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6760" y="1607423"/>
            <a:ext cx="1069848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9304F"/>
                </a:solidFill>
                <a:latin typeface="Aptos"/>
              </a:rPr>
              <a:t>Further Steps for the Development of the Georgian Higher Education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438912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97784"/>
                </a:solidFill>
                <a:latin typeface="Apto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640" y="3315638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dirty="0">
                <a:solidFill>
                  <a:srgbClr val="2B5B84"/>
                </a:solidFill>
                <a:latin typeface="Aptos"/>
              </a:rPr>
              <a:t>Towards a more </a:t>
            </a:r>
            <a:r>
              <a:rPr lang="en-US" sz="2800" dirty="0">
                <a:solidFill>
                  <a:srgbClr val="FF0000"/>
                </a:solidFill>
                <a:latin typeface="Aptos"/>
              </a:rPr>
              <a:t>i</a:t>
            </a:r>
            <a:r>
              <a:rPr lang="en-US" sz="2800" dirty="0">
                <a:solidFill>
                  <a:srgbClr val="2B5B84"/>
                </a:solidFill>
                <a:latin typeface="Aptos"/>
              </a:rPr>
              <a:t>nclusive</a:t>
            </a:r>
            <a:r>
              <a:rPr lang="en-US" sz="2800" b="0" dirty="0">
                <a:solidFill>
                  <a:srgbClr val="2B5B84"/>
                </a:solidFill>
                <a:latin typeface="Aptos"/>
              </a:rPr>
              <a:t>, </a:t>
            </a:r>
            <a:r>
              <a:rPr lang="en-US" sz="2800" b="0" dirty="0">
                <a:solidFill>
                  <a:srgbClr val="FF0000"/>
                </a:solidFill>
                <a:latin typeface="Aptos"/>
              </a:rPr>
              <a:t>i</a:t>
            </a:r>
            <a:r>
              <a:rPr lang="en-US" sz="2800" b="0" dirty="0">
                <a:solidFill>
                  <a:srgbClr val="2B5B84"/>
                </a:solidFill>
                <a:latin typeface="Aptos"/>
              </a:rPr>
              <a:t>nterconnected and </a:t>
            </a:r>
            <a:r>
              <a:rPr lang="en-US" sz="2800" b="0" dirty="0">
                <a:solidFill>
                  <a:srgbClr val="FF0000"/>
                </a:solidFill>
                <a:latin typeface="Aptos"/>
              </a:rPr>
              <a:t>i</a:t>
            </a:r>
            <a:r>
              <a:rPr lang="en-US" sz="2800" b="0" dirty="0">
                <a:solidFill>
                  <a:srgbClr val="2B5B84"/>
                </a:solidFill>
                <a:latin typeface="Aptos"/>
              </a:rPr>
              <a:t>nnovative </a:t>
            </a:r>
            <a:r>
              <a:rPr sz="2800" b="0" dirty="0">
                <a:solidFill>
                  <a:srgbClr val="2B5B84"/>
                </a:solidFill>
                <a:latin typeface="Aptos"/>
              </a:rPr>
              <a:t>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3616" y="4900475"/>
            <a:ext cx="7862063" cy="1225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i="1" dirty="0">
                <a:solidFill>
                  <a:srgbClr val="2B5B84"/>
                </a:solidFill>
                <a:latin typeface="Aptos"/>
              </a:rPr>
              <a:t>Maia Shukhoshvili </a:t>
            </a:r>
            <a:r>
              <a:rPr lang="en-US" sz="2000" i="1" dirty="0">
                <a:solidFill>
                  <a:srgbClr val="2B5B84"/>
                </a:solidFill>
                <a:latin typeface="Aptos"/>
              </a:rPr>
              <a:t>- Head of Higher Education Department, Ministry of Education, Science and Youth </a:t>
            </a:r>
            <a:r>
              <a:rPr lang="en-US" sz="2000" i="1">
                <a:solidFill>
                  <a:srgbClr val="2B5B84"/>
                </a:solidFill>
                <a:latin typeface="Aptos"/>
              </a:rPr>
              <a:t>of Georgia</a:t>
            </a:r>
            <a:endParaRPr lang="en-US" sz="2000" i="1" dirty="0">
              <a:solidFill>
                <a:srgbClr val="2B5B84"/>
              </a:solidFill>
              <a:latin typeface="Aptos"/>
            </a:endParaRPr>
          </a:p>
        </p:txBody>
      </p:sp>
      <p:pic>
        <p:nvPicPr>
          <p:cNvPr id="8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FD43FB97-3B11-E009-C4C2-FFF9DDAD8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581162" y="119562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411480"/>
            <a:ext cx="10972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304F"/>
                </a:solidFill>
                <a:latin typeface="Aptos"/>
              </a:rPr>
              <a:t>Strategic Framework for the Proposed Changes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The proposed legislative developments are part of the broader transformation of Georgia’s higher education system and are aligned with: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74519"/>
            <a:ext cx="5212080" cy="11155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993391"/>
            <a:ext cx="48006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dirty="0">
                <a:solidFill>
                  <a:srgbClr val="19304F"/>
                </a:solidFill>
                <a:latin typeface="Aptos"/>
              </a:rPr>
              <a:t>Higher Education Reform Concept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350008"/>
            <a:ext cx="4800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2A343D"/>
                </a:solidFill>
                <a:latin typeface="Aptos"/>
              </a:rPr>
              <a:t>National priorities for a more efficient, relevant and future-oriented higher education system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874519"/>
            <a:ext cx="5212080" cy="11155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64807" y="1993391"/>
            <a:ext cx="48006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304F"/>
                </a:solidFill>
                <a:latin typeface="Aptos"/>
              </a:rPr>
              <a:t>Bologna Process Commitments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4807" y="2350008"/>
            <a:ext cx="4800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2A343D"/>
                </a:solidFill>
                <a:latin typeface="Aptos"/>
              </a:rPr>
              <a:t>Georgia’s commitments within the European Higher Education Area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246120"/>
            <a:ext cx="5212080" cy="11155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6968" y="3364991"/>
            <a:ext cx="48006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304F"/>
                </a:solidFill>
                <a:latin typeface="Aptos"/>
              </a:rPr>
              <a:t>EHEA Principles and Priorities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3740563"/>
            <a:ext cx="48006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2A343D"/>
                </a:solidFill>
                <a:latin typeface="Aptos"/>
              </a:rPr>
              <a:t>Flexible learning pathways • Lifelong learning • Recognition • Quality assurance • Digitali</a:t>
            </a:r>
            <a:r>
              <a:rPr lang="en-US" sz="1300" b="0" dirty="0">
                <a:solidFill>
                  <a:srgbClr val="2A343D"/>
                </a:solidFill>
                <a:latin typeface="Aptos"/>
              </a:rPr>
              <a:t>z</a:t>
            </a:r>
            <a:r>
              <a:rPr sz="1300" b="0" dirty="0">
                <a:solidFill>
                  <a:srgbClr val="2A343D"/>
                </a:solidFill>
                <a:latin typeface="Aptos"/>
              </a:rPr>
              <a:t>ation • Learner-</a:t>
            </a:r>
            <a:r>
              <a:rPr sz="1300" b="0" dirty="0" err="1">
                <a:solidFill>
                  <a:srgbClr val="2A343D"/>
                </a:solidFill>
                <a:latin typeface="Aptos"/>
              </a:rPr>
              <a:t>centred</a:t>
            </a:r>
            <a:r>
              <a:rPr sz="1300" b="0" dirty="0">
                <a:solidFill>
                  <a:srgbClr val="2A343D"/>
                </a:solidFill>
                <a:latin typeface="Aptos"/>
              </a:rPr>
              <a:t> education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246120"/>
            <a:ext cx="5212080" cy="11155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64807" y="3364991"/>
            <a:ext cx="48006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304F"/>
                </a:solidFill>
                <a:latin typeface="Aptos"/>
              </a:rPr>
              <a:t>Education and Science Strategy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3740563"/>
            <a:ext cx="48006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2A343D"/>
                </a:solidFill>
                <a:latin typeface="Aptos"/>
              </a:rPr>
              <a:t>Long-term strategic priorities for the development and moderni</a:t>
            </a:r>
            <a:r>
              <a:rPr lang="en-US" sz="1300" b="0" dirty="0">
                <a:solidFill>
                  <a:srgbClr val="2A343D"/>
                </a:solidFill>
                <a:latin typeface="Aptos"/>
              </a:rPr>
              <a:t>z</a:t>
            </a:r>
            <a:r>
              <a:rPr sz="1300" b="0" dirty="0">
                <a:solidFill>
                  <a:srgbClr val="2A343D"/>
                </a:solidFill>
                <a:latin typeface="Aptos"/>
              </a:rPr>
              <a:t>ation of Georgia’s education system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892040"/>
            <a:ext cx="10332720" cy="96012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88720" y="5047488"/>
            <a:ext cx="9784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2B5B84"/>
                </a:solidFill>
                <a:latin typeface="Aptos"/>
              </a:rPr>
              <a:t>Translating national reform priorities and European commitments into more flexible, interconnected and learner-centred higher education pathways.</a:t>
            </a:r>
          </a:p>
        </p:txBody>
      </p:sp>
      <p:pic>
        <p:nvPicPr>
          <p:cNvPr id="19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C9A6D4F0-0BC1-2CAA-CBC2-35E242F3C8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856709" y="94177"/>
            <a:ext cx="1238022" cy="99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47472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dirty="0">
                <a:solidFill>
                  <a:srgbClr val="19304F"/>
                </a:solidFill>
                <a:latin typeface="Aptos"/>
              </a:rPr>
              <a:t>Continuing the Transformation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08760"/>
            <a:ext cx="2487168" cy="242316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1987257"/>
            <a:ext cx="2212848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 err="1">
                <a:solidFill>
                  <a:srgbClr val="19304F"/>
                </a:solidFill>
                <a:latin typeface="Aptos"/>
              </a:rPr>
              <a:t>MICROCREDENTIALS</a:t>
            </a:r>
            <a:endParaRPr sz="1500" b="1" dirty="0">
              <a:solidFill>
                <a:srgbClr val="19304F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2440216"/>
            <a:ext cx="2212848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 dirty="0">
                <a:solidFill>
                  <a:srgbClr val="2A343D"/>
                </a:solidFill>
                <a:latin typeface="Aptos"/>
              </a:rPr>
              <a:t>Flexible &amp; lifelong learning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1568" y="1508760"/>
            <a:ext cx="2487168" cy="242316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38728" y="1783080"/>
            <a:ext cx="221284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>
                <a:solidFill>
                  <a:srgbClr val="19304F"/>
                </a:solidFill>
                <a:latin typeface="Aptos"/>
              </a:rPr>
              <a:t>DUAL EDUCATION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8728" y="2624882"/>
            <a:ext cx="2212848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2A343D"/>
                </a:solidFill>
                <a:latin typeface="Aptos"/>
              </a:rPr>
              <a:t>Learning in the workplace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0216" y="1508760"/>
            <a:ext cx="2487168" cy="242316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00216" y="1987257"/>
            <a:ext cx="2417656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>
                <a:solidFill>
                  <a:srgbClr val="19304F"/>
                </a:solidFill>
                <a:latin typeface="Aptos"/>
              </a:rPr>
              <a:t>DIGITAL</a:t>
            </a:r>
            <a:r>
              <a:rPr lang="en-US" sz="1500" b="1" dirty="0">
                <a:solidFill>
                  <a:srgbClr val="19304F"/>
                </a:solidFill>
                <a:latin typeface="Aptos"/>
              </a:rPr>
              <a:t> </a:t>
            </a:r>
            <a:r>
              <a:rPr sz="1500" b="1" dirty="0">
                <a:solidFill>
                  <a:srgbClr val="19304F"/>
                </a:solidFill>
                <a:latin typeface="Aptos"/>
              </a:rPr>
              <a:t>EDUCATION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7376" y="2440216"/>
            <a:ext cx="2212848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 dirty="0">
                <a:solidFill>
                  <a:srgbClr val="2A343D"/>
                </a:solidFill>
                <a:latin typeface="Aptos"/>
              </a:rPr>
              <a:t>Flexible &amp; modern delivery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98864" y="1508760"/>
            <a:ext cx="2487168" cy="242316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36024" y="1871841"/>
            <a:ext cx="2212848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>
                <a:solidFill>
                  <a:srgbClr val="19304F"/>
                </a:solidFill>
                <a:latin typeface="Aptos"/>
              </a:rPr>
              <a:t>RECOGNITION OF
</a:t>
            </a:r>
            <a:r>
              <a:rPr lang="en-US" sz="1500" b="1" dirty="0">
                <a:solidFill>
                  <a:srgbClr val="19304F"/>
                </a:solidFill>
                <a:latin typeface="Aptos"/>
              </a:rPr>
              <a:t>PRIOR LEARNING (VET)</a:t>
            </a:r>
            <a:endParaRPr sz="1500" b="1" dirty="0">
              <a:solidFill>
                <a:srgbClr val="19304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36024" y="2440216"/>
            <a:ext cx="2212848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 dirty="0">
                <a:solidFill>
                  <a:srgbClr val="2A343D"/>
                </a:solidFill>
                <a:latin typeface="Aptos"/>
              </a:rPr>
              <a:t>Flexible pathways &amp; progression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45736"/>
            <a:ext cx="108813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2B5B84"/>
                </a:solidFill>
                <a:latin typeface="Aptos"/>
              </a:rPr>
              <a:t>One strategic direction: </a:t>
            </a:r>
            <a:r>
              <a:rPr lang="en-US" sz="2000" b="1" dirty="0">
                <a:solidFill>
                  <a:srgbClr val="2B5B84"/>
                </a:solidFill>
                <a:latin typeface="Aptos"/>
              </a:rPr>
              <a:t>   </a:t>
            </a:r>
            <a:r>
              <a:rPr sz="2000" b="1" dirty="0">
                <a:solidFill>
                  <a:srgbClr val="2B5B84"/>
                </a:solidFill>
                <a:latin typeface="Aptos"/>
              </a:rPr>
              <a:t>More flexible • More relevant • More connected • More accessible</a:t>
            </a:r>
          </a:p>
        </p:txBody>
      </p:sp>
      <p:pic>
        <p:nvPicPr>
          <p:cNvPr id="19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769525B4-B074-6808-61BF-6F866DB12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442448" y="119562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202A429-5BDC-6CD4-EA12-E3C726BFCBBB}"/>
              </a:ext>
            </a:extLst>
          </p:cNvPr>
          <p:cNvSpPr txBox="1"/>
          <p:nvPr/>
        </p:nvSpPr>
        <p:spPr>
          <a:xfrm>
            <a:off x="708660" y="5062251"/>
            <a:ext cx="1046988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2B5B84"/>
                </a:solidFill>
                <a:latin typeface="Aptos"/>
              </a:rPr>
              <a:t>From separate pathways to a flexible and interconnected learning ecosystem.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434440"/>
            <a:ext cx="1069848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dirty="0" err="1">
                <a:solidFill>
                  <a:srgbClr val="19304F"/>
                </a:solidFill>
                <a:latin typeface="Aptos"/>
              </a:rPr>
              <a:t>Micro</a:t>
            </a:r>
            <a:r>
              <a:rPr lang="en-US" sz="2700" b="1" dirty="0" err="1">
                <a:solidFill>
                  <a:srgbClr val="19304F"/>
                </a:solidFill>
                <a:latin typeface="Aptos"/>
              </a:rPr>
              <a:t>credential</a:t>
            </a:r>
            <a:r>
              <a:rPr sz="2700" b="1" dirty="0" err="1">
                <a:solidFill>
                  <a:srgbClr val="19304F"/>
                </a:solidFill>
                <a:latin typeface="Aptos"/>
              </a:rPr>
              <a:t>s</a:t>
            </a:r>
            <a:endParaRPr sz="2700" b="1" dirty="0">
              <a:solidFill>
                <a:srgbClr val="19304F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118872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B5B84"/>
                </a:solidFill>
                <a:latin typeface="Aptos"/>
              </a:rPr>
              <a:t>Making Higher Education More Flexible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2880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3–30 ECTS credits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395728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Aligned with the National Qualifications Framework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State-</a:t>
            </a:r>
            <a:r>
              <a:rPr sz="1700" b="0" dirty="0" err="1">
                <a:solidFill>
                  <a:srgbClr val="2A343D"/>
                </a:solidFill>
                <a:latin typeface="Aptos"/>
              </a:rPr>
              <a:t>recognised</a:t>
            </a:r>
            <a:r>
              <a:rPr sz="1700" b="0" dirty="0">
                <a:solidFill>
                  <a:srgbClr val="2A343D"/>
                </a:solidFill>
                <a:latin typeface="Aptos"/>
              </a:rPr>
              <a:t> electronic certificates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Support lifelong learning and employability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4215384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4096512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Possibility to </a:t>
            </a:r>
            <a:r>
              <a:rPr sz="1700" b="0" dirty="0" err="1">
                <a:solidFill>
                  <a:srgbClr val="2A343D"/>
                </a:solidFill>
                <a:latin typeface="Aptos"/>
              </a:rPr>
              <a:t>recognise</a:t>
            </a:r>
            <a:r>
              <a:rPr sz="1700" b="0" dirty="0">
                <a:solidFill>
                  <a:srgbClr val="2A343D"/>
                </a:solidFill>
                <a:latin typeface="Aptos"/>
              </a:rPr>
              <a:t> credits towards degree </a:t>
            </a:r>
            <a:r>
              <a:rPr sz="1700" b="0" dirty="0" err="1">
                <a:solidFill>
                  <a:srgbClr val="2A343D"/>
                </a:solidFill>
                <a:latin typeface="Aptos"/>
              </a:rPr>
              <a:t>programmes</a:t>
            </a:r>
            <a:endParaRPr sz="1700" b="0" dirty="0">
              <a:solidFill>
                <a:srgbClr val="2A343D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77240" y="5623560"/>
            <a:ext cx="10561320" cy="6583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5743545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19304F"/>
                </a:solidFill>
                <a:latin typeface="Aptos"/>
              </a:rPr>
              <a:t>Learning becomes more modular, targeted and responsive to changing skills needs.</a:t>
            </a:r>
          </a:p>
        </p:txBody>
      </p:sp>
      <p:pic>
        <p:nvPicPr>
          <p:cNvPr id="18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9249220F-0E76-DA42-C98D-E65991A06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Dual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40125"/>
            <a:ext cx="104241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2B5B84"/>
                </a:solidFill>
                <a:latin typeface="Aptos"/>
              </a:rPr>
              <a:t>Connecting Higher Education with the </a:t>
            </a:r>
            <a:r>
              <a:rPr lang="en-US" sz="2000" b="1" dirty="0">
                <a:solidFill>
                  <a:srgbClr val="2B5B84"/>
                </a:solidFill>
                <a:latin typeface="Aptos"/>
              </a:rPr>
              <a:t>Labor Market</a:t>
            </a:r>
            <a:endParaRPr sz="2000" b="1" dirty="0">
              <a:solidFill>
                <a:srgbClr val="2B5B84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2880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At least 20% of programme credits linked to learning outcomes achieved in the workplace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447356"/>
            <a:ext cx="1005840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Formal partnerships between higher education institutions and </a:t>
            </a:r>
            <a:r>
              <a:rPr sz="1700" b="0" dirty="0" err="1">
                <a:solidFill>
                  <a:srgbClr val="2A343D"/>
                </a:solidFill>
                <a:latin typeface="Aptos"/>
              </a:rPr>
              <a:t>organisations</a:t>
            </a:r>
            <a:r>
              <a:rPr lang="en-US" sz="1700" b="0" dirty="0">
                <a:solidFill>
                  <a:srgbClr val="2A343D"/>
                </a:solidFill>
                <a:latin typeface="Aptos"/>
              </a:rPr>
              <a:t>/companies</a:t>
            </a:r>
            <a:endParaRPr sz="1700" b="0" dirty="0">
              <a:solidFill>
                <a:srgbClr val="2A343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Work-based learning integrated into the </a:t>
            </a:r>
            <a:r>
              <a:rPr sz="1700" b="0" dirty="0" err="1">
                <a:solidFill>
                  <a:srgbClr val="2A343D"/>
                </a:solidFill>
                <a:latin typeface="Aptos"/>
              </a:rPr>
              <a:t>programme</a:t>
            </a:r>
            <a:endParaRPr sz="1700" b="0" dirty="0">
              <a:solidFill>
                <a:srgbClr val="2A343D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Workplace learning </a:t>
            </a:r>
            <a:r>
              <a:rPr sz="1700" b="0" dirty="0" err="1">
                <a:solidFill>
                  <a:srgbClr val="2A343D"/>
                </a:solidFill>
                <a:latin typeface="Aptos"/>
              </a:rPr>
              <a:t>recognised</a:t>
            </a:r>
            <a:r>
              <a:rPr sz="1700" b="0" dirty="0">
                <a:solidFill>
                  <a:srgbClr val="2A343D"/>
                </a:solidFill>
                <a:latin typeface="Aptos"/>
              </a:rPr>
              <a:t> through ECTS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623560"/>
            <a:ext cx="10561320" cy="6583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5589657"/>
            <a:ext cx="1040892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19304F"/>
                </a:solidFill>
                <a:latin typeface="Aptos"/>
              </a:rPr>
              <a:t>Academic knowledge and practical experience become part of one integrated learning pathway.</a:t>
            </a:r>
          </a:p>
        </p:txBody>
      </p:sp>
      <p:pic>
        <p:nvPicPr>
          <p:cNvPr id="16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2CA39BF8-74AB-D72C-744A-277795D19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Distance, Hybrid &amp; Blended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8872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B5B84"/>
                </a:solidFill>
                <a:latin typeface="Aptos"/>
              </a:rPr>
              <a:t>Modernising the Delivery of Higher Education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80428"/>
            <a:ext cx="1005840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700" b="0" dirty="0">
                <a:solidFill>
                  <a:srgbClr val="2A343D"/>
                </a:solidFill>
                <a:latin typeface="Aptos"/>
              </a:rPr>
              <a:t>• </a:t>
            </a:r>
            <a:r>
              <a:rPr sz="1700" b="0" dirty="0">
                <a:solidFill>
                  <a:srgbClr val="2A343D"/>
                </a:solidFill>
                <a:latin typeface="Aptos"/>
              </a:rPr>
              <a:t>Face-to-face • Distance • Hybrid • Blended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395728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Synchronous and asynchronous learning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A clear legal framework for flexible modes of delivery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Digital infrastructure, student support and staff digital competences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623560"/>
            <a:ext cx="10561320" cy="6583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005840" y="5743545"/>
            <a:ext cx="100584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19304F"/>
                </a:solidFill>
                <a:latin typeface="Aptos"/>
              </a:rPr>
              <a:t>Higher education delivery becomes more flexible while remaining quality-assured.</a:t>
            </a:r>
          </a:p>
        </p:txBody>
      </p:sp>
      <p:pic>
        <p:nvPicPr>
          <p:cNvPr id="16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086A8ABD-66F9-CFBB-5C8C-8AD5655A3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558302" y="73292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Recognition of VET Credits in Higher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8872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B5B84"/>
                </a:solidFill>
                <a:latin typeface="Aptos"/>
              </a:rPr>
              <a:t>Building Bridges Between Vocational and Higher Education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2880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Recognition of relevant credits gained in vocational education at the higher education level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395728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Creation of flexible pathways between VET and higher education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Supporting smoother learner transition and progression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Avoiding unnecessary repetition of already achieved learning outcomes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5623560"/>
            <a:ext cx="10561320" cy="6583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5589657"/>
            <a:ext cx="100584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19304F"/>
                </a:solidFill>
                <a:latin typeface="Aptos"/>
              </a:rPr>
              <a:t>Moving from separate education pathways towards a more connected and flexible education system.</a:t>
            </a:r>
          </a:p>
        </p:txBody>
      </p:sp>
      <p:pic>
        <p:nvPicPr>
          <p:cNvPr id="18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AC4427D6-4032-9B67-A17D-FCF84C27A3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34573"/>
            <a:ext cx="10698480" cy="13696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endParaRPr lang="en-US" sz="2800" b="1" dirty="0">
              <a:solidFill>
                <a:srgbClr val="2B5B84"/>
              </a:solidFill>
              <a:latin typeface="Aptos"/>
            </a:endParaRPr>
          </a:p>
          <a:p>
            <a:r>
              <a:rPr lang="en-US" sz="2800" b="1" dirty="0">
                <a:solidFill>
                  <a:srgbClr val="2B5B84"/>
                </a:solidFill>
                <a:latin typeface="Aptos"/>
              </a:rPr>
              <a:t>Flexibility with Quality and Trust</a:t>
            </a:r>
          </a:p>
          <a:p>
            <a:pPr algn="l"/>
            <a:endParaRPr sz="2700" b="1" dirty="0">
              <a:solidFill>
                <a:srgbClr val="19304F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2880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Quality assurance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395728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Academic integrity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Data protection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Assessment authenticity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4215384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4096512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Digital infrastructure and student support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" y="478231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78992" y="466344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Staff capacity and competences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623560"/>
            <a:ext cx="10561320" cy="6583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05840" y="5743545"/>
            <a:ext cx="100584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19304F"/>
                </a:solidFill>
                <a:latin typeface="Aptos"/>
              </a:rPr>
              <a:t>Greater flexibility must go hand in hand with quality, integrity and trust.</a:t>
            </a:r>
          </a:p>
        </p:txBody>
      </p:sp>
      <p:pic>
        <p:nvPicPr>
          <p:cNvPr id="20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F5B55DAE-F27D-BCED-9700-5403C3BC4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What Changes for Learners?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8872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B5B84"/>
                </a:solidFill>
                <a:latin typeface="Aptos"/>
              </a:rPr>
              <a:t>More Flexible Learning Pathways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2880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Acquire targeted competences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395728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Update and develop skills throughout careers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Combine academic, workplace and vocational learning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Access education through flexible delivery modes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4215384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4096512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Progress more smoothly between vocational and higher education</a:t>
            </a:r>
          </a:p>
        </p:txBody>
      </p:sp>
      <p:pic>
        <p:nvPicPr>
          <p:cNvPr id="18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AC79853F-D068-5315-0C4D-2C3248F42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What Changes for Higher Education Institutions?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8872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B5B84"/>
                </a:solidFill>
                <a:latin typeface="Aptos"/>
              </a:rPr>
              <a:t>New Opportunities for Innovation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947672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82880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Diversify educational offerings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514600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2395728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2A343D"/>
                </a:solidFill>
                <a:latin typeface="Aptos"/>
              </a:rPr>
              <a:t>Strengthen employer and VET partnerships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081528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2962656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Develop new forms of learning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3648456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3529584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Expand digital delivery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4215384"/>
            <a:ext cx="100584" cy="100584"/>
          </a:xfrm>
          <a:prstGeom prst="roundRect">
            <a:avLst/>
          </a:prstGeom>
          <a:solidFill>
            <a:srgbClr val="2B5B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4096512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A343D"/>
                </a:solidFill>
                <a:latin typeface="Aptos"/>
              </a:rPr>
              <a:t>Support lifelong learning and learner progression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5623560"/>
            <a:ext cx="10561320" cy="658368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5743545"/>
            <a:ext cx="100584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19304F"/>
                </a:solidFill>
                <a:latin typeface="Aptos"/>
              </a:rPr>
              <a:t>Institutions gain more tools to respond to changing learner and labor-market needs.</a:t>
            </a:r>
          </a:p>
        </p:txBody>
      </p:sp>
      <p:pic>
        <p:nvPicPr>
          <p:cNvPr id="18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6135CBB3-677B-675C-33A8-6B77DF9D9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From Legislation to Implementation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5212080" cy="7772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444752"/>
            <a:ext cx="4846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304F"/>
                </a:solidFill>
                <a:latin typeface="Aptos"/>
              </a:rPr>
              <a:t>Regulatory framework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371600"/>
            <a:ext cx="5212080" cy="7772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92240" y="1444752"/>
            <a:ext cx="4846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304F"/>
                </a:solidFill>
                <a:latin typeface="Aptos"/>
              </a:rPr>
              <a:t>Institutional capacity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514600"/>
            <a:ext cx="5212080" cy="7772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587752"/>
            <a:ext cx="4846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304F"/>
                </a:solidFill>
                <a:latin typeface="Aptos"/>
              </a:rPr>
              <a:t>Digital infrastructure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2514600"/>
            <a:ext cx="5212080" cy="7772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2587752"/>
            <a:ext cx="4846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304F"/>
                </a:solidFill>
                <a:latin typeface="Aptos"/>
              </a:rPr>
              <a:t>Quality assurance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657600"/>
            <a:ext cx="5212080" cy="7772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730752"/>
            <a:ext cx="4846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304F"/>
                </a:solidFill>
                <a:latin typeface="Aptos"/>
              </a:rPr>
              <a:t>Partnerships &amp; stakeholder engagement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657600"/>
            <a:ext cx="5212080" cy="7772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3730752"/>
            <a:ext cx="4846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304F"/>
                </a:solidFill>
                <a:latin typeface="Aptos"/>
              </a:rPr>
              <a:t>Monitoring &amp; continuous improvement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5166360"/>
            <a:ext cx="8503920" cy="68580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057400" y="5230368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dirty="0">
                <a:solidFill>
                  <a:srgbClr val="2B5B84"/>
                </a:solidFill>
                <a:latin typeface="Aptos"/>
              </a:rPr>
              <a:t>Turning legislative change into meaningful educational outcomes.</a:t>
            </a:r>
          </a:p>
        </p:txBody>
      </p:sp>
      <p:pic>
        <p:nvPicPr>
          <p:cNvPr id="19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C84CA064-435D-703B-4143-8B2E3F176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384048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304F"/>
                </a:solidFill>
                <a:latin typeface="Aptos"/>
              </a:rPr>
              <a:t>Towards a Future-Oriented Higher Education System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074920" cy="32918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737360"/>
            <a:ext cx="4526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dirty="0">
                <a:solidFill>
                  <a:srgbClr val="697784"/>
                </a:solidFill>
                <a:latin typeface="Aptos"/>
              </a:rPr>
              <a:t>FROM TRADITIONAL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331720"/>
            <a:ext cx="443484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dirty="0">
                <a:solidFill>
                  <a:srgbClr val="2A343D"/>
                </a:solidFill>
                <a:latin typeface="Aptos"/>
              </a:rPr>
              <a:t>Degree-</a:t>
            </a:r>
            <a:r>
              <a:rPr sz="2000" b="0" dirty="0" err="1">
                <a:solidFill>
                  <a:srgbClr val="2A343D"/>
                </a:solidFill>
                <a:latin typeface="Aptos"/>
              </a:rPr>
              <a:t>centred</a:t>
            </a:r>
            <a:r>
              <a:rPr sz="2000" b="0" dirty="0">
                <a:solidFill>
                  <a:srgbClr val="2A343D"/>
                </a:solidFill>
                <a:latin typeface="Aptos"/>
              </a:rPr>
              <a:t>
Classroom-based
Linear and separate learning pathways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46520" y="1417320"/>
            <a:ext cx="5074920" cy="3291840"/>
          </a:xfrm>
          <a:prstGeom prst="roundRect">
            <a:avLst/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737360"/>
            <a:ext cx="4617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B5B84"/>
                </a:solidFill>
                <a:latin typeface="Aptos"/>
              </a:rPr>
              <a:t>TO A FLEXIBLE LEARNING ECOSYSTEM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401520"/>
            <a:ext cx="452628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19304F"/>
                </a:solidFill>
                <a:latin typeface="Aptos"/>
              </a:rPr>
              <a:t>• </a:t>
            </a:r>
            <a:r>
              <a:rPr sz="2000" b="1" dirty="0">
                <a:solidFill>
                  <a:srgbClr val="19304F"/>
                </a:solidFill>
                <a:latin typeface="Aptos"/>
              </a:rPr>
              <a:t>Flexible • Lifelong • Practice-oriented
</a:t>
            </a:r>
            <a:r>
              <a:rPr lang="en-US" sz="2000" b="1" dirty="0">
                <a:solidFill>
                  <a:srgbClr val="19304F"/>
                </a:solidFill>
                <a:latin typeface="Aptos"/>
              </a:rPr>
              <a:t> • </a:t>
            </a:r>
            <a:r>
              <a:rPr sz="2000" b="1" dirty="0">
                <a:solidFill>
                  <a:srgbClr val="19304F"/>
                </a:solidFill>
                <a:latin typeface="Aptos"/>
              </a:rPr>
              <a:t>Digitally enabled • Learner-</a:t>
            </a:r>
            <a:r>
              <a:rPr sz="2000" b="1" dirty="0" err="1">
                <a:solidFill>
                  <a:srgbClr val="19304F"/>
                </a:solidFill>
                <a:latin typeface="Aptos"/>
              </a:rPr>
              <a:t>centred</a:t>
            </a:r>
            <a:r>
              <a:rPr sz="2000" b="1" dirty="0">
                <a:solidFill>
                  <a:srgbClr val="19304F"/>
                </a:solidFill>
                <a:latin typeface="Aptos"/>
              </a:rPr>
              <a:t>
</a:t>
            </a:r>
            <a:r>
              <a:rPr lang="en-US" sz="2000" b="1" dirty="0">
                <a:solidFill>
                  <a:srgbClr val="19304F"/>
                </a:solidFill>
                <a:latin typeface="Aptos"/>
              </a:rPr>
              <a:t> • </a:t>
            </a:r>
            <a:r>
              <a:rPr sz="2000" b="1" dirty="0">
                <a:solidFill>
                  <a:srgbClr val="19304F"/>
                </a:solidFill>
                <a:latin typeface="Aptos"/>
              </a:rPr>
              <a:t>Connected across education levels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2606040"/>
            <a:ext cx="777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2B5B84"/>
                </a:solidFill>
                <a:latin typeface="Aptos"/>
              </a:rPr>
              <a:t>→</a:t>
            </a:r>
          </a:p>
        </p:txBody>
      </p:sp>
      <p:pic>
        <p:nvPicPr>
          <p:cNvPr id="12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5C895477-7777-6A39-9C1E-2B7772974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F52557-AF8E-1202-1E61-5A5FC27EA29A}"/>
              </a:ext>
            </a:extLst>
          </p:cNvPr>
          <p:cNvSpPr txBox="1"/>
          <p:nvPr/>
        </p:nvSpPr>
        <p:spPr>
          <a:xfrm>
            <a:off x="929640" y="4900511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>
                <a:solidFill>
                  <a:srgbClr val="19304F"/>
                </a:solidFill>
                <a:latin typeface="Aptos"/>
              </a:rPr>
              <a:t>A more </a:t>
            </a:r>
            <a:r>
              <a:rPr sz="2200" b="1" dirty="0">
                <a:solidFill>
                  <a:srgbClr val="FF0000"/>
                </a:solidFill>
                <a:latin typeface="Aptos"/>
              </a:rPr>
              <a:t>i</a:t>
            </a:r>
            <a:r>
              <a:rPr sz="2200" b="1" dirty="0">
                <a:solidFill>
                  <a:srgbClr val="19304F"/>
                </a:solidFill>
                <a:latin typeface="Aptos"/>
              </a:rPr>
              <a:t>nclusive</a:t>
            </a:r>
            <a:r>
              <a:rPr lang="en-US" sz="2200" b="1" dirty="0">
                <a:solidFill>
                  <a:srgbClr val="19304F"/>
                </a:solidFill>
                <a:latin typeface="Aptos"/>
              </a:rPr>
              <a:t>, </a:t>
            </a:r>
            <a:r>
              <a:rPr lang="en-US" sz="2200" b="1" dirty="0">
                <a:solidFill>
                  <a:srgbClr val="FF0000"/>
                </a:solidFill>
                <a:latin typeface="Aptos"/>
              </a:rPr>
              <a:t>i</a:t>
            </a:r>
            <a:r>
              <a:rPr lang="en-US" sz="2200" b="1" dirty="0">
                <a:solidFill>
                  <a:srgbClr val="19304F"/>
                </a:solidFill>
                <a:latin typeface="Aptos"/>
              </a:rPr>
              <a:t>nnovative</a:t>
            </a:r>
            <a:r>
              <a:rPr sz="2200" b="1" dirty="0">
                <a:solidFill>
                  <a:srgbClr val="19304F"/>
                </a:solidFill>
                <a:latin typeface="Aptos"/>
              </a:rPr>
              <a:t> and </a:t>
            </a:r>
            <a:r>
              <a:rPr sz="2200" b="1" dirty="0">
                <a:solidFill>
                  <a:srgbClr val="FF0000"/>
                </a:solidFill>
                <a:latin typeface="Aptos"/>
              </a:rPr>
              <a:t>i</a:t>
            </a:r>
            <a:r>
              <a:rPr sz="2200" b="1" dirty="0">
                <a:solidFill>
                  <a:srgbClr val="19304F"/>
                </a:solidFill>
                <a:latin typeface="Aptos"/>
              </a:rPr>
              <a:t>nterconnected Georgian </a:t>
            </a:r>
            <a:r>
              <a:rPr lang="en-US" sz="2200" b="1" dirty="0">
                <a:solidFill>
                  <a:srgbClr val="19304F"/>
                </a:solidFill>
                <a:latin typeface="Aptos"/>
              </a:rPr>
              <a:t>H</a:t>
            </a:r>
            <a:r>
              <a:rPr sz="2200" b="1" dirty="0">
                <a:solidFill>
                  <a:srgbClr val="19304F"/>
                </a:solidFill>
                <a:latin typeface="Aptos"/>
              </a:rPr>
              <a:t>igher </a:t>
            </a:r>
            <a:r>
              <a:rPr lang="en-US" sz="2200" b="1" dirty="0">
                <a:solidFill>
                  <a:srgbClr val="19304F"/>
                </a:solidFill>
                <a:latin typeface="Aptos"/>
              </a:rPr>
              <a:t>E</a:t>
            </a:r>
            <a:r>
              <a:rPr sz="2200" b="1" dirty="0">
                <a:solidFill>
                  <a:srgbClr val="19304F"/>
                </a:solidFill>
                <a:latin typeface="Aptos"/>
              </a:rPr>
              <a:t>ducation </a:t>
            </a:r>
            <a:r>
              <a:rPr lang="en-US" sz="2200" b="1" dirty="0">
                <a:solidFill>
                  <a:srgbClr val="19304F"/>
                </a:solidFill>
                <a:latin typeface="Aptos"/>
              </a:rPr>
              <a:t>S</a:t>
            </a:r>
            <a:r>
              <a:rPr sz="2200" b="1" dirty="0">
                <a:solidFill>
                  <a:srgbClr val="19304F"/>
                </a:solidFill>
                <a:latin typeface="Aptos"/>
              </a:rPr>
              <a:t>ystem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2297817"/>
            <a:ext cx="1033272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19304F"/>
                </a:solidFill>
                <a:latin typeface="Aptos"/>
              </a:rPr>
              <a:t>Thank you for your attention</a:t>
            </a:r>
            <a:r>
              <a:rPr lang="en-US" sz="4000" b="1" dirty="0">
                <a:solidFill>
                  <a:srgbClr val="19304F"/>
                </a:solidFill>
                <a:latin typeface="Aptos"/>
              </a:rPr>
              <a:t>!</a:t>
            </a:r>
            <a:endParaRPr sz="4000" b="1" dirty="0">
              <a:solidFill>
                <a:srgbClr val="19304F"/>
              </a:solidFill>
              <a:latin typeface="Aptos"/>
            </a:endParaRPr>
          </a:p>
        </p:txBody>
      </p:sp>
      <p:pic>
        <p:nvPicPr>
          <p:cNvPr id="7" name="Picture 2" descr="საქართველოს განათლებისა და მეცნიერების სამინისტრო">
            <a:extLst>
              <a:ext uri="{FF2B5EF4-FFF2-40B4-BE49-F238E27FC236}">
                <a16:creationId xmlns:a16="http://schemas.microsoft.com/office/drawing/2014/main" id="{B0EFB698-E231-6798-5E0A-A7012B46FD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4"/>
          <a:stretch/>
        </p:blipFill>
        <p:spPr bwMode="auto">
          <a:xfrm>
            <a:off x="10357134" y="112424"/>
            <a:ext cx="1560516" cy="12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641</Words>
  <Application>Microsoft Office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Maia Shukhoshvili</dc:creator>
  <cp:keywords/>
  <dc:description>generated using python-pptx</dc:description>
  <cp:lastModifiedBy>Maia Shukhoshvili</cp:lastModifiedBy>
  <cp:revision>5</cp:revision>
  <dcterms:created xsi:type="dcterms:W3CDTF">2013-01-27T09:14:16Z</dcterms:created>
  <dcterms:modified xsi:type="dcterms:W3CDTF">2026-10-02T10:28:21Z</dcterms:modified>
  <cp:category/>
</cp:coreProperties>
</file>