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319" r:id="rId2"/>
    <p:sldId id="481" r:id="rId3"/>
    <p:sldId id="486" r:id="rId4"/>
    <p:sldId id="489" r:id="rId5"/>
    <p:sldId id="490" r:id="rId6"/>
    <p:sldId id="469" r:id="rId7"/>
    <p:sldId id="491" r:id="rId8"/>
    <p:sldId id="470" r:id="rId9"/>
    <p:sldId id="488" r:id="rId10"/>
    <p:sldId id="487" r:id="rId11"/>
    <p:sldId id="471" r:id="rId12"/>
    <p:sldId id="343" r:id="rId13"/>
    <p:sldId id="458" r:id="rId14"/>
    <p:sldId id="352" r:id="rId15"/>
    <p:sldId id="472" r:id="rId16"/>
    <p:sldId id="295" r:id="rId17"/>
    <p:sldId id="473" r:id="rId18"/>
    <p:sldId id="484" r:id="rId19"/>
    <p:sldId id="474" r:id="rId20"/>
    <p:sldId id="475" r:id="rId21"/>
    <p:sldId id="476" r:id="rId22"/>
    <p:sldId id="477"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C00000"/>
    <a:srgbClr val="008000"/>
    <a:srgbClr val="00009E"/>
    <a:srgbClr val="5DFF7D"/>
    <a:srgbClr val="DAB5A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565"/>
    <p:restoredTop sz="93064"/>
  </p:normalViewPr>
  <p:slideViewPr>
    <p:cSldViewPr snapToGrid="0" snapToObjects="1">
      <p:cViewPr varScale="1">
        <p:scale>
          <a:sx n="101" d="100"/>
          <a:sy n="101" d="100"/>
        </p:scale>
        <p:origin x="2152" y="184"/>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396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li Odishvili" userId="S::l.odishvili@eqe.ge::f7bceaaa-a93a-4346-9915-c47a8fccb852" providerId="AD" clId="Web-{C66E6AF0-41AA-DBA5-8C71-67DAC38783C1}"/>
    <pc:docChg chg="mod">
      <pc:chgData name="Lali Odishvili" userId="S::l.odishvili@eqe.ge::f7bceaaa-a93a-4346-9915-c47a8fccb852" providerId="AD" clId="Web-{C66E6AF0-41AA-DBA5-8C71-67DAC38783C1}" dt="2023-04-25T06:58:54.761" v="0" actId="33475"/>
      <pc:docMkLst>
        <pc:docMk/>
      </pc:docMkLst>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C43748C-55E2-3441-8A2A-7AF1485F4135}" type="datetimeFigureOut">
              <a:rPr lang="en-US" smtClean="0"/>
              <a:t>4/24/2023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989AC3D-64D9-C049-8402-C3B83A53AA7A}" type="slidenum">
              <a:rPr lang="en-US" smtClean="0"/>
              <a:t>‹#›</a:t>
            </a:fld>
            <a:endParaRPr lang="en-US"/>
          </a:p>
        </p:txBody>
      </p:sp>
    </p:spTree>
    <p:extLst>
      <p:ext uri="{BB962C8B-B14F-4D97-AF65-F5344CB8AC3E}">
        <p14:creationId xmlns:p14="http://schemas.microsoft.com/office/powerpoint/2010/main" val="172422929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328166" y="1295400"/>
            <a:ext cx="6487668" cy="3152887"/>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marL="0" indent="0" algn="l" defTabSz="914400" rtl="0" eaLnBrk="1" latinLnBrk="0" hangingPunct="1">
              <a:spcBef>
                <a:spcPts val="2000"/>
              </a:spcBef>
              <a:buClr>
                <a:schemeClr val="accent1">
                  <a:lumMod val="60000"/>
                  <a:lumOff val="40000"/>
                </a:schemeClr>
              </a:buClr>
              <a:buSzPct val="110000"/>
              <a:buFont typeface="Wingdings 2" pitchFamily="18" charset="2"/>
              <a:buNone/>
            </a:pPr>
            <a:endParaRPr sz="32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22921" y="1523999"/>
            <a:ext cx="6498158"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US"/>
              <a:t>Click to edit Master title style</a:t>
            </a:r>
            <a:endParaRPr/>
          </a:p>
        </p:txBody>
      </p:sp>
      <p:sp>
        <p:nvSpPr>
          <p:cNvPr id="3" name="Subtitle 2"/>
          <p:cNvSpPr>
            <a:spLocks noGrp="1"/>
          </p:cNvSpPr>
          <p:nvPr>
            <p:ph type="subTitle" idx="1"/>
          </p:nvPr>
        </p:nvSpPr>
        <p:spPr>
          <a:xfrm>
            <a:off x="1322921" y="3299012"/>
            <a:ext cx="6498159" cy="916641"/>
          </a:xfrm>
        </p:spPr>
        <p:txBody>
          <a:bodyPr vert="horz" lIns="91440" tIns="45720" rIns="91440" bIns="45720"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4/24/2023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4/24/2023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US"/>
              <a:t>Click to edit Master title style</a:t>
            </a:r>
            <a:endParaRPr dirty="0"/>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4/24/2023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nchor="b" anchorCtr="0"/>
          <a:lstStyle>
            <a:lvl1pPr algn="ctr">
              <a:defRPr sz="4600" b="0" cap="none" baseline="0"/>
            </a:lvl1pPr>
          </a:lstStyle>
          <a:p>
            <a:r>
              <a:rPr lang="en-US"/>
              <a:t>Click to edit Master title style</a:t>
            </a:r>
            <a:endParaRPr/>
          </a:p>
        </p:txBody>
      </p:sp>
      <p:sp>
        <p:nvSpPr>
          <p:cNvPr id="3" name="Text Placeholder 2"/>
          <p:cNvSpPr>
            <a:spLocks noGrp="1"/>
          </p:cNvSpPr>
          <p:nvPr>
            <p:ph type="body" idx="1"/>
          </p:nvPr>
        </p:nvSpPr>
        <p:spPr>
          <a:xfrm>
            <a:off x="549275" y="3736005"/>
            <a:ext cx="8056563" cy="1500187"/>
          </a:xfrm>
        </p:spPr>
        <p:txBody>
          <a:bodyPr anchor="t" anchorCtr="0">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01F9CA3-105E-4857-9057-6DB6197DA786}" type="datetimeFigureOut">
              <a:rPr lang="en-US" smtClean="0"/>
              <a:t>4/24/2023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US"/>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B01F9CA3-105E-4857-9057-6DB6197DA786}" type="datetimeFigureOut">
              <a:rPr lang="en-US" smtClean="0"/>
              <a:t>4/24/2023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Date Placeholder 6"/>
          <p:cNvSpPr>
            <a:spLocks noGrp="1"/>
          </p:cNvSpPr>
          <p:nvPr>
            <p:ph type="dt" sz="half" idx="10"/>
          </p:nvPr>
        </p:nvSpPr>
        <p:spPr/>
        <p:txBody>
          <a:bodyPr/>
          <a:lstStyle/>
          <a:p>
            <a:fld id="{B01F9CA3-105E-4857-9057-6DB6197DA786}" type="datetimeFigureOut">
              <a:rPr lang="en-US" smtClean="0"/>
              <a:t>4/24/2023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B01F9CA3-105E-4857-9057-6DB6197DA786}" type="datetimeFigureOut">
              <a:rPr lang="en-US" smtClean="0"/>
              <a:t>4/24/2023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1F9CA3-105E-4857-9057-6DB6197DA786}" type="datetimeFigureOut">
              <a:rPr lang="en-US" smtClean="0"/>
              <a:t>4/24/2023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nchor="b"/>
          <a:lstStyle>
            <a:lvl1pPr algn="ctr">
              <a:defRPr sz="3600" b="0"/>
            </a:lvl1pPr>
          </a:lstStyle>
          <a:p>
            <a:r>
              <a:rPr lang="en-US"/>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01F9CA3-105E-4857-9057-6DB6197DA786}" type="datetimeFigureOut">
              <a:rPr lang="en-US" smtClean="0"/>
              <a:t>4/24/2023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nchor="b"/>
          <a:lstStyle>
            <a:lvl1pPr algn="ctr">
              <a:defRPr sz="3600" b="0"/>
            </a:lvl1pPr>
          </a:lstStyle>
          <a:p>
            <a:r>
              <a:rPr lang="en-US"/>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01F9CA3-105E-4857-9057-6DB6197DA786}" type="datetimeFigureOut">
              <a:rPr lang="en-US" smtClean="0"/>
              <a:t>4/24/2023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5CE407-6216-4202-80E4-A30DC2F709B2}" type="slidenum">
              <a:rPr lang="en-US" smtClean="0"/>
              <a:t>‹#›</a:t>
            </a:fld>
            <a:endParaRPr lang="en-US"/>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4/24/2023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4/24/2023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en-US"/>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fld id="{B01F9CA3-105E-4857-9057-6DB6197DA786}" type="datetimeFigureOut">
              <a:rPr lang="en-US" smtClean="0"/>
              <a:t>4/24/2023</a:t>
            </a:fld>
            <a:endParaRPr lang="en-US"/>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fld id="{7F5CE407-6216-4202-80E4-A30DC2F709B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emf"/><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a:stretch>
            <a:fillRect/>
          </a:stretch>
        </p:blipFill>
        <p:spPr>
          <a:xfrm>
            <a:off x="0" y="1"/>
            <a:ext cx="9194634" cy="6858000"/>
          </a:xfrm>
          <a:prstGeom prst="rect">
            <a:avLst/>
          </a:prstGeom>
        </p:spPr>
      </p:pic>
    </p:spTree>
    <p:extLst>
      <p:ext uri="{BB962C8B-B14F-4D97-AF65-F5344CB8AC3E}">
        <p14:creationId xmlns:p14="http://schemas.microsoft.com/office/powerpoint/2010/main" val="9739261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3FA640-554B-D71D-BC29-16694108673A}"/>
              </a:ext>
            </a:extLst>
          </p:cNvPr>
          <p:cNvPicPr>
            <a:picLocks noChangeAspect="1"/>
          </p:cNvPicPr>
          <p:nvPr/>
        </p:nvPicPr>
        <p:blipFill>
          <a:blip r:embed="rId2"/>
          <a:stretch>
            <a:fillRect/>
          </a:stretch>
        </p:blipFill>
        <p:spPr>
          <a:xfrm>
            <a:off x="0" y="0"/>
            <a:ext cx="1841500" cy="1137928"/>
          </a:xfrm>
          <a:prstGeom prst="rect">
            <a:avLst/>
          </a:prstGeom>
          <a:ln>
            <a:solidFill>
              <a:srgbClr val="00009E"/>
            </a:solidFill>
          </a:ln>
        </p:spPr>
      </p:pic>
      <p:sp>
        <p:nvSpPr>
          <p:cNvPr id="5" name="TextBox 4">
            <a:extLst>
              <a:ext uri="{FF2B5EF4-FFF2-40B4-BE49-F238E27FC236}">
                <a16:creationId xmlns:a16="http://schemas.microsoft.com/office/drawing/2014/main" id="{B06B8480-7B9F-6B9E-723C-822B1F3C1B3F}"/>
              </a:ext>
            </a:extLst>
          </p:cNvPr>
          <p:cNvSpPr txBox="1"/>
          <p:nvPr/>
        </p:nvSpPr>
        <p:spPr>
          <a:xfrm>
            <a:off x="805234" y="1289574"/>
            <a:ext cx="7530353" cy="615553"/>
          </a:xfrm>
          <a:prstGeom prst="rect">
            <a:avLst/>
          </a:prstGeom>
          <a:solidFill>
            <a:schemeClr val="accent2">
              <a:lumMod val="20000"/>
              <a:lumOff val="80000"/>
            </a:schemeClr>
          </a:solidFill>
          <a:ln>
            <a:solidFill>
              <a:srgbClr val="002060"/>
            </a:solidFill>
          </a:ln>
        </p:spPr>
        <p:txBody>
          <a:bodyPr wrap="square" rtlCol="0">
            <a:spAutoFit/>
          </a:bodyPr>
          <a:lstStyle/>
          <a:p>
            <a:pPr algn="ctr"/>
            <a:r>
              <a:rPr lang="en-US" sz="1700" b="1" dirty="0">
                <a:solidFill>
                  <a:srgbClr val="002060"/>
                </a:solidFill>
              </a:rPr>
              <a:t>National Center for Educational Quality Enhancement Annual</a:t>
            </a:r>
          </a:p>
          <a:p>
            <a:pPr algn="ctr"/>
            <a:r>
              <a:rPr lang="en-US" sz="1700" b="1" dirty="0">
                <a:solidFill>
                  <a:srgbClr val="002060"/>
                </a:solidFill>
              </a:rPr>
              <a:t>International Conference 2023, Georgia, 27 February 2023</a:t>
            </a:r>
          </a:p>
        </p:txBody>
      </p:sp>
      <p:sp>
        <p:nvSpPr>
          <p:cNvPr id="7" name="TextBox 6">
            <a:extLst>
              <a:ext uri="{FF2B5EF4-FFF2-40B4-BE49-F238E27FC236}">
                <a16:creationId xmlns:a16="http://schemas.microsoft.com/office/drawing/2014/main" id="{FD965082-1BDD-85B6-8216-FC84AF508559}"/>
              </a:ext>
            </a:extLst>
          </p:cNvPr>
          <p:cNvSpPr txBox="1"/>
          <p:nvPr/>
        </p:nvSpPr>
        <p:spPr>
          <a:xfrm>
            <a:off x="321939" y="2074783"/>
            <a:ext cx="8496944" cy="646331"/>
          </a:xfrm>
          <a:prstGeom prst="rect">
            <a:avLst/>
          </a:prstGeom>
          <a:solidFill>
            <a:srgbClr val="D5EDF4"/>
          </a:solidFill>
          <a:ln>
            <a:solidFill>
              <a:srgbClr val="00009E"/>
            </a:solidFill>
          </a:ln>
        </p:spPr>
        <p:txBody>
          <a:bodyPr wrap="square" rtlCol="0">
            <a:spAutoFit/>
          </a:bodyPr>
          <a:lstStyle/>
          <a:p>
            <a:pPr algn="ctr"/>
            <a:r>
              <a:rPr lang="en-US" b="1" dirty="0">
                <a:solidFill>
                  <a:srgbClr val="FF0000"/>
                </a:solidFill>
              </a:rPr>
              <a:t>Measuring and Comparing Achievement of Learning Outcomes in Higher Education in Europe </a:t>
            </a:r>
          </a:p>
        </p:txBody>
      </p:sp>
      <p:pic>
        <p:nvPicPr>
          <p:cNvPr id="11" name="Picture 10">
            <a:extLst>
              <a:ext uri="{FF2B5EF4-FFF2-40B4-BE49-F238E27FC236}">
                <a16:creationId xmlns:a16="http://schemas.microsoft.com/office/drawing/2014/main" id="{01914F77-97EF-4D0F-84B4-50C10EF0A10C}"/>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908590" y="60041"/>
            <a:ext cx="3146510" cy="1059877"/>
          </a:xfrm>
          <a:prstGeom prst="rect">
            <a:avLst/>
          </a:prstGeom>
          <a:ln>
            <a:solidFill>
              <a:srgbClr val="002060"/>
            </a:solidFill>
          </a:ln>
        </p:spPr>
      </p:pic>
      <p:pic>
        <p:nvPicPr>
          <p:cNvPr id="12" name="Picture 7" descr="hs07_logo_rug">
            <a:extLst>
              <a:ext uri="{FF2B5EF4-FFF2-40B4-BE49-F238E27FC236}">
                <a16:creationId xmlns:a16="http://schemas.microsoft.com/office/drawing/2014/main" id="{3C391CD0-FAEF-B3CC-B48A-6BE8C03D23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42674" y="6038608"/>
            <a:ext cx="2465916" cy="656166"/>
          </a:xfrm>
          <a:prstGeom prst="rect">
            <a:avLst/>
          </a:prstGeom>
          <a:ln>
            <a:noFill/>
          </a:ln>
        </p:spPr>
        <p:style>
          <a:lnRef idx="2">
            <a:schemeClr val="accent6"/>
          </a:lnRef>
          <a:fillRef idx="1">
            <a:schemeClr val="lt1"/>
          </a:fillRef>
          <a:effectRef idx="0">
            <a:schemeClr val="accent6"/>
          </a:effectRef>
          <a:fontRef idx="minor">
            <a:schemeClr val="dk1"/>
          </a:fontRef>
        </p:style>
      </p:pic>
      <p:sp>
        <p:nvSpPr>
          <p:cNvPr id="2" name="ZoneTexte 4">
            <a:extLst>
              <a:ext uri="{FF2B5EF4-FFF2-40B4-BE49-F238E27FC236}">
                <a16:creationId xmlns:a16="http://schemas.microsoft.com/office/drawing/2014/main" id="{F04542C6-DA5A-591C-A800-91A23FBC5597}"/>
              </a:ext>
            </a:extLst>
          </p:cNvPr>
          <p:cNvSpPr txBox="1"/>
          <p:nvPr/>
        </p:nvSpPr>
        <p:spPr>
          <a:xfrm>
            <a:off x="321939" y="3168147"/>
            <a:ext cx="8496944" cy="1015663"/>
          </a:xfrm>
          <a:prstGeom prst="rect">
            <a:avLst/>
          </a:prstGeom>
          <a:noFill/>
          <a:ln>
            <a:solidFill>
              <a:srgbClr val="002060"/>
            </a:solidFill>
          </a:ln>
        </p:spPr>
        <p:txBody>
          <a:bodyPr wrap="square" rtlCol="0">
            <a:spAutoFit/>
          </a:bodyPr>
          <a:lstStyle/>
          <a:p>
            <a:pPr algn="just">
              <a:spcBef>
                <a:spcPts val="600"/>
              </a:spcBef>
            </a:pPr>
            <a:r>
              <a:rPr lang="en-GB" sz="30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TUNING CALOHEE – Linking Evaluation of Learning Outcomes to Quality Assurance Mechanisms</a:t>
            </a:r>
            <a:endParaRPr lang="en-NL" sz="30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A257AB89-B2B3-2DB8-37B0-D29AD2184430}"/>
              </a:ext>
            </a:extLst>
          </p:cNvPr>
          <p:cNvSpPr txBox="1"/>
          <p:nvPr/>
        </p:nvSpPr>
        <p:spPr>
          <a:xfrm>
            <a:off x="321939" y="4622800"/>
            <a:ext cx="8496944" cy="923330"/>
          </a:xfrm>
          <a:prstGeom prst="rect">
            <a:avLst/>
          </a:prstGeom>
          <a:noFill/>
        </p:spPr>
        <p:txBody>
          <a:bodyPr wrap="square" rtlCol="0">
            <a:spAutoFit/>
          </a:bodyPr>
          <a:lstStyle/>
          <a:p>
            <a:pPr algn="ctr"/>
            <a:r>
              <a:rPr lang="en-GB" b="1" dirty="0">
                <a:solidFill>
                  <a:srgbClr val="002060"/>
                </a:solidFill>
              </a:rPr>
              <a:t>Robert </a:t>
            </a:r>
            <a:r>
              <a:rPr lang="en-GB" b="1" dirty="0" err="1">
                <a:solidFill>
                  <a:srgbClr val="002060"/>
                </a:solidFill>
              </a:rPr>
              <a:t>Wagenaar</a:t>
            </a:r>
            <a:endParaRPr lang="en-GB" b="1" dirty="0">
              <a:solidFill>
                <a:srgbClr val="002060"/>
              </a:solidFill>
            </a:endParaRPr>
          </a:p>
          <a:p>
            <a:pPr algn="ctr"/>
            <a:r>
              <a:rPr lang="en-GB" dirty="0">
                <a:solidFill>
                  <a:srgbClr val="002060"/>
                </a:solidFill>
              </a:rPr>
              <a:t>Director International Tuning Academy, </a:t>
            </a:r>
          </a:p>
          <a:p>
            <a:pPr algn="ctr"/>
            <a:r>
              <a:rPr lang="en-GB" dirty="0">
                <a:solidFill>
                  <a:srgbClr val="002060"/>
                </a:solidFill>
              </a:rPr>
              <a:t>University of Groningen</a:t>
            </a:r>
            <a:endParaRPr lang="en-NL" dirty="0">
              <a:solidFill>
                <a:srgbClr val="002060"/>
              </a:solidFill>
            </a:endParaRPr>
          </a:p>
        </p:txBody>
      </p:sp>
    </p:spTree>
    <p:extLst>
      <p:ext uri="{BB962C8B-B14F-4D97-AF65-F5344CB8AC3E}">
        <p14:creationId xmlns:p14="http://schemas.microsoft.com/office/powerpoint/2010/main" val="26976607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431032" y="2706301"/>
            <a:ext cx="8712968" cy="584775"/>
          </a:xfrm>
          <a:prstGeom prst="rect">
            <a:avLst/>
          </a:prstGeom>
          <a:noFill/>
        </p:spPr>
        <p:txBody>
          <a:bodyPr wrap="square" rtlCol="0">
            <a:spAutoFit/>
          </a:bodyPr>
          <a:lstStyle/>
          <a:p>
            <a:pPr algn="ctr"/>
            <a:r>
              <a:rPr lang="fr-FR" sz="3200" b="1" dirty="0">
                <a:solidFill>
                  <a:srgbClr val="002060"/>
                </a:solidFill>
              </a:rPr>
              <a:t> </a:t>
            </a:r>
            <a:endParaRPr lang="en-GB" sz="2800" b="1" dirty="0">
              <a:solidFill>
                <a:schemeClr val="tx2"/>
              </a:solidFill>
            </a:endParaRPr>
          </a:p>
        </p:txBody>
      </p:sp>
      <p:pic>
        <p:nvPicPr>
          <p:cNvPr id="6" name="Picture 5">
            <a:extLst>
              <a:ext uri="{FF2B5EF4-FFF2-40B4-BE49-F238E27FC236}">
                <a16:creationId xmlns:a16="http://schemas.microsoft.com/office/drawing/2014/main" id="{8ABE9A2D-2FB4-3B4F-A6AF-F52F66328DB2}"/>
              </a:ext>
            </a:extLst>
          </p:cNvPr>
          <p:cNvPicPr>
            <a:picLocks noChangeAspect="1"/>
          </p:cNvPicPr>
          <p:nvPr/>
        </p:nvPicPr>
        <p:blipFill>
          <a:blip r:embed="rId2"/>
          <a:stretch>
            <a:fillRect/>
          </a:stretch>
        </p:blipFill>
        <p:spPr>
          <a:xfrm>
            <a:off x="-1" y="1"/>
            <a:ext cx="1496894" cy="924984"/>
          </a:xfrm>
          <a:prstGeom prst="rect">
            <a:avLst/>
          </a:prstGeom>
          <a:ln>
            <a:solidFill>
              <a:srgbClr val="00009E"/>
            </a:solidFill>
          </a:ln>
        </p:spPr>
      </p:pic>
      <p:pic>
        <p:nvPicPr>
          <p:cNvPr id="7" name="Picture 2" descr="C:\Users\Robert\AppData\Local\Temp\Logo Tuning Academy.png">
            <a:extLst>
              <a:ext uri="{FF2B5EF4-FFF2-40B4-BE49-F238E27FC236}">
                <a16:creationId xmlns:a16="http://schemas.microsoft.com/office/drawing/2014/main" id="{9220CF9B-7A2E-864B-8A98-31B0548FED82}"/>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415742" y="1"/>
            <a:ext cx="1728258" cy="924984"/>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pic>
      <p:cxnSp>
        <p:nvCxnSpPr>
          <p:cNvPr id="10" name="Straight Connector 9">
            <a:extLst>
              <a:ext uri="{FF2B5EF4-FFF2-40B4-BE49-F238E27FC236}">
                <a16:creationId xmlns:a16="http://schemas.microsoft.com/office/drawing/2014/main" id="{9490B6CB-C9A1-8244-8520-5FB58D1FD092}"/>
              </a:ext>
            </a:extLst>
          </p:cNvPr>
          <p:cNvCxnSpPr/>
          <p:nvPr/>
        </p:nvCxnSpPr>
        <p:spPr>
          <a:xfrm>
            <a:off x="1968649" y="1010358"/>
            <a:ext cx="4937760" cy="29411"/>
          </a:xfrm>
          <a:prstGeom prst="line">
            <a:avLst/>
          </a:prstGeom>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EA82DFD8-9706-4C16-1023-DE95D622FE9A}"/>
              </a:ext>
            </a:extLst>
          </p:cNvPr>
          <p:cNvSpPr txBox="1"/>
          <p:nvPr/>
        </p:nvSpPr>
        <p:spPr>
          <a:xfrm>
            <a:off x="546100" y="1275139"/>
            <a:ext cx="8267700" cy="2523768"/>
          </a:xfrm>
          <a:prstGeom prst="rect">
            <a:avLst/>
          </a:prstGeom>
          <a:noFill/>
        </p:spPr>
        <p:txBody>
          <a:bodyPr wrap="square" rtlCol="0">
            <a:spAutoFit/>
          </a:bodyPr>
          <a:lstStyle/>
          <a:p>
            <a:r>
              <a:rPr lang="en-NL" sz="2000" dirty="0">
                <a:solidFill>
                  <a:srgbClr val="002060"/>
                </a:solidFill>
                <a:latin typeface="Arial" panose="020B0604020202020204" pitchFamily="34" charset="0"/>
                <a:cs typeface="Arial" panose="020B0604020202020204" pitchFamily="34" charset="0"/>
              </a:rPr>
              <a:t>Two key instruments for </a:t>
            </a:r>
            <a:r>
              <a:rPr lang="en-NL" sz="2000" i="1" dirty="0">
                <a:solidFill>
                  <a:srgbClr val="002060"/>
                </a:solidFill>
                <a:latin typeface="Arial" panose="020B0604020202020204" pitchFamily="34" charset="0"/>
                <a:cs typeface="Arial" panose="020B0604020202020204" pitchFamily="34" charset="0"/>
              </a:rPr>
              <a:t>high quality </a:t>
            </a:r>
            <a:r>
              <a:rPr lang="en-NL" sz="2000" dirty="0">
                <a:solidFill>
                  <a:srgbClr val="002060"/>
                </a:solidFill>
                <a:latin typeface="Arial" panose="020B0604020202020204" pitchFamily="34" charset="0"/>
                <a:cs typeface="Arial" panose="020B0604020202020204" pitchFamily="34" charset="0"/>
              </a:rPr>
              <a:t>comparable and compatible programmes: </a:t>
            </a:r>
            <a:endParaRPr lang="en-NL" sz="2000" dirty="0">
              <a:solidFill>
                <a:srgbClr val="FF0000"/>
              </a:solidFill>
              <a:latin typeface="Arial" panose="020B0604020202020204" pitchFamily="34" charset="0"/>
              <a:cs typeface="Arial" panose="020B0604020202020204" pitchFamily="34" charset="0"/>
            </a:endParaRPr>
          </a:p>
          <a:p>
            <a:pPr marL="285750" indent="-285750">
              <a:buFont typeface="Wingdings" pitchFamily="2" charset="2"/>
              <a:buChar char="§"/>
            </a:pPr>
            <a:r>
              <a:rPr lang="en-NL" sz="2000" dirty="0">
                <a:solidFill>
                  <a:srgbClr val="FF0000"/>
                </a:solidFill>
                <a:latin typeface="Arial" panose="020B0604020202020204" pitchFamily="34" charset="0"/>
                <a:cs typeface="Arial" panose="020B0604020202020204" pitchFamily="34" charset="0"/>
              </a:rPr>
              <a:t>European Credit Transfer and Accumulation System (ECTS)</a:t>
            </a:r>
          </a:p>
          <a:p>
            <a:pPr marL="285750" indent="-285750">
              <a:buFont typeface="Wingdings" pitchFamily="2" charset="2"/>
              <a:buChar char="§"/>
            </a:pPr>
            <a:r>
              <a:rPr lang="en-NL" sz="2000" dirty="0">
                <a:solidFill>
                  <a:srgbClr val="FF0000"/>
                </a:solidFill>
                <a:latin typeface="Arial" panose="020B0604020202020204" pitchFamily="34" charset="0"/>
                <a:cs typeface="Arial" panose="020B0604020202020204" pitchFamily="34" charset="0"/>
              </a:rPr>
              <a:t>Qualifications Frameworks for the short, first, second and third cycle</a:t>
            </a:r>
          </a:p>
          <a:p>
            <a:pPr marL="285750" indent="-285750">
              <a:buFont typeface="Wingdings" pitchFamily="2" charset="2"/>
              <a:buChar char="§"/>
            </a:pPr>
            <a:endParaRPr lang="en-NL" sz="2000" dirty="0">
              <a:solidFill>
                <a:srgbClr val="FF0000"/>
              </a:solidFill>
              <a:latin typeface="Arial" panose="020B0604020202020204" pitchFamily="34" charset="0"/>
              <a:cs typeface="Arial" panose="020B0604020202020204" pitchFamily="34" charset="0"/>
            </a:endParaRPr>
          </a:p>
          <a:p>
            <a:r>
              <a:rPr lang="en-NL" sz="2000" dirty="0">
                <a:solidFill>
                  <a:srgbClr val="002060"/>
                </a:solidFill>
                <a:latin typeface="Arial" panose="020B0604020202020204" pitchFamily="34" charset="0"/>
                <a:cs typeface="Arial" panose="020B0604020202020204" pitchFamily="34" charset="0"/>
              </a:rPr>
              <a:t>These instruments are the foundation for the: </a:t>
            </a:r>
            <a:endParaRPr lang="en-NL" sz="2000" dirty="0">
              <a:solidFill>
                <a:srgbClr val="FF0000"/>
              </a:solidFill>
              <a:latin typeface="Arial" panose="020B0604020202020204" pitchFamily="34" charset="0"/>
              <a:cs typeface="Arial" panose="020B0604020202020204" pitchFamily="34" charset="0"/>
            </a:endParaRPr>
          </a:p>
          <a:p>
            <a:pPr marL="285750" indent="-285750">
              <a:buFont typeface="Wingdings" pitchFamily="2" charset="2"/>
              <a:buChar char="§"/>
            </a:pPr>
            <a:r>
              <a:rPr lang="en-NL" sz="2000" dirty="0">
                <a:solidFill>
                  <a:srgbClr val="FF0000"/>
                </a:solidFill>
                <a:latin typeface="Arial" panose="020B0604020202020204" pitchFamily="34" charset="0"/>
                <a:cs typeface="Arial" panose="020B0604020202020204" pitchFamily="34" charset="0"/>
              </a:rPr>
              <a:t>Standards and Guidelines for Quality Assurance in the EHEA</a:t>
            </a:r>
          </a:p>
          <a:p>
            <a:endParaRPr lang="en-NL" dirty="0"/>
          </a:p>
        </p:txBody>
      </p:sp>
      <p:sp>
        <p:nvSpPr>
          <p:cNvPr id="13" name="TextBox 12">
            <a:extLst>
              <a:ext uri="{FF2B5EF4-FFF2-40B4-BE49-F238E27FC236}">
                <a16:creationId xmlns:a16="http://schemas.microsoft.com/office/drawing/2014/main" id="{D651E471-CF98-ABEB-6DE0-4B6F7DE2F259}"/>
              </a:ext>
            </a:extLst>
          </p:cNvPr>
          <p:cNvSpPr txBox="1"/>
          <p:nvPr/>
        </p:nvSpPr>
        <p:spPr>
          <a:xfrm>
            <a:off x="1716890" y="308570"/>
            <a:ext cx="5478854" cy="430887"/>
          </a:xfrm>
          <a:prstGeom prst="rect">
            <a:avLst/>
          </a:prstGeom>
          <a:noFill/>
        </p:spPr>
        <p:txBody>
          <a:bodyPr wrap="square" rtlCol="0">
            <a:spAutoFit/>
          </a:bodyPr>
          <a:lstStyle/>
          <a:p>
            <a:r>
              <a:rPr lang="en-NL" sz="2200" b="1" dirty="0">
                <a:solidFill>
                  <a:srgbClr val="FF0000"/>
                </a:solidFill>
                <a:latin typeface="Arial" panose="020B0604020202020204" pitchFamily="34" charset="0"/>
                <a:cs typeface="Arial" panose="020B0604020202020204" pitchFamily="34" charset="0"/>
              </a:rPr>
              <a:t>Key instruments for Quality Assurance </a:t>
            </a:r>
          </a:p>
        </p:txBody>
      </p:sp>
      <p:sp>
        <p:nvSpPr>
          <p:cNvPr id="14" name="TextBox 13">
            <a:extLst>
              <a:ext uri="{FF2B5EF4-FFF2-40B4-BE49-F238E27FC236}">
                <a16:creationId xmlns:a16="http://schemas.microsoft.com/office/drawing/2014/main" id="{80304556-1CA5-2448-147B-C7F5FB569840}"/>
              </a:ext>
            </a:extLst>
          </p:cNvPr>
          <p:cNvSpPr txBox="1"/>
          <p:nvPr/>
        </p:nvSpPr>
        <p:spPr>
          <a:xfrm>
            <a:off x="546100" y="3906630"/>
            <a:ext cx="7658100" cy="1323439"/>
          </a:xfrm>
          <a:prstGeom prst="rect">
            <a:avLst/>
          </a:prstGeom>
          <a:solidFill>
            <a:schemeClr val="accent2">
              <a:lumMod val="20000"/>
              <a:lumOff val="80000"/>
            </a:schemeClr>
          </a:solidFill>
          <a:ln>
            <a:solidFill>
              <a:srgbClr val="002060"/>
            </a:solidFill>
          </a:ln>
        </p:spPr>
        <p:txBody>
          <a:bodyPr wrap="square" rtlCol="0">
            <a:spAutoFit/>
          </a:bodyPr>
          <a:lstStyle/>
          <a:p>
            <a:r>
              <a:rPr lang="en-NL" sz="2000" dirty="0">
                <a:solidFill>
                  <a:srgbClr val="FF0000"/>
                </a:solidFill>
                <a:latin typeface="Arial" panose="020B0604020202020204" pitchFamily="34" charset="0"/>
                <a:cs typeface="Arial" panose="020B0604020202020204" pitchFamily="34" charset="0"/>
              </a:rPr>
              <a:t>ESG:</a:t>
            </a:r>
          </a:p>
          <a:p>
            <a:r>
              <a:rPr lang="en-NL" sz="2000" dirty="0">
                <a:solidFill>
                  <a:srgbClr val="002060"/>
                </a:solidFill>
                <a:latin typeface="Arial" panose="020B0604020202020204" pitchFamily="34" charset="0"/>
                <a:cs typeface="Arial" panose="020B0604020202020204" pitchFamily="34" charset="0"/>
              </a:rPr>
              <a:t>Why?: 	Building trust and confidence / assure quality</a:t>
            </a:r>
          </a:p>
          <a:p>
            <a:r>
              <a:rPr lang="en-NL" sz="2000" dirty="0">
                <a:solidFill>
                  <a:srgbClr val="002060"/>
                </a:solidFill>
                <a:latin typeface="Arial" panose="020B0604020202020204" pitchFamily="34" charset="0"/>
                <a:cs typeface="Arial" panose="020B0604020202020204" pitchFamily="34" charset="0"/>
              </a:rPr>
              <a:t>How?: 	Applying the student centred approach</a:t>
            </a:r>
          </a:p>
          <a:p>
            <a:r>
              <a:rPr lang="en-NL" sz="2000" dirty="0">
                <a:solidFill>
                  <a:srgbClr val="002060"/>
                </a:solidFill>
                <a:latin typeface="Arial" panose="020B0604020202020204" pitchFamily="34" charset="0"/>
                <a:cs typeface="Arial" panose="020B0604020202020204" pitchFamily="34" charset="0"/>
              </a:rPr>
              <a:t>What?: 	Covering the actual learning</a:t>
            </a:r>
          </a:p>
        </p:txBody>
      </p:sp>
      <p:sp>
        <p:nvSpPr>
          <p:cNvPr id="15" name="TextBox 14">
            <a:extLst>
              <a:ext uri="{FF2B5EF4-FFF2-40B4-BE49-F238E27FC236}">
                <a16:creationId xmlns:a16="http://schemas.microsoft.com/office/drawing/2014/main" id="{DF28AD7C-6940-5367-CA27-8FC8F5A19F80}"/>
              </a:ext>
            </a:extLst>
          </p:cNvPr>
          <p:cNvSpPr txBox="1"/>
          <p:nvPr/>
        </p:nvSpPr>
        <p:spPr>
          <a:xfrm>
            <a:off x="546100" y="5626100"/>
            <a:ext cx="8013700" cy="707886"/>
          </a:xfrm>
          <a:prstGeom prst="rect">
            <a:avLst/>
          </a:prstGeom>
          <a:noFill/>
        </p:spPr>
        <p:txBody>
          <a:bodyPr wrap="square" rtlCol="0">
            <a:spAutoFit/>
          </a:bodyPr>
          <a:lstStyle/>
          <a:p>
            <a:r>
              <a:rPr lang="en-NL" sz="2000" b="1" i="1" dirty="0">
                <a:solidFill>
                  <a:srgbClr val="FF0000"/>
                </a:solidFill>
                <a:latin typeface="Arial" panose="020B0604020202020204" pitchFamily="34" charset="0"/>
                <a:cs typeface="Arial" panose="020B0604020202020204" pitchFamily="34" charset="0"/>
              </a:rPr>
              <a:t>WHAT question is </a:t>
            </a:r>
            <a:r>
              <a:rPr lang="en-NL" sz="2000" b="1" dirty="0">
                <a:solidFill>
                  <a:srgbClr val="FF0000"/>
                </a:solidFill>
                <a:latin typeface="Arial" panose="020B0604020202020204" pitchFamily="34" charset="0"/>
                <a:cs typeface="Arial" panose="020B0604020202020204" pitchFamily="34" charset="0"/>
              </a:rPr>
              <a:t>key for admission, recognition and credit mobility !</a:t>
            </a:r>
          </a:p>
        </p:txBody>
      </p:sp>
    </p:spTree>
    <p:extLst>
      <p:ext uri="{BB962C8B-B14F-4D97-AF65-F5344CB8AC3E}">
        <p14:creationId xmlns:p14="http://schemas.microsoft.com/office/powerpoint/2010/main" val="5691259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431032" y="2706301"/>
            <a:ext cx="8712968" cy="584775"/>
          </a:xfrm>
          <a:prstGeom prst="rect">
            <a:avLst/>
          </a:prstGeom>
          <a:noFill/>
        </p:spPr>
        <p:txBody>
          <a:bodyPr wrap="square" rtlCol="0">
            <a:spAutoFit/>
          </a:bodyPr>
          <a:lstStyle/>
          <a:p>
            <a:pPr algn="ctr"/>
            <a:r>
              <a:rPr lang="fr-FR" sz="3200" b="1" dirty="0">
                <a:solidFill>
                  <a:srgbClr val="002060"/>
                </a:solidFill>
              </a:rPr>
              <a:t> </a:t>
            </a:r>
            <a:endParaRPr lang="en-GB" sz="2800" b="1" dirty="0">
              <a:solidFill>
                <a:schemeClr val="tx2"/>
              </a:solidFill>
            </a:endParaRPr>
          </a:p>
        </p:txBody>
      </p:sp>
      <p:pic>
        <p:nvPicPr>
          <p:cNvPr id="6" name="Picture 5">
            <a:extLst>
              <a:ext uri="{FF2B5EF4-FFF2-40B4-BE49-F238E27FC236}">
                <a16:creationId xmlns:a16="http://schemas.microsoft.com/office/drawing/2014/main" id="{8ABE9A2D-2FB4-3B4F-A6AF-F52F66328DB2}"/>
              </a:ext>
            </a:extLst>
          </p:cNvPr>
          <p:cNvPicPr>
            <a:picLocks noChangeAspect="1"/>
          </p:cNvPicPr>
          <p:nvPr/>
        </p:nvPicPr>
        <p:blipFill>
          <a:blip r:embed="rId2"/>
          <a:stretch>
            <a:fillRect/>
          </a:stretch>
        </p:blipFill>
        <p:spPr>
          <a:xfrm>
            <a:off x="-1" y="1"/>
            <a:ext cx="1496894" cy="924984"/>
          </a:xfrm>
          <a:prstGeom prst="rect">
            <a:avLst/>
          </a:prstGeom>
          <a:ln>
            <a:solidFill>
              <a:srgbClr val="00009E"/>
            </a:solidFill>
          </a:ln>
        </p:spPr>
      </p:pic>
      <p:pic>
        <p:nvPicPr>
          <p:cNvPr id="7" name="Picture 2" descr="C:\Users\Robert\AppData\Local\Temp\Logo Tuning Academy.png">
            <a:extLst>
              <a:ext uri="{FF2B5EF4-FFF2-40B4-BE49-F238E27FC236}">
                <a16:creationId xmlns:a16="http://schemas.microsoft.com/office/drawing/2014/main" id="{9220CF9B-7A2E-864B-8A98-31B0548FED82}"/>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415742" y="1"/>
            <a:ext cx="1728258" cy="924984"/>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pic>
      <p:cxnSp>
        <p:nvCxnSpPr>
          <p:cNvPr id="10" name="Straight Connector 9">
            <a:extLst>
              <a:ext uri="{FF2B5EF4-FFF2-40B4-BE49-F238E27FC236}">
                <a16:creationId xmlns:a16="http://schemas.microsoft.com/office/drawing/2014/main" id="{9490B6CB-C9A1-8244-8520-5FB58D1FD092}"/>
              </a:ext>
            </a:extLst>
          </p:cNvPr>
          <p:cNvCxnSpPr/>
          <p:nvPr/>
        </p:nvCxnSpPr>
        <p:spPr>
          <a:xfrm>
            <a:off x="1968649" y="1010358"/>
            <a:ext cx="4937760" cy="29411"/>
          </a:xfrm>
          <a:prstGeom prst="line">
            <a:avLst/>
          </a:prstGeom>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545080F5-FA05-D6AB-715F-B9C35C5F69E5}"/>
              </a:ext>
            </a:extLst>
          </p:cNvPr>
          <p:cNvSpPr txBox="1"/>
          <p:nvPr/>
        </p:nvSpPr>
        <p:spPr>
          <a:xfrm>
            <a:off x="2107875" y="108922"/>
            <a:ext cx="5918849" cy="769441"/>
          </a:xfrm>
          <a:prstGeom prst="rect">
            <a:avLst/>
          </a:prstGeom>
          <a:noFill/>
        </p:spPr>
        <p:txBody>
          <a:bodyPr wrap="square" rtlCol="0">
            <a:spAutoFit/>
          </a:bodyPr>
          <a:lstStyle/>
          <a:p>
            <a:r>
              <a:rPr lang="en-NL" sz="2200" b="1" dirty="0">
                <a:solidFill>
                  <a:srgbClr val="FF0000"/>
                </a:solidFill>
                <a:latin typeface="Arial" panose="020B0604020202020204" pitchFamily="34" charset="0"/>
                <a:cs typeface="Arial" panose="020B0604020202020204" pitchFamily="34" charset="0"/>
              </a:rPr>
              <a:t>Peer reviewing and Qualifications Frameworks </a:t>
            </a:r>
          </a:p>
        </p:txBody>
      </p:sp>
      <p:sp>
        <p:nvSpPr>
          <p:cNvPr id="3" name="TextBox 2">
            <a:extLst>
              <a:ext uri="{FF2B5EF4-FFF2-40B4-BE49-F238E27FC236}">
                <a16:creationId xmlns:a16="http://schemas.microsoft.com/office/drawing/2014/main" id="{1E10B960-30A1-7B46-D494-7718AF08022B}"/>
              </a:ext>
            </a:extLst>
          </p:cNvPr>
          <p:cNvSpPr txBox="1"/>
          <p:nvPr/>
        </p:nvSpPr>
        <p:spPr>
          <a:xfrm>
            <a:off x="558800" y="1384300"/>
            <a:ext cx="7950200" cy="707886"/>
          </a:xfrm>
          <a:prstGeom prst="rect">
            <a:avLst/>
          </a:prstGeom>
          <a:noFill/>
        </p:spPr>
        <p:txBody>
          <a:bodyPr wrap="square" rtlCol="0">
            <a:spAutoFit/>
          </a:bodyPr>
          <a:lstStyle/>
          <a:p>
            <a:r>
              <a:rPr lang="en-NL" sz="2000" dirty="0">
                <a:solidFill>
                  <a:srgbClr val="FF0000"/>
                </a:solidFill>
                <a:latin typeface="Arial" panose="020B0604020202020204" pitchFamily="34" charset="0"/>
                <a:cs typeface="Arial" panose="020B0604020202020204" pitchFamily="34" charset="0"/>
              </a:rPr>
              <a:t>WHAT?</a:t>
            </a:r>
            <a:r>
              <a:rPr lang="en-NL" sz="2000" dirty="0">
                <a:solidFill>
                  <a:srgbClr val="002060"/>
                </a:solidFill>
                <a:latin typeface="Arial" panose="020B0604020202020204" pitchFamily="34" charset="0"/>
                <a:cs typeface="Arial" panose="020B0604020202020204" pitchFamily="34" charset="0"/>
              </a:rPr>
              <a:t>: For deciding whether the learning is meeting (inter)national standards ESG uses the instrument of PEER Reviewing</a:t>
            </a:r>
          </a:p>
        </p:txBody>
      </p:sp>
      <p:sp>
        <p:nvSpPr>
          <p:cNvPr id="9" name="TextBox 8">
            <a:extLst>
              <a:ext uri="{FF2B5EF4-FFF2-40B4-BE49-F238E27FC236}">
                <a16:creationId xmlns:a16="http://schemas.microsoft.com/office/drawing/2014/main" id="{34CFD801-D5E3-D8BB-D34B-EA8B57D12544}"/>
              </a:ext>
            </a:extLst>
          </p:cNvPr>
          <p:cNvSpPr txBox="1"/>
          <p:nvPr/>
        </p:nvSpPr>
        <p:spPr>
          <a:xfrm>
            <a:off x="748446" y="2551501"/>
            <a:ext cx="7760554" cy="3754874"/>
          </a:xfrm>
          <a:prstGeom prst="rect">
            <a:avLst/>
          </a:prstGeom>
          <a:solidFill>
            <a:schemeClr val="accent2">
              <a:lumMod val="20000"/>
              <a:lumOff val="80000"/>
            </a:schemeClr>
          </a:solidFill>
          <a:ln>
            <a:solidFill>
              <a:srgbClr val="002060"/>
            </a:solidFill>
          </a:ln>
        </p:spPr>
        <p:txBody>
          <a:bodyPr wrap="square" rtlCol="0">
            <a:spAutoFit/>
          </a:bodyPr>
          <a:lstStyle/>
          <a:p>
            <a:pPr marL="342900" indent="-342900">
              <a:buFont typeface="Wingdings" pitchFamily="2" charset="2"/>
              <a:buChar char="§"/>
            </a:pPr>
            <a:r>
              <a:rPr lang="en-NL" sz="2000" dirty="0">
                <a:solidFill>
                  <a:srgbClr val="002060"/>
                </a:solidFill>
                <a:latin typeface="Arial" panose="020B0604020202020204" pitchFamily="34" charset="0"/>
                <a:cs typeface="Arial" panose="020B0604020202020204" pitchFamily="34" charset="0"/>
              </a:rPr>
              <a:t>Peer reviewers are using European and National Qualifications Reference Frameworks as their references</a:t>
            </a:r>
          </a:p>
          <a:p>
            <a:pPr marL="342900" indent="-342900">
              <a:buFont typeface="Wingdings" pitchFamily="2" charset="2"/>
              <a:buChar char="§"/>
            </a:pPr>
            <a:r>
              <a:rPr lang="en-NL" sz="2000" dirty="0">
                <a:solidFill>
                  <a:srgbClr val="002060"/>
                </a:solidFill>
                <a:latin typeface="Arial" panose="020B0604020202020204" pitchFamily="34" charset="0"/>
                <a:cs typeface="Arial" panose="020B0604020202020204" pitchFamily="34" charset="0"/>
              </a:rPr>
              <a:t>Programme learning outcomes should be meeting standards ESG / Qualifications Frameworks </a:t>
            </a:r>
          </a:p>
          <a:p>
            <a:endParaRPr lang="en-NL" sz="2000" dirty="0">
              <a:latin typeface="Arial" panose="020B0604020202020204" pitchFamily="34" charset="0"/>
              <a:cs typeface="Arial" panose="020B0604020202020204" pitchFamily="34" charset="0"/>
            </a:endParaRPr>
          </a:p>
          <a:p>
            <a:r>
              <a:rPr lang="en-NL" sz="2000" dirty="0">
                <a:solidFill>
                  <a:srgbClr val="FF0000"/>
                </a:solidFill>
                <a:latin typeface="Arial" panose="020B0604020202020204" pitchFamily="34" charset="0"/>
                <a:cs typeface="Arial" panose="020B0604020202020204" pitchFamily="34" charset="0"/>
              </a:rPr>
              <a:t>This raises questions and concerns!</a:t>
            </a:r>
          </a:p>
          <a:p>
            <a:endParaRPr lang="en-NL" sz="2000" dirty="0">
              <a:latin typeface="Arial" panose="020B0604020202020204" pitchFamily="34" charset="0"/>
              <a:cs typeface="Arial" panose="020B0604020202020204" pitchFamily="34" charset="0"/>
            </a:endParaRPr>
          </a:p>
          <a:p>
            <a:pPr marL="285750" indent="-285750">
              <a:buFont typeface="Wingdings" pitchFamily="2" charset="2"/>
              <a:buChar char="§"/>
            </a:pPr>
            <a:r>
              <a:rPr lang="en-NL" sz="2000" dirty="0">
                <a:solidFill>
                  <a:srgbClr val="002060"/>
                </a:solidFill>
                <a:latin typeface="Arial" panose="020B0604020202020204" pitchFamily="34" charset="0"/>
                <a:cs typeface="Arial" panose="020B0604020202020204" pitchFamily="34" charset="0"/>
              </a:rPr>
              <a:t>Europe deals with two sets of overarching frameworks and related national frameworks</a:t>
            </a:r>
          </a:p>
          <a:p>
            <a:pPr marL="285750" indent="-285750">
              <a:buFont typeface="Wingdings" pitchFamily="2" charset="2"/>
              <a:buChar char="§"/>
            </a:pPr>
            <a:r>
              <a:rPr lang="en-NL" sz="2000" dirty="0">
                <a:solidFill>
                  <a:srgbClr val="002060"/>
                </a:solidFill>
                <a:latin typeface="Arial" panose="020B0604020202020204" pitchFamily="34" charset="0"/>
                <a:cs typeface="Arial" panose="020B0604020202020204" pitchFamily="34" charset="0"/>
              </a:rPr>
              <a:t>Frameworks were approved in the period 2005-2008 (and have not been updated)</a:t>
            </a:r>
          </a:p>
          <a:p>
            <a:endParaRPr lang="en-NL" dirty="0"/>
          </a:p>
        </p:txBody>
      </p:sp>
    </p:spTree>
    <p:extLst>
      <p:ext uri="{BB962C8B-B14F-4D97-AF65-F5344CB8AC3E}">
        <p14:creationId xmlns:p14="http://schemas.microsoft.com/office/powerpoint/2010/main" val="28036626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431032" y="2706301"/>
            <a:ext cx="8712968" cy="584775"/>
          </a:xfrm>
          <a:prstGeom prst="rect">
            <a:avLst/>
          </a:prstGeom>
          <a:noFill/>
        </p:spPr>
        <p:txBody>
          <a:bodyPr wrap="square" rtlCol="0">
            <a:spAutoFit/>
          </a:bodyPr>
          <a:lstStyle/>
          <a:p>
            <a:pPr algn="ctr"/>
            <a:r>
              <a:rPr lang="fr-FR" sz="3200" b="1" dirty="0">
                <a:solidFill>
                  <a:srgbClr val="002060"/>
                </a:solidFill>
              </a:rPr>
              <a:t> </a:t>
            </a:r>
            <a:endParaRPr lang="en-GB" sz="2800" b="1" dirty="0">
              <a:solidFill>
                <a:schemeClr val="tx2"/>
              </a:solidFill>
            </a:endParaRPr>
          </a:p>
        </p:txBody>
      </p:sp>
      <p:pic>
        <p:nvPicPr>
          <p:cNvPr id="6" name="Picture 5">
            <a:extLst>
              <a:ext uri="{FF2B5EF4-FFF2-40B4-BE49-F238E27FC236}">
                <a16:creationId xmlns:a16="http://schemas.microsoft.com/office/drawing/2014/main" id="{8ABE9A2D-2FB4-3B4F-A6AF-F52F66328DB2}"/>
              </a:ext>
            </a:extLst>
          </p:cNvPr>
          <p:cNvPicPr>
            <a:picLocks noChangeAspect="1"/>
          </p:cNvPicPr>
          <p:nvPr/>
        </p:nvPicPr>
        <p:blipFill>
          <a:blip r:embed="rId2"/>
          <a:stretch>
            <a:fillRect/>
          </a:stretch>
        </p:blipFill>
        <p:spPr>
          <a:xfrm>
            <a:off x="-1" y="1"/>
            <a:ext cx="1496894" cy="924984"/>
          </a:xfrm>
          <a:prstGeom prst="rect">
            <a:avLst/>
          </a:prstGeom>
          <a:ln>
            <a:solidFill>
              <a:srgbClr val="00009E"/>
            </a:solidFill>
          </a:ln>
        </p:spPr>
      </p:pic>
      <p:pic>
        <p:nvPicPr>
          <p:cNvPr id="7" name="Picture 2" descr="C:\Users\Robert\AppData\Local\Temp\Logo Tuning Academy.png">
            <a:extLst>
              <a:ext uri="{FF2B5EF4-FFF2-40B4-BE49-F238E27FC236}">
                <a16:creationId xmlns:a16="http://schemas.microsoft.com/office/drawing/2014/main" id="{9220CF9B-7A2E-864B-8A98-31B0548FED82}"/>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415742" y="1"/>
            <a:ext cx="1728258" cy="924984"/>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pic>
      <p:cxnSp>
        <p:nvCxnSpPr>
          <p:cNvPr id="10" name="Straight Connector 9">
            <a:extLst>
              <a:ext uri="{FF2B5EF4-FFF2-40B4-BE49-F238E27FC236}">
                <a16:creationId xmlns:a16="http://schemas.microsoft.com/office/drawing/2014/main" id="{9490B6CB-C9A1-8244-8520-5FB58D1FD092}"/>
              </a:ext>
            </a:extLst>
          </p:cNvPr>
          <p:cNvCxnSpPr/>
          <p:nvPr/>
        </p:nvCxnSpPr>
        <p:spPr>
          <a:xfrm>
            <a:off x="1968649" y="1010358"/>
            <a:ext cx="4937760" cy="29411"/>
          </a:xfrm>
          <a:prstGeom prst="line">
            <a:avLst/>
          </a:prstGeom>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53A913E7-6CC1-276D-F746-54F3FBED6774}"/>
              </a:ext>
            </a:extLst>
          </p:cNvPr>
          <p:cNvSpPr txBox="1"/>
          <p:nvPr/>
        </p:nvSpPr>
        <p:spPr>
          <a:xfrm>
            <a:off x="987499" y="2928061"/>
            <a:ext cx="6800850" cy="707886"/>
          </a:xfrm>
          <a:prstGeom prst="rect">
            <a:avLst/>
          </a:prstGeom>
          <a:noFill/>
        </p:spPr>
        <p:txBody>
          <a:bodyPr wrap="square" rtlCol="0">
            <a:spAutoFit/>
          </a:bodyPr>
          <a:lstStyle/>
          <a:p>
            <a:pPr algn="ctr"/>
            <a:r>
              <a:rPr lang="en-NL" sz="4000" b="1" dirty="0">
                <a:solidFill>
                  <a:srgbClr val="FF0000"/>
                </a:solidFill>
                <a:latin typeface="Arial" panose="020B0604020202020204" pitchFamily="34" charset="0"/>
                <a:cs typeface="Arial" panose="020B0604020202020204" pitchFamily="34" charset="0"/>
              </a:rPr>
              <a:t>THE CHALLENGE</a:t>
            </a:r>
          </a:p>
        </p:txBody>
      </p:sp>
      <p:sp>
        <p:nvSpPr>
          <p:cNvPr id="8" name="TextBox 7">
            <a:extLst>
              <a:ext uri="{FF2B5EF4-FFF2-40B4-BE49-F238E27FC236}">
                <a16:creationId xmlns:a16="http://schemas.microsoft.com/office/drawing/2014/main" id="{A0EC8152-EE3B-F16A-AEAF-A77078C38A2F}"/>
              </a:ext>
            </a:extLst>
          </p:cNvPr>
          <p:cNvSpPr txBox="1"/>
          <p:nvPr/>
        </p:nvSpPr>
        <p:spPr>
          <a:xfrm>
            <a:off x="1968649" y="355600"/>
            <a:ext cx="4838551" cy="430887"/>
          </a:xfrm>
          <a:prstGeom prst="rect">
            <a:avLst/>
          </a:prstGeom>
          <a:noFill/>
        </p:spPr>
        <p:txBody>
          <a:bodyPr wrap="square" rtlCol="0">
            <a:spAutoFit/>
          </a:bodyPr>
          <a:lstStyle/>
          <a:p>
            <a:r>
              <a:rPr lang="en-NL" sz="2200" b="1" dirty="0">
                <a:solidFill>
                  <a:srgbClr val="FF0000"/>
                </a:solidFill>
                <a:latin typeface="Arial" panose="020B0604020202020204" pitchFamily="34" charset="0"/>
                <a:cs typeface="Arial" panose="020B0604020202020204" pitchFamily="34" charset="0"/>
              </a:rPr>
              <a:t>Role of Qualifications Frameworks</a:t>
            </a:r>
          </a:p>
        </p:txBody>
      </p:sp>
    </p:spTree>
    <p:extLst>
      <p:ext uri="{BB962C8B-B14F-4D97-AF65-F5344CB8AC3E}">
        <p14:creationId xmlns:p14="http://schemas.microsoft.com/office/powerpoint/2010/main" val="27517796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431032" y="2706301"/>
            <a:ext cx="8712968" cy="584775"/>
          </a:xfrm>
          <a:prstGeom prst="rect">
            <a:avLst/>
          </a:prstGeom>
          <a:noFill/>
        </p:spPr>
        <p:txBody>
          <a:bodyPr wrap="square" rtlCol="0">
            <a:spAutoFit/>
          </a:bodyPr>
          <a:lstStyle/>
          <a:p>
            <a:pPr algn="ctr"/>
            <a:r>
              <a:rPr lang="fr-FR" sz="3200" b="1" dirty="0">
                <a:solidFill>
                  <a:srgbClr val="002060"/>
                </a:solidFill>
              </a:rPr>
              <a:t> </a:t>
            </a:r>
            <a:endParaRPr lang="en-GB" sz="2800" b="1" dirty="0">
              <a:solidFill>
                <a:schemeClr val="tx2"/>
              </a:solidFill>
            </a:endParaRPr>
          </a:p>
        </p:txBody>
      </p:sp>
      <p:pic>
        <p:nvPicPr>
          <p:cNvPr id="6" name="Picture 5">
            <a:extLst>
              <a:ext uri="{FF2B5EF4-FFF2-40B4-BE49-F238E27FC236}">
                <a16:creationId xmlns:a16="http://schemas.microsoft.com/office/drawing/2014/main" id="{8ABE9A2D-2FB4-3B4F-A6AF-F52F66328DB2}"/>
              </a:ext>
            </a:extLst>
          </p:cNvPr>
          <p:cNvPicPr>
            <a:picLocks noChangeAspect="1"/>
          </p:cNvPicPr>
          <p:nvPr/>
        </p:nvPicPr>
        <p:blipFill>
          <a:blip r:embed="rId2"/>
          <a:stretch>
            <a:fillRect/>
          </a:stretch>
        </p:blipFill>
        <p:spPr>
          <a:xfrm>
            <a:off x="-1" y="1"/>
            <a:ext cx="1496894" cy="924984"/>
          </a:xfrm>
          <a:prstGeom prst="rect">
            <a:avLst/>
          </a:prstGeom>
          <a:ln>
            <a:solidFill>
              <a:srgbClr val="00009E"/>
            </a:solidFill>
          </a:ln>
        </p:spPr>
      </p:pic>
      <p:pic>
        <p:nvPicPr>
          <p:cNvPr id="7" name="Picture 2" descr="C:\Users\Robert\AppData\Local\Temp\Logo Tuning Academy.png">
            <a:extLst>
              <a:ext uri="{FF2B5EF4-FFF2-40B4-BE49-F238E27FC236}">
                <a16:creationId xmlns:a16="http://schemas.microsoft.com/office/drawing/2014/main" id="{9220CF9B-7A2E-864B-8A98-31B0548FED82}"/>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415742" y="1"/>
            <a:ext cx="1728258" cy="924984"/>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FEF6FFC-8D32-D649-9BF4-477B7D0BF7EB}"/>
              </a:ext>
            </a:extLst>
          </p:cNvPr>
          <p:cNvSpPr txBox="1"/>
          <p:nvPr/>
        </p:nvSpPr>
        <p:spPr>
          <a:xfrm>
            <a:off x="1634389" y="141905"/>
            <a:ext cx="5643857" cy="769441"/>
          </a:xfrm>
          <a:prstGeom prst="rect">
            <a:avLst/>
          </a:prstGeom>
          <a:noFill/>
        </p:spPr>
        <p:txBody>
          <a:bodyPr wrap="square" rtlCol="0">
            <a:spAutoFit/>
          </a:bodyPr>
          <a:lstStyle/>
          <a:p>
            <a:pPr algn="ctr"/>
            <a:r>
              <a:rPr lang="en-US" sz="2200" b="1" dirty="0">
                <a:solidFill>
                  <a:srgbClr val="FF0000"/>
                </a:solidFill>
                <a:latin typeface="Arial" panose="020B0604020202020204" pitchFamily="34" charset="0"/>
                <a:cs typeface="Arial" panose="020B0604020202020204" pitchFamily="34" charset="0"/>
              </a:rPr>
              <a:t>Tuning-CALOHEE Qualifications Reference Frameworks</a:t>
            </a:r>
          </a:p>
        </p:txBody>
      </p:sp>
      <p:sp>
        <p:nvSpPr>
          <p:cNvPr id="3" name="TextBox 2">
            <a:extLst>
              <a:ext uri="{FF2B5EF4-FFF2-40B4-BE49-F238E27FC236}">
                <a16:creationId xmlns:a16="http://schemas.microsoft.com/office/drawing/2014/main" id="{56D991AF-375E-9644-99CB-76B8D6BBC999}"/>
              </a:ext>
            </a:extLst>
          </p:cNvPr>
          <p:cNvSpPr txBox="1"/>
          <p:nvPr/>
        </p:nvSpPr>
        <p:spPr>
          <a:xfrm>
            <a:off x="233983" y="2123944"/>
            <a:ext cx="8676033" cy="4355038"/>
          </a:xfrm>
          <a:prstGeom prst="rect">
            <a:avLst/>
          </a:prstGeom>
          <a:noFill/>
          <a:ln>
            <a:solidFill>
              <a:srgbClr val="002060"/>
            </a:solidFill>
          </a:ln>
        </p:spPr>
        <p:txBody>
          <a:bodyPr wrap="square" rtlCol="0">
            <a:spAutoFit/>
          </a:bodyPr>
          <a:lstStyle/>
          <a:p>
            <a:pPr>
              <a:spcAft>
                <a:spcPts val="600"/>
              </a:spcAft>
            </a:pPr>
            <a:r>
              <a:rPr lang="en-US" sz="2200" b="1" dirty="0">
                <a:solidFill>
                  <a:srgbClr val="FF0000"/>
                </a:solidFill>
                <a:latin typeface="Arial" panose="020B0604020202020204" pitchFamily="34" charset="0"/>
                <a:cs typeface="Arial" panose="020B0604020202020204" pitchFamily="34" charset="0"/>
              </a:rPr>
              <a:t>Rational</a:t>
            </a:r>
          </a:p>
          <a:p>
            <a:pPr>
              <a:spcAft>
                <a:spcPts val="600"/>
              </a:spcAft>
            </a:pPr>
            <a:r>
              <a:rPr lang="en-US" sz="2200" dirty="0">
                <a:solidFill>
                  <a:srgbClr val="002060"/>
                </a:solidFill>
                <a:latin typeface="Arial" panose="020B0604020202020204" pitchFamily="34" charset="0"/>
                <a:cs typeface="Arial" panose="020B0604020202020204" pitchFamily="34" charset="0"/>
              </a:rPr>
              <a:t>Existing two European overarching frameworks:</a:t>
            </a:r>
          </a:p>
          <a:p>
            <a:pPr marL="342900" indent="-342900">
              <a:spcAft>
                <a:spcPts val="600"/>
              </a:spcAft>
              <a:buFont typeface="Wingdings" pitchFamily="2" charset="2"/>
              <a:buChar char="§"/>
            </a:pPr>
            <a:r>
              <a:rPr lang="en-US" sz="2200" dirty="0">
                <a:solidFill>
                  <a:srgbClr val="002060"/>
                </a:solidFill>
                <a:latin typeface="Arial" panose="020B0604020202020204" pitchFamily="34" charset="0"/>
                <a:cs typeface="Arial" panose="020B0604020202020204" pitchFamily="34" charset="0"/>
              </a:rPr>
              <a:t>Framework for Quality of EHEA (20 years of age)</a:t>
            </a:r>
          </a:p>
          <a:p>
            <a:pPr marL="342900" indent="-342900">
              <a:spcAft>
                <a:spcPts val="600"/>
              </a:spcAft>
              <a:buFont typeface="Wingdings" pitchFamily="2" charset="2"/>
              <a:buChar char="§"/>
            </a:pPr>
            <a:r>
              <a:rPr lang="en-US" sz="2200" dirty="0">
                <a:solidFill>
                  <a:srgbClr val="002060"/>
                </a:solidFill>
                <a:latin typeface="Arial" panose="020B0604020202020204" pitchFamily="34" charset="0"/>
                <a:cs typeface="Arial" panose="020B0604020202020204" pitchFamily="34" charset="0"/>
              </a:rPr>
              <a:t>European Qualifications Framework for LL (15 years)</a:t>
            </a:r>
          </a:p>
          <a:p>
            <a:pPr marL="342900" indent="-342900">
              <a:spcAft>
                <a:spcPts val="600"/>
              </a:spcAft>
              <a:buFont typeface="Wingdings" pitchFamily="2" charset="2"/>
              <a:buChar char="§"/>
            </a:pPr>
            <a:r>
              <a:rPr lang="en-US" sz="2200" dirty="0">
                <a:solidFill>
                  <a:srgbClr val="002060"/>
                </a:solidFill>
                <a:latin typeface="Arial" panose="020B0604020202020204" pitchFamily="34" charset="0"/>
                <a:cs typeface="Arial" panose="020B0604020202020204" pitchFamily="34" charset="0"/>
              </a:rPr>
              <a:t>Revised Tuning Subject Area frameworks</a:t>
            </a:r>
          </a:p>
          <a:p>
            <a:pPr marL="342900" indent="-342900">
              <a:spcAft>
                <a:spcPts val="600"/>
              </a:spcAft>
              <a:buFont typeface="Wingdings" pitchFamily="2" charset="2"/>
              <a:buChar char="§"/>
            </a:pPr>
            <a:endParaRPr lang="en-US" sz="2200" dirty="0">
              <a:solidFill>
                <a:srgbClr val="002060"/>
              </a:solidFill>
              <a:latin typeface="Arial" panose="020B0604020202020204" pitchFamily="34" charset="0"/>
              <a:cs typeface="Arial" panose="020B0604020202020204" pitchFamily="34" charset="0"/>
            </a:endParaRPr>
          </a:p>
          <a:p>
            <a:pPr marL="285750" indent="-285750">
              <a:spcAft>
                <a:spcPts val="600"/>
              </a:spcAft>
              <a:buFont typeface="Wingdings" pitchFamily="2" charset="2"/>
              <a:buChar char="Ø"/>
            </a:pPr>
            <a:r>
              <a:rPr lang="en-US" sz="2200" dirty="0">
                <a:solidFill>
                  <a:srgbClr val="002060"/>
                </a:solidFill>
                <a:latin typeface="Arial" panose="020B0604020202020204" pitchFamily="34" charset="0"/>
                <a:cs typeface="Arial" panose="020B0604020202020204" pitchFamily="34" charset="0"/>
              </a:rPr>
              <a:t>Present overarching frameworks do not take account of: </a:t>
            </a:r>
            <a:r>
              <a:rPr lang="en-US" sz="2200" i="1" dirty="0">
                <a:solidFill>
                  <a:srgbClr val="002060"/>
                </a:solidFill>
                <a:latin typeface="Arial" panose="020B0604020202020204" pitchFamily="34" charset="0"/>
                <a:cs typeface="Arial" panose="020B0604020202020204" pitchFamily="34" charset="0"/>
              </a:rPr>
              <a:t>digitalization, current modes of communication, job market disruption and flexibilization, gender equality, sustainability of societies, climate change, etc. </a:t>
            </a:r>
            <a:endParaRPr lang="en-US" sz="2400" b="1" dirty="0">
              <a:solidFill>
                <a:srgbClr val="FF0000"/>
              </a:solidFill>
              <a:latin typeface="Arial" panose="020B0604020202020204" pitchFamily="34" charset="0"/>
              <a:cs typeface="Arial" panose="020B0604020202020204" pitchFamily="34" charset="0"/>
            </a:endParaRPr>
          </a:p>
          <a:p>
            <a:r>
              <a:rPr lang="en-US" sz="2200" b="1" dirty="0">
                <a:solidFill>
                  <a:srgbClr val="FF0000"/>
                </a:solidFill>
                <a:latin typeface="Arial" panose="020B0604020202020204" pitchFamily="34" charset="0"/>
                <a:cs typeface="Arial" panose="020B0604020202020204" pitchFamily="34" charset="0"/>
              </a:rPr>
              <a:t>Message: Existing frameworks require fine-tuning and updating</a:t>
            </a:r>
            <a:endParaRPr lang="en-US" sz="2200" dirty="0">
              <a:solidFill>
                <a:srgbClr val="002060"/>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AAB106C0-6DCB-8942-B83C-B9CC2D8734C2}"/>
              </a:ext>
            </a:extLst>
          </p:cNvPr>
          <p:cNvSpPr txBox="1"/>
          <p:nvPr/>
        </p:nvSpPr>
        <p:spPr>
          <a:xfrm>
            <a:off x="143877" y="1197136"/>
            <a:ext cx="8873123" cy="769441"/>
          </a:xfrm>
          <a:prstGeom prst="rect">
            <a:avLst/>
          </a:prstGeom>
          <a:solidFill>
            <a:schemeClr val="bg2"/>
          </a:solidFill>
          <a:ln>
            <a:solidFill>
              <a:srgbClr val="002060"/>
            </a:solidFill>
          </a:ln>
        </p:spPr>
        <p:txBody>
          <a:bodyPr wrap="square" rtlCol="0">
            <a:spAutoFit/>
          </a:bodyPr>
          <a:lstStyle/>
          <a:p>
            <a:r>
              <a:rPr lang="en-US" sz="2200" b="1" dirty="0">
                <a:solidFill>
                  <a:srgbClr val="002060"/>
                </a:solidFill>
              </a:rPr>
              <a:t>Need for revisiting existing frameworks - Need for full</a:t>
            </a:r>
          </a:p>
          <a:p>
            <a:r>
              <a:rPr lang="en-US" sz="2200" b="1" dirty="0">
                <a:solidFill>
                  <a:srgbClr val="002060"/>
                </a:solidFill>
              </a:rPr>
              <a:t>alignment </a:t>
            </a:r>
          </a:p>
        </p:txBody>
      </p:sp>
      <p:cxnSp>
        <p:nvCxnSpPr>
          <p:cNvPr id="10" name="Straight Connector 9">
            <a:extLst>
              <a:ext uri="{FF2B5EF4-FFF2-40B4-BE49-F238E27FC236}">
                <a16:creationId xmlns:a16="http://schemas.microsoft.com/office/drawing/2014/main" id="{9490B6CB-C9A1-8244-8520-5FB58D1FD092}"/>
              </a:ext>
            </a:extLst>
          </p:cNvPr>
          <p:cNvCxnSpPr/>
          <p:nvPr/>
        </p:nvCxnSpPr>
        <p:spPr>
          <a:xfrm>
            <a:off x="1968649" y="1010358"/>
            <a:ext cx="4937760" cy="29411"/>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567237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431032" y="2706301"/>
            <a:ext cx="8712968" cy="584775"/>
          </a:xfrm>
          <a:prstGeom prst="rect">
            <a:avLst/>
          </a:prstGeom>
          <a:noFill/>
        </p:spPr>
        <p:txBody>
          <a:bodyPr wrap="square" rtlCol="0">
            <a:spAutoFit/>
          </a:bodyPr>
          <a:lstStyle/>
          <a:p>
            <a:pPr algn="ctr"/>
            <a:r>
              <a:rPr lang="fr-FR" sz="3200" b="1" dirty="0">
                <a:solidFill>
                  <a:srgbClr val="002060"/>
                </a:solidFill>
              </a:rPr>
              <a:t> </a:t>
            </a:r>
            <a:endParaRPr lang="en-GB" sz="2800" b="1" dirty="0">
              <a:solidFill>
                <a:schemeClr val="tx2"/>
              </a:solidFill>
            </a:endParaRPr>
          </a:p>
        </p:txBody>
      </p:sp>
      <p:pic>
        <p:nvPicPr>
          <p:cNvPr id="6" name="Picture 5">
            <a:extLst>
              <a:ext uri="{FF2B5EF4-FFF2-40B4-BE49-F238E27FC236}">
                <a16:creationId xmlns:a16="http://schemas.microsoft.com/office/drawing/2014/main" id="{8ABE9A2D-2FB4-3B4F-A6AF-F52F66328DB2}"/>
              </a:ext>
            </a:extLst>
          </p:cNvPr>
          <p:cNvPicPr>
            <a:picLocks noChangeAspect="1"/>
          </p:cNvPicPr>
          <p:nvPr/>
        </p:nvPicPr>
        <p:blipFill>
          <a:blip r:embed="rId2"/>
          <a:stretch>
            <a:fillRect/>
          </a:stretch>
        </p:blipFill>
        <p:spPr>
          <a:xfrm>
            <a:off x="-1" y="1"/>
            <a:ext cx="1496894" cy="924984"/>
          </a:xfrm>
          <a:prstGeom prst="rect">
            <a:avLst/>
          </a:prstGeom>
          <a:ln>
            <a:solidFill>
              <a:srgbClr val="00009E"/>
            </a:solidFill>
          </a:ln>
        </p:spPr>
      </p:pic>
      <p:pic>
        <p:nvPicPr>
          <p:cNvPr id="7" name="Picture 2" descr="C:\Users\Robert\AppData\Local\Temp\Logo Tuning Academy.png">
            <a:extLst>
              <a:ext uri="{FF2B5EF4-FFF2-40B4-BE49-F238E27FC236}">
                <a16:creationId xmlns:a16="http://schemas.microsoft.com/office/drawing/2014/main" id="{9220CF9B-7A2E-864B-8A98-31B0548FED82}"/>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415742" y="1"/>
            <a:ext cx="1728258" cy="924984"/>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pic>
      <p:cxnSp>
        <p:nvCxnSpPr>
          <p:cNvPr id="10" name="Straight Connector 9">
            <a:extLst>
              <a:ext uri="{FF2B5EF4-FFF2-40B4-BE49-F238E27FC236}">
                <a16:creationId xmlns:a16="http://schemas.microsoft.com/office/drawing/2014/main" id="{9490B6CB-C9A1-8244-8520-5FB58D1FD092}"/>
              </a:ext>
            </a:extLst>
          </p:cNvPr>
          <p:cNvCxnSpPr/>
          <p:nvPr/>
        </p:nvCxnSpPr>
        <p:spPr>
          <a:xfrm>
            <a:off x="1968649" y="1010358"/>
            <a:ext cx="4937760" cy="29411"/>
          </a:xfrm>
          <a:prstGeom prst="line">
            <a:avLst/>
          </a:prstGeom>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53A913E7-6CC1-276D-F746-54F3FBED6774}"/>
              </a:ext>
            </a:extLst>
          </p:cNvPr>
          <p:cNvSpPr txBox="1"/>
          <p:nvPr/>
        </p:nvSpPr>
        <p:spPr>
          <a:xfrm>
            <a:off x="987499" y="2928061"/>
            <a:ext cx="6800850" cy="707886"/>
          </a:xfrm>
          <a:prstGeom prst="rect">
            <a:avLst/>
          </a:prstGeom>
          <a:noFill/>
        </p:spPr>
        <p:txBody>
          <a:bodyPr wrap="square" rtlCol="0">
            <a:spAutoFit/>
          </a:bodyPr>
          <a:lstStyle/>
          <a:p>
            <a:pPr algn="ctr"/>
            <a:r>
              <a:rPr lang="en-NL" sz="4000" b="1" dirty="0">
                <a:solidFill>
                  <a:srgbClr val="FF0000"/>
                </a:solidFill>
                <a:latin typeface="Arial" panose="020B0604020202020204" pitchFamily="34" charset="0"/>
                <a:cs typeface="Arial" panose="020B0604020202020204" pitchFamily="34" charset="0"/>
              </a:rPr>
              <a:t>THE RESPONSE </a:t>
            </a:r>
          </a:p>
        </p:txBody>
      </p:sp>
      <p:sp>
        <p:nvSpPr>
          <p:cNvPr id="8" name="TextBox 7">
            <a:extLst>
              <a:ext uri="{FF2B5EF4-FFF2-40B4-BE49-F238E27FC236}">
                <a16:creationId xmlns:a16="http://schemas.microsoft.com/office/drawing/2014/main" id="{A0EC8152-EE3B-F16A-AEAF-A77078C38A2F}"/>
              </a:ext>
            </a:extLst>
          </p:cNvPr>
          <p:cNvSpPr txBox="1"/>
          <p:nvPr/>
        </p:nvSpPr>
        <p:spPr>
          <a:xfrm>
            <a:off x="2037042" y="253148"/>
            <a:ext cx="4838551" cy="430887"/>
          </a:xfrm>
          <a:prstGeom prst="rect">
            <a:avLst/>
          </a:prstGeom>
          <a:noFill/>
        </p:spPr>
        <p:txBody>
          <a:bodyPr wrap="square" rtlCol="0">
            <a:spAutoFit/>
          </a:bodyPr>
          <a:lstStyle/>
          <a:p>
            <a:r>
              <a:rPr lang="en-NL" sz="2200" b="1" dirty="0">
                <a:solidFill>
                  <a:srgbClr val="FF0000"/>
                </a:solidFill>
                <a:latin typeface="Arial" panose="020B0604020202020204" pitchFamily="34" charset="0"/>
                <a:cs typeface="Arial" panose="020B0604020202020204" pitchFamily="34" charset="0"/>
              </a:rPr>
              <a:t>Role of Qualifications Frameworks</a:t>
            </a:r>
          </a:p>
        </p:txBody>
      </p:sp>
    </p:spTree>
    <p:extLst>
      <p:ext uri="{BB962C8B-B14F-4D97-AF65-F5344CB8AC3E}">
        <p14:creationId xmlns:p14="http://schemas.microsoft.com/office/powerpoint/2010/main" val="19713428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215515" y="1508496"/>
            <a:ext cx="8712968" cy="584775"/>
          </a:xfrm>
          <a:prstGeom prst="rect">
            <a:avLst/>
          </a:prstGeom>
          <a:noFill/>
        </p:spPr>
        <p:txBody>
          <a:bodyPr wrap="square" rtlCol="0">
            <a:spAutoFit/>
          </a:bodyPr>
          <a:lstStyle/>
          <a:p>
            <a:pPr algn="ctr"/>
            <a:r>
              <a:rPr lang="fr-FR" sz="3200" b="1" dirty="0">
                <a:solidFill>
                  <a:srgbClr val="002060"/>
                </a:solidFill>
              </a:rPr>
              <a:t> </a:t>
            </a:r>
            <a:endParaRPr lang="en-GB" sz="2800" b="1" dirty="0">
              <a:solidFill>
                <a:schemeClr val="tx2"/>
              </a:solidFill>
            </a:endParaRPr>
          </a:p>
        </p:txBody>
      </p:sp>
      <p:pic>
        <p:nvPicPr>
          <p:cNvPr id="6" name="Picture 5">
            <a:extLst>
              <a:ext uri="{FF2B5EF4-FFF2-40B4-BE49-F238E27FC236}">
                <a16:creationId xmlns:a16="http://schemas.microsoft.com/office/drawing/2014/main" id="{8ABE9A2D-2FB4-3B4F-A6AF-F52F66328DB2}"/>
              </a:ext>
            </a:extLst>
          </p:cNvPr>
          <p:cNvPicPr>
            <a:picLocks noChangeAspect="1"/>
          </p:cNvPicPr>
          <p:nvPr/>
        </p:nvPicPr>
        <p:blipFill>
          <a:blip r:embed="rId2"/>
          <a:stretch>
            <a:fillRect/>
          </a:stretch>
        </p:blipFill>
        <p:spPr>
          <a:xfrm>
            <a:off x="-1" y="0"/>
            <a:ext cx="1709594" cy="1056419"/>
          </a:xfrm>
          <a:prstGeom prst="rect">
            <a:avLst/>
          </a:prstGeom>
          <a:ln>
            <a:solidFill>
              <a:srgbClr val="00009E"/>
            </a:solidFill>
          </a:ln>
        </p:spPr>
      </p:pic>
      <p:pic>
        <p:nvPicPr>
          <p:cNvPr id="7" name="Picture 2" descr="C:\Users\Robert\AppData\Local\Temp\Logo Tuning Academy.png">
            <a:extLst>
              <a:ext uri="{FF2B5EF4-FFF2-40B4-BE49-F238E27FC236}">
                <a16:creationId xmlns:a16="http://schemas.microsoft.com/office/drawing/2014/main" id="{9220CF9B-7A2E-864B-8A98-31B0548FED82}"/>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206310" y="1"/>
            <a:ext cx="1937689" cy="1037074"/>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FEF6FFC-8D32-D649-9BF4-477B7D0BF7EB}"/>
              </a:ext>
            </a:extLst>
          </p:cNvPr>
          <p:cNvSpPr txBox="1"/>
          <p:nvPr/>
        </p:nvSpPr>
        <p:spPr>
          <a:xfrm>
            <a:off x="1970249" y="143488"/>
            <a:ext cx="5181984" cy="769441"/>
          </a:xfrm>
          <a:prstGeom prst="rect">
            <a:avLst/>
          </a:prstGeom>
          <a:noFill/>
        </p:spPr>
        <p:txBody>
          <a:bodyPr wrap="square" rtlCol="0">
            <a:spAutoFit/>
          </a:bodyPr>
          <a:lstStyle/>
          <a:p>
            <a:pPr algn="ctr"/>
            <a:r>
              <a:rPr lang="en-US" sz="2200" b="1" dirty="0">
                <a:solidFill>
                  <a:srgbClr val="FF0000"/>
                </a:solidFill>
                <a:latin typeface="Arial" panose="020B0604020202020204" pitchFamily="34" charset="0"/>
                <a:cs typeface="Arial" panose="020B0604020202020204" pitchFamily="34" charset="0"/>
              </a:rPr>
              <a:t>Tuning-CALOHEE Qualifications Reference Frameworks</a:t>
            </a:r>
          </a:p>
        </p:txBody>
      </p:sp>
      <p:sp>
        <p:nvSpPr>
          <p:cNvPr id="3" name="TextBox 2">
            <a:extLst>
              <a:ext uri="{FF2B5EF4-FFF2-40B4-BE49-F238E27FC236}">
                <a16:creationId xmlns:a16="http://schemas.microsoft.com/office/drawing/2014/main" id="{56D991AF-375E-9644-99CB-76B8D6BBC999}"/>
              </a:ext>
            </a:extLst>
          </p:cNvPr>
          <p:cNvSpPr txBox="1"/>
          <p:nvPr/>
        </p:nvSpPr>
        <p:spPr>
          <a:xfrm>
            <a:off x="215515" y="1590430"/>
            <a:ext cx="8712968" cy="4678204"/>
          </a:xfrm>
          <a:prstGeom prst="rect">
            <a:avLst/>
          </a:prstGeom>
          <a:noFill/>
        </p:spPr>
        <p:txBody>
          <a:bodyPr wrap="square" rtlCol="0">
            <a:spAutoFit/>
          </a:bodyPr>
          <a:lstStyle/>
          <a:p>
            <a:pPr>
              <a:spcBef>
                <a:spcPts val="600"/>
              </a:spcBef>
              <a:spcAft>
                <a:spcPts val="600"/>
              </a:spcAft>
            </a:pPr>
            <a:r>
              <a:rPr lang="en-US" sz="2400" dirty="0">
                <a:solidFill>
                  <a:srgbClr val="002060"/>
                </a:solidFill>
                <a:latin typeface="Arial" panose="020B0604020202020204" pitchFamily="34" charset="0"/>
                <a:cs typeface="Arial" panose="020B0604020202020204" pitchFamily="34" charset="0"/>
              </a:rPr>
              <a:t>Merger / combination of the two overarching European frameworks - EQF for LLL and the FQ of the EHEA - in the </a:t>
            </a:r>
            <a:r>
              <a:rPr lang="en-US" sz="2400" dirty="0">
                <a:solidFill>
                  <a:srgbClr val="FF0000"/>
                </a:solidFill>
                <a:latin typeface="Arial" panose="020B0604020202020204" pitchFamily="34" charset="0"/>
                <a:cs typeface="Arial" panose="020B0604020202020204" pitchFamily="34" charset="0"/>
              </a:rPr>
              <a:t>Tuning-CALOHEE </a:t>
            </a:r>
          </a:p>
          <a:p>
            <a:pPr marL="457200" indent="-457200">
              <a:buFont typeface="Wingdings" pitchFamily="2" charset="2"/>
              <a:buChar char="§"/>
            </a:pPr>
            <a:r>
              <a:rPr lang="en-US" sz="2400" b="1" dirty="0">
                <a:solidFill>
                  <a:srgbClr val="FF0000"/>
                </a:solidFill>
                <a:latin typeface="Arial" panose="020B0604020202020204" pitchFamily="34" charset="0"/>
                <a:cs typeface="Arial" panose="020B0604020202020204" pitchFamily="34" charset="0"/>
              </a:rPr>
              <a:t>General Qualifications Reference Frameworks (GQRF)</a:t>
            </a:r>
          </a:p>
          <a:p>
            <a:pPr marL="457200" indent="-457200">
              <a:spcAft>
                <a:spcPts val="600"/>
              </a:spcAft>
              <a:buFont typeface="Wingdings" pitchFamily="2" charset="2"/>
              <a:buChar char="§"/>
            </a:pPr>
            <a:r>
              <a:rPr lang="en-US" sz="2400" b="1" dirty="0">
                <a:solidFill>
                  <a:srgbClr val="FF0000"/>
                </a:solidFill>
                <a:latin typeface="Arial" panose="020B0604020202020204" pitchFamily="34" charset="0"/>
                <a:cs typeface="Arial" panose="020B0604020202020204" pitchFamily="34" charset="0"/>
              </a:rPr>
              <a:t>Subject Specific Qualifications Reference Frameworks (SQRF)</a:t>
            </a:r>
            <a:endParaRPr lang="en-US" sz="2400" b="1" dirty="0">
              <a:solidFill>
                <a:srgbClr val="002060"/>
              </a:solidFill>
              <a:latin typeface="Arial" panose="020B0604020202020204" pitchFamily="34" charset="0"/>
              <a:cs typeface="Arial" panose="020B0604020202020204" pitchFamily="34" charset="0"/>
            </a:endParaRPr>
          </a:p>
          <a:p>
            <a:r>
              <a:rPr lang="en-US" sz="2400" dirty="0">
                <a:solidFill>
                  <a:srgbClr val="002060"/>
                </a:solidFill>
                <a:latin typeface="Arial" panose="020B0604020202020204" pitchFamily="34" charset="0"/>
                <a:cs typeface="Arial" panose="020B0604020202020204" pitchFamily="34" charset="0"/>
              </a:rPr>
              <a:t>Tuning-CALOHEE QRF offers a way forward to integrate all mentioned elements in </a:t>
            </a:r>
            <a:r>
              <a:rPr lang="en-US" sz="2400" dirty="0">
                <a:solidFill>
                  <a:srgbClr val="FF0000"/>
                </a:solidFill>
                <a:latin typeface="Arial" panose="020B0604020202020204" pitchFamily="34" charset="0"/>
                <a:cs typeface="Arial" panose="020B0604020202020204" pitchFamily="34" charset="0"/>
              </a:rPr>
              <a:t>one new model respecting the existing ones</a:t>
            </a:r>
            <a:r>
              <a:rPr lang="en-US" sz="2400" dirty="0">
                <a:solidFill>
                  <a:srgbClr val="002060"/>
                </a:solidFill>
                <a:latin typeface="Arial" panose="020B0604020202020204" pitchFamily="34" charset="0"/>
                <a:cs typeface="Arial" panose="020B0604020202020204" pitchFamily="34" charset="0"/>
              </a:rPr>
              <a:t>. </a:t>
            </a:r>
          </a:p>
          <a:p>
            <a:endParaRPr lang="en-US" sz="2400" dirty="0">
              <a:solidFill>
                <a:srgbClr val="002060"/>
              </a:solidFill>
              <a:latin typeface="Arial" panose="020B0604020202020204" pitchFamily="34" charset="0"/>
              <a:cs typeface="Arial" panose="020B0604020202020204" pitchFamily="34" charset="0"/>
            </a:endParaRPr>
          </a:p>
          <a:p>
            <a:r>
              <a:rPr lang="en-US" sz="2400" dirty="0">
                <a:solidFill>
                  <a:srgbClr val="002060"/>
                </a:solidFill>
                <a:latin typeface="Arial" panose="020B0604020202020204" pitchFamily="34" charset="0"/>
                <a:cs typeface="Arial" panose="020B0604020202020204" pitchFamily="34" charset="0"/>
              </a:rPr>
              <a:t>Aims: 	Make the Implicit Explicit !</a:t>
            </a:r>
          </a:p>
          <a:p>
            <a:r>
              <a:rPr lang="en-US" sz="2400" dirty="0">
                <a:solidFill>
                  <a:srgbClr val="002060"/>
                </a:solidFill>
                <a:latin typeface="Arial" panose="020B0604020202020204" pitchFamily="34" charset="0"/>
                <a:cs typeface="Arial" panose="020B0604020202020204" pitchFamily="34" charset="0"/>
              </a:rPr>
              <a:t>	Simplify and Clarify !</a:t>
            </a:r>
          </a:p>
        </p:txBody>
      </p:sp>
      <p:cxnSp>
        <p:nvCxnSpPr>
          <p:cNvPr id="9" name="Straight Connector 8">
            <a:extLst>
              <a:ext uri="{FF2B5EF4-FFF2-40B4-BE49-F238E27FC236}">
                <a16:creationId xmlns:a16="http://schemas.microsoft.com/office/drawing/2014/main" id="{438943D5-D140-8646-BBF2-116753FB17CC}"/>
              </a:ext>
            </a:extLst>
          </p:cNvPr>
          <p:cNvCxnSpPr>
            <a:cxnSpLocks/>
          </p:cNvCxnSpPr>
          <p:nvPr/>
        </p:nvCxnSpPr>
        <p:spPr>
          <a:xfrm>
            <a:off x="2345167" y="1037075"/>
            <a:ext cx="4432149"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917410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431032" y="2706301"/>
            <a:ext cx="8712968" cy="584775"/>
          </a:xfrm>
          <a:prstGeom prst="rect">
            <a:avLst/>
          </a:prstGeom>
          <a:noFill/>
        </p:spPr>
        <p:txBody>
          <a:bodyPr wrap="square" rtlCol="0">
            <a:spAutoFit/>
          </a:bodyPr>
          <a:lstStyle/>
          <a:p>
            <a:pPr algn="ctr"/>
            <a:r>
              <a:rPr lang="fr-FR" sz="3200" b="1" dirty="0">
                <a:solidFill>
                  <a:srgbClr val="002060"/>
                </a:solidFill>
              </a:rPr>
              <a:t> </a:t>
            </a:r>
            <a:endParaRPr lang="en-GB" sz="2800" b="1" dirty="0">
              <a:solidFill>
                <a:schemeClr val="tx2"/>
              </a:solidFill>
            </a:endParaRPr>
          </a:p>
        </p:txBody>
      </p:sp>
      <p:pic>
        <p:nvPicPr>
          <p:cNvPr id="6" name="Picture 5">
            <a:extLst>
              <a:ext uri="{FF2B5EF4-FFF2-40B4-BE49-F238E27FC236}">
                <a16:creationId xmlns:a16="http://schemas.microsoft.com/office/drawing/2014/main" id="{8ABE9A2D-2FB4-3B4F-A6AF-F52F66328DB2}"/>
              </a:ext>
            </a:extLst>
          </p:cNvPr>
          <p:cNvPicPr>
            <a:picLocks noChangeAspect="1"/>
          </p:cNvPicPr>
          <p:nvPr/>
        </p:nvPicPr>
        <p:blipFill>
          <a:blip r:embed="rId2"/>
          <a:stretch>
            <a:fillRect/>
          </a:stretch>
        </p:blipFill>
        <p:spPr>
          <a:xfrm>
            <a:off x="-1" y="1"/>
            <a:ext cx="1496894" cy="924984"/>
          </a:xfrm>
          <a:prstGeom prst="rect">
            <a:avLst/>
          </a:prstGeom>
          <a:ln>
            <a:solidFill>
              <a:srgbClr val="00009E"/>
            </a:solidFill>
          </a:ln>
        </p:spPr>
      </p:pic>
      <p:pic>
        <p:nvPicPr>
          <p:cNvPr id="7" name="Picture 2" descr="C:\Users\Robert\AppData\Local\Temp\Logo Tuning Academy.png">
            <a:extLst>
              <a:ext uri="{FF2B5EF4-FFF2-40B4-BE49-F238E27FC236}">
                <a16:creationId xmlns:a16="http://schemas.microsoft.com/office/drawing/2014/main" id="{9220CF9B-7A2E-864B-8A98-31B0548FED82}"/>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415742" y="1"/>
            <a:ext cx="1728258" cy="924984"/>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pic>
      <p:cxnSp>
        <p:nvCxnSpPr>
          <p:cNvPr id="10" name="Straight Connector 9">
            <a:extLst>
              <a:ext uri="{FF2B5EF4-FFF2-40B4-BE49-F238E27FC236}">
                <a16:creationId xmlns:a16="http://schemas.microsoft.com/office/drawing/2014/main" id="{9490B6CB-C9A1-8244-8520-5FB58D1FD092}"/>
              </a:ext>
            </a:extLst>
          </p:cNvPr>
          <p:cNvCxnSpPr/>
          <p:nvPr/>
        </p:nvCxnSpPr>
        <p:spPr>
          <a:xfrm>
            <a:off x="1968649" y="1010358"/>
            <a:ext cx="4937760" cy="29411"/>
          </a:xfrm>
          <a:prstGeom prst="line">
            <a:avLst/>
          </a:prstGeom>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2C909499-C36C-66F8-C8AC-24BD5743CBA6}"/>
              </a:ext>
            </a:extLst>
          </p:cNvPr>
          <p:cNvSpPr txBox="1"/>
          <p:nvPr/>
        </p:nvSpPr>
        <p:spPr>
          <a:xfrm>
            <a:off x="2412690" y="297982"/>
            <a:ext cx="4749651" cy="430887"/>
          </a:xfrm>
          <a:prstGeom prst="rect">
            <a:avLst/>
          </a:prstGeom>
          <a:noFill/>
        </p:spPr>
        <p:txBody>
          <a:bodyPr wrap="square" rtlCol="0">
            <a:spAutoFit/>
          </a:bodyPr>
          <a:lstStyle/>
          <a:p>
            <a:r>
              <a:rPr lang="en-NL" sz="2200" b="1" dirty="0">
                <a:solidFill>
                  <a:srgbClr val="FF0000"/>
                </a:solidFill>
                <a:latin typeface="Arial" panose="020B0604020202020204" pitchFamily="34" charset="0"/>
                <a:cs typeface="Arial" panose="020B0604020202020204" pitchFamily="34" charset="0"/>
              </a:rPr>
              <a:t>Tuning-CALOHEE instruments</a:t>
            </a:r>
          </a:p>
        </p:txBody>
      </p:sp>
      <p:sp>
        <p:nvSpPr>
          <p:cNvPr id="3" name="TextBox 2">
            <a:extLst>
              <a:ext uri="{FF2B5EF4-FFF2-40B4-BE49-F238E27FC236}">
                <a16:creationId xmlns:a16="http://schemas.microsoft.com/office/drawing/2014/main" id="{53A913E7-6CC1-276D-F746-54F3FBED6774}"/>
              </a:ext>
            </a:extLst>
          </p:cNvPr>
          <p:cNvSpPr txBox="1"/>
          <p:nvPr/>
        </p:nvSpPr>
        <p:spPr>
          <a:xfrm>
            <a:off x="692150" y="1388695"/>
            <a:ext cx="7759700" cy="1938992"/>
          </a:xfrm>
          <a:prstGeom prst="rect">
            <a:avLst/>
          </a:prstGeom>
          <a:noFill/>
        </p:spPr>
        <p:txBody>
          <a:bodyPr wrap="square" rtlCol="0">
            <a:spAutoFit/>
          </a:bodyPr>
          <a:lstStyle/>
          <a:p>
            <a:r>
              <a:rPr lang="en-NL" sz="2400" b="1" dirty="0">
                <a:solidFill>
                  <a:srgbClr val="FF0000"/>
                </a:solidFill>
                <a:latin typeface="Arial" panose="020B0604020202020204" pitchFamily="34" charset="0"/>
                <a:cs typeface="Arial" panose="020B0604020202020204" pitchFamily="34" charset="0"/>
              </a:rPr>
              <a:t>CALOHEE </a:t>
            </a:r>
            <a:r>
              <a:rPr lang="en-NL" sz="2400" b="1" u="sng" dirty="0">
                <a:solidFill>
                  <a:srgbClr val="FF0000"/>
                </a:solidFill>
                <a:latin typeface="Arial" panose="020B0604020202020204" pitchFamily="34" charset="0"/>
                <a:cs typeface="Arial" panose="020B0604020202020204" pitchFamily="34" charset="0"/>
              </a:rPr>
              <a:t>Reference </a:t>
            </a:r>
            <a:r>
              <a:rPr lang="en-NL" sz="2400" b="1" dirty="0">
                <a:solidFill>
                  <a:srgbClr val="FF0000"/>
                </a:solidFill>
                <a:latin typeface="Arial" panose="020B0604020202020204" pitchFamily="34" charset="0"/>
                <a:cs typeface="Arial" panose="020B0604020202020204" pitchFamily="34" charset="0"/>
              </a:rPr>
              <a:t>Frameworks</a:t>
            </a:r>
          </a:p>
          <a:p>
            <a:endParaRPr lang="en-NL" sz="2000" b="1" dirty="0">
              <a:latin typeface="Arial" panose="020B0604020202020204" pitchFamily="34" charset="0"/>
              <a:cs typeface="Arial" panose="020B0604020202020204" pitchFamily="34" charset="0"/>
            </a:endParaRPr>
          </a:p>
          <a:p>
            <a:pPr>
              <a:spcAft>
                <a:spcPts val="600"/>
              </a:spcAft>
            </a:pPr>
            <a:r>
              <a:rPr lang="en-NL" sz="2200" dirty="0">
                <a:solidFill>
                  <a:srgbClr val="002060"/>
                </a:solidFill>
                <a:latin typeface="Arial" panose="020B0604020202020204" pitchFamily="34" charset="0"/>
                <a:cs typeface="Arial" panose="020B0604020202020204" pitchFamily="34" charset="0"/>
              </a:rPr>
              <a:t>New backbone WHAT to be learned to meet:</a:t>
            </a:r>
          </a:p>
          <a:p>
            <a:pPr marL="285750" indent="-285750">
              <a:spcAft>
                <a:spcPts val="600"/>
              </a:spcAft>
              <a:buFont typeface="Wingdings" pitchFamily="2" charset="2"/>
              <a:buChar char="§"/>
            </a:pPr>
            <a:r>
              <a:rPr lang="en-GB" sz="2200" dirty="0">
                <a:solidFill>
                  <a:srgbClr val="002060"/>
                </a:solidFill>
                <a:latin typeface="Arial" panose="020B0604020202020204" pitchFamily="34" charset="0"/>
                <a:cs typeface="Arial" panose="020B0604020202020204" pitchFamily="34" charset="0"/>
              </a:rPr>
              <a:t>I</a:t>
            </a:r>
            <a:r>
              <a:rPr lang="en-NL" sz="2200" dirty="0">
                <a:solidFill>
                  <a:srgbClr val="002060"/>
                </a:solidFill>
                <a:latin typeface="Arial" panose="020B0604020202020204" pitchFamily="34" charset="0"/>
                <a:cs typeface="Arial" panose="020B0604020202020204" pitchFamily="34" charset="0"/>
              </a:rPr>
              <a:t>nternational agreed standards</a:t>
            </a:r>
          </a:p>
          <a:p>
            <a:pPr marL="285750" indent="-285750">
              <a:spcAft>
                <a:spcPts val="600"/>
              </a:spcAft>
              <a:buFont typeface="Wingdings" pitchFamily="2" charset="2"/>
              <a:buChar char="§"/>
            </a:pPr>
            <a:r>
              <a:rPr lang="en-NL" sz="2200" dirty="0">
                <a:solidFill>
                  <a:srgbClr val="002060"/>
                </a:solidFill>
                <a:latin typeface="Arial" panose="020B0604020202020204" pitchFamily="34" charset="0"/>
                <a:cs typeface="Arial" panose="020B0604020202020204" pitchFamily="34" charset="0"/>
              </a:rPr>
              <a:t>Include current developments and are foreward looking</a:t>
            </a:r>
          </a:p>
        </p:txBody>
      </p:sp>
      <p:sp>
        <p:nvSpPr>
          <p:cNvPr id="4" name="TextBox 3">
            <a:extLst>
              <a:ext uri="{FF2B5EF4-FFF2-40B4-BE49-F238E27FC236}">
                <a16:creationId xmlns:a16="http://schemas.microsoft.com/office/drawing/2014/main" id="{E54D0413-C040-4362-D3AC-97F9972B4452}"/>
              </a:ext>
            </a:extLst>
          </p:cNvPr>
          <p:cNvSpPr txBox="1"/>
          <p:nvPr/>
        </p:nvSpPr>
        <p:spPr>
          <a:xfrm>
            <a:off x="806287" y="3945286"/>
            <a:ext cx="7531425" cy="2292935"/>
          </a:xfrm>
          <a:prstGeom prst="rect">
            <a:avLst/>
          </a:prstGeom>
          <a:solidFill>
            <a:schemeClr val="accent2">
              <a:lumMod val="20000"/>
              <a:lumOff val="80000"/>
            </a:schemeClr>
          </a:solidFill>
        </p:spPr>
        <p:txBody>
          <a:bodyPr wrap="square" rtlCol="0">
            <a:spAutoFit/>
          </a:bodyPr>
          <a:lstStyle/>
          <a:p>
            <a:pPr marL="342900" lvl="0" indent="-342900">
              <a:spcAft>
                <a:spcPts val="600"/>
              </a:spcAft>
              <a:buFont typeface="Wingdings" pitchFamily="2" charset="2"/>
              <a:buChar char="§"/>
            </a:pPr>
            <a:r>
              <a:rPr lang="en-GB" sz="22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General Qualifications Reference Frameworks (GQRFs)</a:t>
            </a:r>
            <a:endParaRPr lang="en-NL" sz="22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spcAft>
                <a:spcPts val="600"/>
              </a:spcAft>
              <a:buFont typeface="Wingdings" pitchFamily="2" charset="2"/>
              <a:buChar char="§"/>
            </a:pPr>
            <a:r>
              <a:rPr lang="en-GB" sz="22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Subject Area Qualifications Reference Frameworks (SAQRFs)</a:t>
            </a:r>
            <a:endParaRPr lang="en-NL" sz="22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spcAft>
                <a:spcPts val="600"/>
              </a:spcAft>
              <a:buFont typeface="Wingdings" pitchFamily="2" charset="2"/>
              <a:buChar char="§"/>
            </a:pPr>
            <a:r>
              <a:rPr lang="en-GB" sz="22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Subject Area Assessment / Learning Outcomes Reference Frameworks (SAARFs)</a:t>
            </a:r>
            <a:endParaRPr lang="en-NL" sz="22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a:p>
            <a:endParaRPr lang="en-NL" dirty="0"/>
          </a:p>
        </p:txBody>
      </p:sp>
    </p:spTree>
    <p:extLst>
      <p:ext uri="{BB962C8B-B14F-4D97-AF65-F5344CB8AC3E}">
        <p14:creationId xmlns:p14="http://schemas.microsoft.com/office/powerpoint/2010/main" val="7791613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431032" y="2706301"/>
            <a:ext cx="8712968" cy="584775"/>
          </a:xfrm>
          <a:prstGeom prst="rect">
            <a:avLst/>
          </a:prstGeom>
          <a:noFill/>
        </p:spPr>
        <p:txBody>
          <a:bodyPr wrap="square" rtlCol="0">
            <a:spAutoFit/>
          </a:bodyPr>
          <a:lstStyle/>
          <a:p>
            <a:pPr algn="ctr"/>
            <a:r>
              <a:rPr lang="fr-FR" sz="3200" b="1" dirty="0">
                <a:solidFill>
                  <a:srgbClr val="002060"/>
                </a:solidFill>
              </a:rPr>
              <a:t> </a:t>
            </a:r>
            <a:endParaRPr lang="en-GB" sz="2800" b="1" dirty="0">
              <a:solidFill>
                <a:schemeClr val="tx2"/>
              </a:solidFill>
            </a:endParaRPr>
          </a:p>
        </p:txBody>
      </p:sp>
      <p:pic>
        <p:nvPicPr>
          <p:cNvPr id="6" name="Picture 5">
            <a:extLst>
              <a:ext uri="{FF2B5EF4-FFF2-40B4-BE49-F238E27FC236}">
                <a16:creationId xmlns:a16="http://schemas.microsoft.com/office/drawing/2014/main" id="{8ABE9A2D-2FB4-3B4F-A6AF-F52F66328DB2}"/>
              </a:ext>
            </a:extLst>
          </p:cNvPr>
          <p:cNvPicPr>
            <a:picLocks noChangeAspect="1"/>
          </p:cNvPicPr>
          <p:nvPr/>
        </p:nvPicPr>
        <p:blipFill>
          <a:blip r:embed="rId2"/>
          <a:stretch>
            <a:fillRect/>
          </a:stretch>
        </p:blipFill>
        <p:spPr>
          <a:xfrm>
            <a:off x="-1" y="1"/>
            <a:ext cx="1496894" cy="924984"/>
          </a:xfrm>
          <a:prstGeom prst="rect">
            <a:avLst/>
          </a:prstGeom>
          <a:ln>
            <a:solidFill>
              <a:srgbClr val="00009E"/>
            </a:solidFill>
          </a:ln>
        </p:spPr>
      </p:pic>
      <p:pic>
        <p:nvPicPr>
          <p:cNvPr id="7" name="Picture 2" descr="C:\Users\Robert\AppData\Local\Temp\Logo Tuning Academy.png">
            <a:extLst>
              <a:ext uri="{FF2B5EF4-FFF2-40B4-BE49-F238E27FC236}">
                <a16:creationId xmlns:a16="http://schemas.microsoft.com/office/drawing/2014/main" id="{9220CF9B-7A2E-864B-8A98-31B0548FED82}"/>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415742" y="1"/>
            <a:ext cx="1728258" cy="924984"/>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pic>
      <p:cxnSp>
        <p:nvCxnSpPr>
          <p:cNvPr id="10" name="Straight Connector 9">
            <a:extLst>
              <a:ext uri="{FF2B5EF4-FFF2-40B4-BE49-F238E27FC236}">
                <a16:creationId xmlns:a16="http://schemas.microsoft.com/office/drawing/2014/main" id="{9490B6CB-C9A1-8244-8520-5FB58D1FD092}"/>
              </a:ext>
            </a:extLst>
          </p:cNvPr>
          <p:cNvCxnSpPr/>
          <p:nvPr/>
        </p:nvCxnSpPr>
        <p:spPr>
          <a:xfrm>
            <a:off x="1968649" y="1010358"/>
            <a:ext cx="4937760" cy="29411"/>
          </a:xfrm>
          <a:prstGeom prst="line">
            <a:avLst/>
          </a:prstGeom>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4C6EC1DE-8A33-CAE7-C256-2771B1614665}"/>
              </a:ext>
            </a:extLst>
          </p:cNvPr>
          <p:cNvSpPr txBox="1"/>
          <p:nvPr/>
        </p:nvSpPr>
        <p:spPr>
          <a:xfrm>
            <a:off x="590550" y="1468450"/>
            <a:ext cx="7962900" cy="4985980"/>
          </a:xfrm>
          <a:prstGeom prst="rect">
            <a:avLst/>
          </a:prstGeom>
          <a:noFill/>
          <a:ln>
            <a:solidFill>
              <a:srgbClr val="002060"/>
            </a:solidFill>
          </a:ln>
        </p:spPr>
        <p:txBody>
          <a:bodyPr wrap="square" rtlCol="0">
            <a:spAutoFit/>
          </a:bodyPr>
          <a:lstStyle/>
          <a:p>
            <a:r>
              <a:rPr lang="en-GB" sz="2000" b="1"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Guideline for integrating CALOHEE Qualifications Reference Frameworks in Higher Education Quality Assurance Policies</a:t>
            </a:r>
            <a:endParaRPr lang="en-NL" sz="2000" dirty="0">
              <a:effectLst/>
              <a:latin typeface="Arial" panose="020B0604020202020204" pitchFamily="34" charset="0"/>
              <a:ea typeface="Times New Roman" panose="02020603050405020304" pitchFamily="18" charset="0"/>
              <a:cs typeface="Arial" panose="020B0604020202020204" pitchFamily="34" charset="0"/>
            </a:endParaRPr>
          </a:p>
          <a:p>
            <a:endParaRPr lang="en-NL" sz="2000" dirty="0">
              <a:latin typeface="Arial" panose="020B0604020202020204" pitchFamily="34" charset="0"/>
              <a:cs typeface="Arial" panose="020B0604020202020204" pitchFamily="34" charset="0"/>
            </a:endParaRPr>
          </a:p>
          <a:p>
            <a:r>
              <a:rPr lang="en-NL" sz="2000" dirty="0">
                <a:solidFill>
                  <a:srgbClr val="002060"/>
                </a:solidFill>
                <a:latin typeface="Arial" panose="020B0604020202020204" pitchFamily="34" charset="0"/>
                <a:cs typeface="Arial" panose="020B0604020202020204" pitchFamily="34" charset="0"/>
              </a:rPr>
              <a:t>Relates to following ESG Standards:</a:t>
            </a:r>
          </a:p>
          <a:p>
            <a:endParaRPr lang="en-NL" sz="2000" dirty="0">
              <a:solidFill>
                <a:srgbClr val="002060"/>
              </a:solidFill>
              <a:latin typeface="Arial" panose="020B0604020202020204" pitchFamily="34" charset="0"/>
              <a:cs typeface="Arial" panose="020B0604020202020204" pitchFamily="34" charset="0"/>
            </a:endParaRPr>
          </a:p>
          <a:p>
            <a:r>
              <a:rPr lang="en-NL" sz="2000" dirty="0">
                <a:solidFill>
                  <a:srgbClr val="002060"/>
                </a:solidFill>
                <a:latin typeface="Arial" panose="020B0604020202020204" pitchFamily="34" charset="0"/>
                <a:cs typeface="Arial" panose="020B0604020202020204" pitchFamily="34" charset="0"/>
              </a:rPr>
              <a:t>PART1:</a:t>
            </a:r>
          </a:p>
          <a:p>
            <a:r>
              <a:rPr lang="en-NL" sz="2000" dirty="0">
                <a:solidFill>
                  <a:srgbClr val="002060"/>
                </a:solidFill>
                <a:latin typeface="Arial" panose="020B0604020202020204" pitchFamily="34" charset="0"/>
                <a:cs typeface="Arial" panose="020B0604020202020204" pitchFamily="34" charset="0"/>
              </a:rPr>
              <a:t>1.2 Design and approval of prpogrammes</a:t>
            </a:r>
          </a:p>
          <a:p>
            <a:r>
              <a:rPr lang="en-NL" sz="2000" dirty="0">
                <a:solidFill>
                  <a:srgbClr val="002060"/>
                </a:solidFill>
                <a:latin typeface="Arial" panose="020B0604020202020204" pitchFamily="34" charset="0"/>
                <a:cs typeface="Arial" panose="020B0604020202020204" pitchFamily="34" charset="0"/>
              </a:rPr>
              <a:t>1.3 Student-centred learning, teaching and assessment</a:t>
            </a:r>
          </a:p>
          <a:p>
            <a:r>
              <a:rPr lang="en-NL" sz="2000" dirty="0">
                <a:solidFill>
                  <a:srgbClr val="002060"/>
                </a:solidFill>
                <a:latin typeface="Arial" panose="020B0604020202020204" pitchFamily="34" charset="0"/>
                <a:cs typeface="Arial" panose="020B0604020202020204" pitchFamily="34" charset="0"/>
              </a:rPr>
              <a:t>1.4 Student admission, progression, recognition and certification</a:t>
            </a:r>
          </a:p>
          <a:p>
            <a:r>
              <a:rPr lang="en-NL" sz="2000" dirty="0">
                <a:solidFill>
                  <a:srgbClr val="002060"/>
                </a:solidFill>
                <a:latin typeface="Arial" panose="020B0604020202020204" pitchFamily="34" charset="0"/>
                <a:cs typeface="Arial" panose="020B0604020202020204" pitchFamily="34" charset="0"/>
              </a:rPr>
              <a:t>1.9 On-going monitoring and periodic review of programmes</a:t>
            </a:r>
          </a:p>
          <a:p>
            <a:endParaRPr lang="en-NL" sz="2000" dirty="0">
              <a:solidFill>
                <a:srgbClr val="002060"/>
              </a:solidFill>
              <a:latin typeface="Arial" panose="020B0604020202020204" pitchFamily="34" charset="0"/>
              <a:cs typeface="Arial" panose="020B0604020202020204" pitchFamily="34" charset="0"/>
            </a:endParaRPr>
          </a:p>
          <a:p>
            <a:r>
              <a:rPr lang="en-NL" sz="2000" dirty="0">
                <a:solidFill>
                  <a:srgbClr val="002060"/>
                </a:solidFill>
                <a:latin typeface="Arial" panose="020B0604020202020204" pitchFamily="34" charset="0"/>
                <a:cs typeface="Arial" panose="020B0604020202020204" pitchFamily="34" charset="0"/>
              </a:rPr>
              <a:t>PART 2:</a:t>
            </a:r>
          </a:p>
          <a:p>
            <a:r>
              <a:rPr lang="en-NL" sz="2000" dirty="0">
                <a:solidFill>
                  <a:srgbClr val="002060"/>
                </a:solidFill>
                <a:latin typeface="Arial" panose="020B0604020202020204" pitchFamily="34" charset="0"/>
                <a:cs typeface="Arial" panose="020B0604020202020204" pitchFamily="34" charset="0"/>
              </a:rPr>
              <a:t>2.1 Consideration of internal quality assurance</a:t>
            </a:r>
          </a:p>
          <a:p>
            <a:r>
              <a:rPr lang="en-NL" sz="2000" dirty="0">
                <a:solidFill>
                  <a:srgbClr val="002060"/>
                </a:solidFill>
                <a:latin typeface="Arial" panose="020B0604020202020204" pitchFamily="34" charset="0"/>
                <a:cs typeface="Arial" panose="020B0604020202020204" pitchFamily="34" charset="0"/>
              </a:rPr>
              <a:t>2.4 Peer-review experts</a:t>
            </a:r>
          </a:p>
          <a:p>
            <a:r>
              <a:rPr lang="en-NL" sz="2000" dirty="0">
                <a:solidFill>
                  <a:srgbClr val="002060"/>
                </a:solidFill>
                <a:latin typeface="Arial" panose="020B0604020202020204" pitchFamily="34" charset="0"/>
                <a:cs typeface="Arial" panose="020B0604020202020204" pitchFamily="34" charset="0"/>
              </a:rPr>
              <a:t>2.5 Criteria for outcomes</a:t>
            </a:r>
          </a:p>
          <a:p>
            <a:endParaRPr lang="en-NL" dirty="0"/>
          </a:p>
        </p:txBody>
      </p:sp>
      <p:sp>
        <p:nvSpPr>
          <p:cNvPr id="3" name="TextBox 2">
            <a:extLst>
              <a:ext uri="{FF2B5EF4-FFF2-40B4-BE49-F238E27FC236}">
                <a16:creationId xmlns:a16="http://schemas.microsoft.com/office/drawing/2014/main" id="{FEAF930A-4D3C-17E4-4995-C10256C8339E}"/>
              </a:ext>
            </a:extLst>
          </p:cNvPr>
          <p:cNvSpPr txBox="1"/>
          <p:nvPr/>
        </p:nvSpPr>
        <p:spPr>
          <a:xfrm>
            <a:off x="2163182" y="155544"/>
            <a:ext cx="5488493" cy="769441"/>
          </a:xfrm>
          <a:prstGeom prst="rect">
            <a:avLst/>
          </a:prstGeom>
          <a:noFill/>
        </p:spPr>
        <p:txBody>
          <a:bodyPr wrap="square" rtlCol="0">
            <a:spAutoFit/>
          </a:bodyPr>
          <a:lstStyle/>
          <a:p>
            <a:r>
              <a:rPr lang="en-NL" sz="2200" b="1" dirty="0">
                <a:solidFill>
                  <a:srgbClr val="FF0000"/>
                </a:solidFill>
                <a:latin typeface="Arial" panose="020B0604020202020204" pitchFamily="34" charset="0"/>
                <a:cs typeface="Arial" panose="020B0604020202020204" pitchFamily="34" charset="0"/>
              </a:rPr>
              <a:t>CALOHEE Guideline for Quality Assurance (complementing ESG)</a:t>
            </a:r>
          </a:p>
        </p:txBody>
      </p:sp>
    </p:spTree>
    <p:extLst>
      <p:ext uri="{BB962C8B-B14F-4D97-AF65-F5344CB8AC3E}">
        <p14:creationId xmlns:p14="http://schemas.microsoft.com/office/powerpoint/2010/main" val="14809950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Content Placeholder 4">
            <a:extLst>
              <a:ext uri="{FF2B5EF4-FFF2-40B4-BE49-F238E27FC236}">
                <a16:creationId xmlns:a16="http://schemas.microsoft.com/office/drawing/2014/main" id="{850EA713-A353-1E6A-EF7E-6510FBF2340F}"/>
              </a:ext>
            </a:extLst>
          </p:cNvPr>
          <p:cNvPicPr>
            <a:picLocks noGrp="1" noChangeAspect="1" noChangeArrowheads="1"/>
          </p:cNvPicPr>
          <p:nvPr>
            <p:ph idx="1"/>
          </p:nvPr>
        </p:nvPicPr>
        <p:blipFill>
          <a:blip r:embed="rId2" cstate="email">
            <a:extLst>
              <a:ext uri="{28A0092B-C50C-407E-A947-70E740481C1C}">
                <a14:useLocalDpi xmlns:a14="http://schemas.microsoft.com/office/drawing/2010/main" val="0"/>
              </a:ext>
            </a:extLst>
          </a:blip>
          <a:srcRect/>
          <a:stretch>
            <a:fillRect/>
          </a:stretch>
        </p:blipFill>
        <p:spPr>
          <a:xfrm>
            <a:off x="-206375" y="765175"/>
            <a:ext cx="9432925" cy="6551613"/>
          </a:xfrm>
        </p:spPr>
      </p:pic>
      <p:sp>
        <p:nvSpPr>
          <p:cNvPr id="25602" name="Rectangle 5">
            <a:extLst>
              <a:ext uri="{FF2B5EF4-FFF2-40B4-BE49-F238E27FC236}">
                <a16:creationId xmlns:a16="http://schemas.microsoft.com/office/drawing/2014/main" id="{85A36B87-6FE3-6DB9-83D4-B9E43660690D}"/>
              </a:ext>
            </a:extLst>
          </p:cNvPr>
          <p:cNvSpPr>
            <a:spLocks noChangeArrowheads="1"/>
          </p:cNvSpPr>
          <p:nvPr/>
        </p:nvSpPr>
        <p:spPr bwMode="auto">
          <a:xfrm>
            <a:off x="179388" y="6597650"/>
            <a:ext cx="2305050" cy="260350"/>
          </a:xfrm>
          <a:prstGeom prst="rect">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marL="3175">
              <a:spcBef>
                <a:spcPct val="20000"/>
              </a:spcBef>
              <a:buClr>
                <a:schemeClr val="bg1"/>
              </a:buClr>
              <a:buChar char="•"/>
              <a:defRPr sz="2400" i="1">
                <a:solidFill>
                  <a:srgbClr val="0F5494"/>
                </a:solidFill>
                <a:latin typeface="Verdana" panose="020B0604030504040204" pitchFamily="34" charset="0"/>
                <a:ea typeface="MS PGothic" panose="020B0600070205080204" pitchFamily="34" charset="-128"/>
              </a:defRPr>
            </a:lvl1pPr>
            <a:lvl2pPr marL="742950" indent="-285750">
              <a:spcBef>
                <a:spcPct val="20000"/>
              </a:spcBef>
              <a:buClr>
                <a:srgbClr val="009FBA"/>
              </a:buClr>
              <a:buChar char="•"/>
              <a:defRPr sz="2000" b="1">
                <a:solidFill>
                  <a:srgbClr val="0F5494"/>
                </a:solidFill>
                <a:latin typeface="Verdana" panose="020B0604030504040204" pitchFamily="34" charset="0"/>
                <a:ea typeface="MS PGothic" panose="020B0600070205080204" pitchFamily="34" charset="-128"/>
              </a:defRPr>
            </a:lvl2pPr>
            <a:lvl3pPr marL="1143000" indent="-228600">
              <a:spcBef>
                <a:spcPct val="20000"/>
              </a:spcBef>
              <a:defRPr sz="1400">
                <a:solidFill>
                  <a:srgbClr val="0F5494"/>
                </a:solidFill>
                <a:latin typeface="Verdana" panose="020B060403050404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pPr>
            <a:endParaRPr lang="en-US" altLang="en-US" sz="1200" i="0"/>
          </a:p>
        </p:txBody>
      </p:sp>
      <p:sp>
        <p:nvSpPr>
          <p:cNvPr id="25603" name="TextBox 6">
            <a:extLst>
              <a:ext uri="{FF2B5EF4-FFF2-40B4-BE49-F238E27FC236}">
                <a16:creationId xmlns:a16="http://schemas.microsoft.com/office/drawing/2014/main" id="{AB6DE40D-CCA6-0E11-8935-0BA517B1D136}"/>
              </a:ext>
            </a:extLst>
          </p:cNvPr>
          <p:cNvSpPr txBox="1">
            <a:spLocks noChangeArrowheads="1"/>
          </p:cNvSpPr>
          <p:nvPr/>
        </p:nvSpPr>
        <p:spPr bwMode="auto">
          <a:xfrm rot="-5400000">
            <a:off x="684213" y="4529137"/>
            <a:ext cx="36004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1"/>
              </a:buClr>
              <a:buChar char="•"/>
              <a:defRPr sz="2400" i="1">
                <a:solidFill>
                  <a:srgbClr val="0F5494"/>
                </a:solidFill>
                <a:latin typeface="Verdana" panose="020B0604030504040204" pitchFamily="34" charset="0"/>
                <a:ea typeface="MS PGothic" panose="020B0600070205080204" pitchFamily="34" charset="-128"/>
              </a:defRPr>
            </a:lvl1pPr>
            <a:lvl2pPr marL="742950" indent="-285750">
              <a:spcBef>
                <a:spcPct val="20000"/>
              </a:spcBef>
              <a:buClr>
                <a:srgbClr val="009FBA"/>
              </a:buClr>
              <a:buChar char="•"/>
              <a:defRPr sz="2000" b="1">
                <a:solidFill>
                  <a:srgbClr val="0F5494"/>
                </a:solidFill>
                <a:latin typeface="Verdana" panose="020B0604030504040204" pitchFamily="34" charset="0"/>
                <a:ea typeface="MS PGothic" panose="020B0600070205080204" pitchFamily="34" charset="-128"/>
              </a:defRPr>
            </a:lvl2pPr>
            <a:lvl3pPr marL="1143000" indent="-228600">
              <a:spcBef>
                <a:spcPct val="20000"/>
              </a:spcBef>
              <a:defRPr sz="1400">
                <a:solidFill>
                  <a:srgbClr val="0F5494"/>
                </a:solidFill>
                <a:latin typeface="Verdana" panose="020B060403050404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ClrTx/>
              <a:buFontTx/>
              <a:buNone/>
            </a:pPr>
            <a:r>
              <a:rPr lang="en-US" altLang="en-US" sz="1400" b="1" i="0">
                <a:solidFill>
                  <a:srgbClr val="FF0000"/>
                </a:solidFill>
                <a:latin typeface="Arial" panose="020B0604020202020204" pitchFamily="34" charset="0"/>
              </a:rPr>
              <a:t>Dimensions: constructive key elements</a:t>
            </a:r>
          </a:p>
        </p:txBody>
      </p:sp>
      <p:sp>
        <p:nvSpPr>
          <p:cNvPr id="25604" name="TextBox 7">
            <a:extLst>
              <a:ext uri="{FF2B5EF4-FFF2-40B4-BE49-F238E27FC236}">
                <a16:creationId xmlns:a16="http://schemas.microsoft.com/office/drawing/2014/main" id="{B9CBAB9F-FB4D-802F-A96F-941109CEACE1}"/>
              </a:ext>
            </a:extLst>
          </p:cNvPr>
          <p:cNvSpPr txBox="1">
            <a:spLocks noChangeArrowheads="1"/>
          </p:cNvSpPr>
          <p:nvPr/>
        </p:nvSpPr>
        <p:spPr bwMode="auto">
          <a:xfrm>
            <a:off x="2254250" y="2474913"/>
            <a:ext cx="4189413"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1"/>
              </a:buClr>
              <a:buChar char="•"/>
              <a:defRPr sz="2400" i="1">
                <a:solidFill>
                  <a:srgbClr val="0F5494"/>
                </a:solidFill>
                <a:latin typeface="Verdana" panose="020B0604030504040204" pitchFamily="34" charset="0"/>
                <a:ea typeface="MS PGothic" panose="020B0600070205080204" pitchFamily="34" charset="-128"/>
              </a:defRPr>
            </a:lvl1pPr>
            <a:lvl2pPr marL="742950" indent="-285750">
              <a:spcBef>
                <a:spcPct val="20000"/>
              </a:spcBef>
              <a:buClr>
                <a:srgbClr val="009FBA"/>
              </a:buClr>
              <a:buChar char="•"/>
              <a:defRPr sz="2000" b="1">
                <a:solidFill>
                  <a:srgbClr val="0F5494"/>
                </a:solidFill>
                <a:latin typeface="Verdana" panose="020B0604030504040204" pitchFamily="34" charset="0"/>
                <a:ea typeface="MS PGothic" panose="020B0600070205080204" pitchFamily="34" charset="-128"/>
              </a:defRPr>
            </a:lvl2pPr>
            <a:lvl3pPr marL="1143000" indent="-228600">
              <a:spcBef>
                <a:spcPct val="20000"/>
              </a:spcBef>
              <a:defRPr sz="1400">
                <a:solidFill>
                  <a:srgbClr val="0F5494"/>
                </a:solidFill>
                <a:latin typeface="Verdana" panose="020B060403050404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ClrTx/>
              <a:buFontTx/>
              <a:buNone/>
            </a:pPr>
            <a:r>
              <a:rPr lang="en-US" altLang="en-US" sz="1400" b="1" i="0">
                <a:solidFill>
                  <a:srgbClr val="FF0000"/>
                </a:solidFill>
                <a:latin typeface="Arial" panose="020B0604020202020204" pitchFamily="34" charset="0"/>
              </a:rPr>
              <a:t>Three progressive levels of learning domains</a:t>
            </a:r>
          </a:p>
        </p:txBody>
      </p:sp>
      <p:pic>
        <p:nvPicPr>
          <p:cNvPr id="25609" name="Picture 4">
            <a:extLst>
              <a:ext uri="{FF2B5EF4-FFF2-40B4-BE49-F238E27FC236}">
                <a16:creationId xmlns:a16="http://schemas.microsoft.com/office/drawing/2014/main" id="{D51A505D-7ACD-CDD4-D333-98999B951B79}"/>
              </a:ext>
            </a:extLst>
          </p:cNvPr>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2225" y="-12700"/>
            <a:ext cx="1547813" cy="955675"/>
          </a:xfrm>
          <a:prstGeom prst="rect">
            <a:avLst/>
          </a:prstGeom>
          <a:noFill/>
          <a:ln w="9525">
            <a:solidFill>
              <a:srgbClr val="2D5EC1"/>
            </a:solidFill>
            <a:miter lim="800000"/>
            <a:headEnd/>
            <a:tailEnd/>
          </a:ln>
          <a:extLst>
            <a:ext uri="{909E8E84-426E-40DD-AFC4-6F175D3DCCD1}">
              <a14:hiddenFill xmlns:a14="http://schemas.microsoft.com/office/drawing/2010/main">
                <a:solidFill>
                  <a:srgbClr val="FFFFFF"/>
                </a:solidFill>
              </a14:hiddenFill>
            </a:ext>
          </a:extLst>
        </p:spPr>
      </p:pic>
      <p:sp>
        <p:nvSpPr>
          <p:cNvPr id="25610" name="TextBox 25">
            <a:extLst>
              <a:ext uri="{FF2B5EF4-FFF2-40B4-BE49-F238E27FC236}">
                <a16:creationId xmlns:a16="http://schemas.microsoft.com/office/drawing/2014/main" id="{743D0D9E-EB8A-D3CC-411C-54D46868C3AA}"/>
              </a:ext>
            </a:extLst>
          </p:cNvPr>
          <p:cNvSpPr txBox="1">
            <a:spLocks noChangeArrowheads="1"/>
          </p:cNvSpPr>
          <p:nvPr/>
        </p:nvSpPr>
        <p:spPr bwMode="auto">
          <a:xfrm>
            <a:off x="1860550" y="185738"/>
            <a:ext cx="1800225" cy="64611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bg1"/>
              </a:buClr>
              <a:buChar char="•"/>
              <a:defRPr sz="2400" i="1">
                <a:solidFill>
                  <a:srgbClr val="0F5494"/>
                </a:solidFill>
                <a:latin typeface="Verdana" panose="020B0604030504040204" pitchFamily="34" charset="0"/>
                <a:ea typeface="MS PGothic" panose="020B0600070205080204" pitchFamily="34" charset="-128"/>
              </a:defRPr>
            </a:lvl1pPr>
            <a:lvl2pPr marL="742950" indent="-285750">
              <a:spcBef>
                <a:spcPct val="20000"/>
              </a:spcBef>
              <a:buClr>
                <a:srgbClr val="009FBA"/>
              </a:buClr>
              <a:buChar char="•"/>
              <a:defRPr sz="2000" b="1">
                <a:solidFill>
                  <a:srgbClr val="0F5494"/>
                </a:solidFill>
                <a:latin typeface="Verdana" panose="020B0604030504040204" pitchFamily="34" charset="0"/>
                <a:ea typeface="MS PGothic" panose="020B0600070205080204" pitchFamily="34" charset="-128"/>
              </a:defRPr>
            </a:lvl2pPr>
            <a:lvl3pPr marL="1143000" indent="-228600">
              <a:spcBef>
                <a:spcPct val="20000"/>
              </a:spcBef>
              <a:defRPr sz="1400">
                <a:solidFill>
                  <a:srgbClr val="0F5494"/>
                </a:solidFill>
                <a:latin typeface="Verdana" panose="020B060403050404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ClrTx/>
              <a:buFontTx/>
              <a:buNone/>
            </a:pPr>
            <a:r>
              <a:rPr lang="en-US" altLang="nl-NL" sz="1200" b="1" i="0">
                <a:solidFill>
                  <a:schemeClr val="bg1"/>
                </a:solidFill>
                <a:latin typeface="Arial" panose="020B0604020202020204" pitchFamily="34" charset="0"/>
              </a:rPr>
              <a:t>Based on merger EQF for LLL and QF for EHEA </a:t>
            </a:r>
          </a:p>
        </p:txBody>
      </p:sp>
      <p:sp>
        <p:nvSpPr>
          <p:cNvPr id="25611" name="TextBox 26">
            <a:extLst>
              <a:ext uri="{FF2B5EF4-FFF2-40B4-BE49-F238E27FC236}">
                <a16:creationId xmlns:a16="http://schemas.microsoft.com/office/drawing/2014/main" id="{6CD3F435-C030-5C0C-1781-FB44ACA8C15A}"/>
              </a:ext>
            </a:extLst>
          </p:cNvPr>
          <p:cNvSpPr txBox="1">
            <a:spLocks noChangeArrowheads="1"/>
          </p:cNvSpPr>
          <p:nvPr/>
        </p:nvSpPr>
        <p:spPr bwMode="auto">
          <a:xfrm>
            <a:off x="3851275" y="3213100"/>
            <a:ext cx="4333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1"/>
              </a:buClr>
              <a:buChar char="•"/>
              <a:defRPr sz="2400" i="1">
                <a:solidFill>
                  <a:srgbClr val="0F5494"/>
                </a:solidFill>
                <a:latin typeface="Verdana" panose="020B0604030504040204" pitchFamily="34" charset="0"/>
                <a:ea typeface="MS PGothic" panose="020B0600070205080204" pitchFamily="34" charset="-128"/>
              </a:defRPr>
            </a:lvl1pPr>
            <a:lvl2pPr marL="742950" indent="-285750">
              <a:spcBef>
                <a:spcPct val="20000"/>
              </a:spcBef>
              <a:buClr>
                <a:srgbClr val="009FBA"/>
              </a:buClr>
              <a:buChar char="•"/>
              <a:defRPr sz="2000" b="1">
                <a:solidFill>
                  <a:srgbClr val="0F5494"/>
                </a:solidFill>
                <a:latin typeface="Verdana" panose="020B0604030504040204" pitchFamily="34" charset="0"/>
                <a:ea typeface="MS PGothic" panose="020B0600070205080204" pitchFamily="34" charset="-128"/>
              </a:defRPr>
            </a:lvl2pPr>
            <a:lvl3pPr marL="1143000" indent="-228600">
              <a:spcBef>
                <a:spcPct val="20000"/>
              </a:spcBef>
              <a:defRPr sz="1400">
                <a:solidFill>
                  <a:srgbClr val="0F5494"/>
                </a:solidFill>
                <a:latin typeface="Verdana" panose="020B060403050404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ClrTx/>
              <a:buFontTx/>
              <a:buNone/>
            </a:pPr>
            <a:r>
              <a:rPr lang="en-US" altLang="en-US" sz="1600" b="1" i="0">
                <a:solidFill>
                  <a:srgbClr val="FF0000"/>
                </a:solidFill>
                <a:latin typeface="Arial" panose="020B0604020202020204" pitchFamily="34" charset="0"/>
              </a:rPr>
              <a:t>1</a:t>
            </a:r>
          </a:p>
        </p:txBody>
      </p:sp>
      <p:sp>
        <p:nvSpPr>
          <p:cNvPr id="25612" name="TextBox 27">
            <a:extLst>
              <a:ext uri="{FF2B5EF4-FFF2-40B4-BE49-F238E27FC236}">
                <a16:creationId xmlns:a16="http://schemas.microsoft.com/office/drawing/2014/main" id="{4CAD51FF-EE12-9F94-6BDF-A67D1983AC65}"/>
              </a:ext>
            </a:extLst>
          </p:cNvPr>
          <p:cNvSpPr txBox="1">
            <a:spLocks noChangeArrowheads="1"/>
          </p:cNvSpPr>
          <p:nvPr/>
        </p:nvSpPr>
        <p:spPr bwMode="auto">
          <a:xfrm>
            <a:off x="5076825" y="3284538"/>
            <a:ext cx="431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1"/>
              </a:buClr>
              <a:buChar char="•"/>
              <a:defRPr sz="2400" i="1">
                <a:solidFill>
                  <a:srgbClr val="0F5494"/>
                </a:solidFill>
                <a:latin typeface="Verdana" panose="020B0604030504040204" pitchFamily="34" charset="0"/>
                <a:ea typeface="MS PGothic" panose="020B0600070205080204" pitchFamily="34" charset="-128"/>
              </a:defRPr>
            </a:lvl1pPr>
            <a:lvl2pPr marL="742950" indent="-285750">
              <a:spcBef>
                <a:spcPct val="20000"/>
              </a:spcBef>
              <a:buClr>
                <a:srgbClr val="009FBA"/>
              </a:buClr>
              <a:buChar char="•"/>
              <a:defRPr sz="2000" b="1">
                <a:solidFill>
                  <a:srgbClr val="0F5494"/>
                </a:solidFill>
                <a:latin typeface="Verdana" panose="020B0604030504040204" pitchFamily="34" charset="0"/>
                <a:ea typeface="MS PGothic" panose="020B0600070205080204" pitchFamily="34" charset="-128"/>
              </a:defRPr>
            </a:lvl2pPr>
            <a:lvl3pPr marL="1143000" indent="-228600">
              <a:spcBef>
                <a:spcPct val="20000"/>
              </a:spcBef>
              <a:defRPr sz="1400">
                <a:solidFill>
                  <a:srgbClr val="0F5494"/>
                </a:solidFill>
                <a:latin typeface="Verdana" panose="020B060403050404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ClrTx/>
              <a:buFontTx/>
              <a:buNone/>
            </a:pPr>
            <a:r>
              <a:rPr lang="en-US" altLang="en-US" sz="1400" b="1" i="0">
                <a:solidFill>
                  <a:srgbClr val="FF0000"/>
                </a:solidFill>
                <a:latin typeface="Arial" panose="020B0604020202020204" pitchFamily="34" charset="0"/>
              </a:rPr>
              <a:t>2</a:t>
            </a:r>
          </a:p>
        </p:txBody>
      </p:sp>
      <p:sp>
        <p:nvSpPr>
          <p:cNvPr id="25613" name="TextBox 28">
            <a:extLst>
              <a:ext uri="{FF2B5EF4-FFF2-40B4-BE49-F238E27FC236}">
                <a16:creationId xmlns:a16="http://schemas.microsoft.com/office/drawing/2014/main" id="{A96A531E-58C7-01D0-BA74-0BA26F3BA470}"/>
              </a:ext>
            </a:extLst>
          </p:cNvPr>
          <p:cNvSpPr txBox="1">
            <a:spLocks noChangeArrowheads="1"/>
          </p:cNvSpPr>
          <p:nvPr/>
        </p:nvSpPr>
        <p:spPr bwMode="auto">
          <a:xfrm>
            <a:off x="7092950" y="3284538"/>
            <a:ext cx="431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1"/>
              </a:buClr>
              <a:buChar char="•"/>
              <a:defRPr sz="2400" i="1">
                <a:solidFill>
                  <a:srgbClr val="0F5494"/>
                </a:solidFill>
                <a:latin typeface="Verdana" panose="020B0604030504040204" pitchFamily="34" charset="0"/>
                <a:ea typeface="MS PGothic" panose="020B0600070205080204" pitchFamily="34" charset="-128"/>
              </a:defRPr>
            </a:lvl1pPr>
            <a:lvl2pPr marL="742950" indent="-285750">
              <a:spcBef>
                <a:spcPct val="20000"/>
              </a:spcBef>
              <a:buClr>
                <a:srgbClr val="009FBA"/>
              </a:buClr>
              <a:buChar char="•"/>
              <a:defRPr sz="2000" b="1">
                <a:solidFill>
                  <a:srgbClr val="0F5494"/>
                </a:solidFill>
                <a:latin typeface="Verdana" panose="020B0604030504040204" pitchFamily="34" charset="0"/>
                <a:ea typeface="MS PGothic" panose="020B0600070205080204" pitchFamily="34" charset="-128"/>
              </a:defRPr>
            </a:lvl2pPr>
            <a:lvl3pPr marL="1143000" indent="-228600">
              <a:spcBef>
                <a:spcPct val="20000"/>
              </a:spcBef>
              <a:defRPr sz="1400">
                <a:solidFill>
                  <a:srgbClr val="0F5494"/>
                </a:solidFill>
                <a:latin typeface="Verdana" panose="020B060403050404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ClrTx/>
              <a:buFontTx/>
              <a:buNone/>
            </a:pPr>
            <a:r>
              <a:rPr lang="en-US" altLang="en-US" sz="1400" b="1" i="0">
                <a:solidFill>
                  <a:srgbClr val="FF0000"/>
                </a:solidFill>
                <a:latin typeface="Arial" panose="020B0604020202020204" pitchFamily="34" charset="0"/>
              </a:rPr>
              <a:t>3</a:t>
            </a:r>
          </a:p>
        </p:txBody>
      </p:sp>
      <p:sp>
        <p:nvSpPr>
          <p:cNvPr id="25614" name="TextBox 29">
            <a:extLst>
              <a:ext uri="{FF2B5EF4-FFF2-40B4-BE49-F238E27FC236}">
                <a16:creationId xmlns:a16="http://schemas.microsoft.com/office/drawing/2014/main" id="{013C6F45-76A1-8A9B-188A-3D14FB4F4C6F}"/>
              </a:ext>
            </a:extLst>
          </p:cNvPr>
          <p:cNvSpPr txBox="1">
            <a:spLocks noChangeArrowheads="1"/>
          </p:cNvSpPr>
          <p:nvPr/>
        </p:nvSpPr>
        <p:spPr bwMode="auto">
          <a:xfrm>
            <a:off x="3124200" y="5959475"/>
            <a:ext cx="5616575"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1"/>
              </a:buClr>
              <a:buChar char="•"/>
              <a:defRPr sz="2400" i="1">
                <a:solidFill>
                  <a:srgbClr val="0F5494"/>
                </a:solidFill>
                <a:latin typeface="Verdana" panose="020B0604030504040204" pitchFamily="34" charset="0"/>
                <a:ea typeface="MS PGothic" panose="020B0600070205080204" pitchFamily="34" charset="-128"/>
              </a:defRPr>
            </a:lvl1pPr>
            <a:lvl2pPr marL="742950" indent="-285750">
              <a:spcBef>
                <a:spcPct val="20000"/>
              </a:spcBef>
              <a:buClr>
                <a:srgbClr val="009FBA"/>
              </a:buClr>
              <a:buChar char="•"/>
              <a:defRPr sz="2000" b="1">
                <a:solidFill>
                  <a:srgbClr val="0F5494"/>
                </a:solidFill>
                <a:latin typeface="Verdana" panose="020B0604030504040204" pitchFamily="34" charset="0"/>
                <a:ea typeface="MS PGothic" panose="020B0600070205080204" pitchFamily="34" charset="-128"/>
              </a:defRPr>
            </a:lvl2pPr>
            <a:lvl3pPr marL="1143000" indent="-228600">
              <a:spcBef>
                <a:spcPct val="20000"/>
              </a:spcBef>
              <a:defRPr sz="1400">
                <a:solidFill>
                  <a:srgbClr val="0F5494"/>
                </a:solidFill>
                <a:latin typeface="Verdana" panose="020B060403050404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ClrTx/>
              <a:buFontTx/>
              <a:buNone/>
            </a:pPr>
            <a:r>
              <a:rPr lang="en-US" altLang="en-US" sz="1600" b="1" i="0" dirty="0">
                <a:solidFill>
                  <a:srgbClr val="FF0000"/>
                </a:solidFill>
                <a:latin typeface="Arial" panose="020B0604020202020204" pitchFamily="34" charset="0"/>
              </a:rPr>
              <a:t>Knowledge 	Skills 		Autonomy and (Knowing)			Responsibility</a:t>
            </a:r>
          </a:p>
          <a:p>
            <a:pPr>
              <a:spcBef>
                <a:spcPct val="0"/>
              </a:spcBef>
              <a:buClrTx/>
              <a:buFontTx/>
              <a:buNone/>
            </a:pPr>
            <a:endParaRPr lang="en-US" altLang="en-US" sz="1200" i="0" dirty="0"/>
          </a:p>
        </p:txBody>
      </p:sp>
      <p:sp>
        <p:nvSpPr>
          <p:cNvPr id="25615" name="Oval 1">
            <a:extLst>
              <a:ext uri="{FF2B5EF4-FFF2-40B4-BE49-F238E27FC236}">
                <a16:creationId xmlns:a16="http://schemas.microsoft.com/office/drawing/2014/main" id="{3FD54CD5-BE3C-6327-D7B8-0233473D4C66}"/>
              </a:ext>
            </a:extLst>
          </p:cNvPr>
          <p:cNvSpPr>
            <a:spLocks noChangeArrowheads="1"/>
          </p:cNvSpPr>
          <p:nvPr/>
        </p:nvSpPr>
        <p:spPr bwMode="auto">
          <a:xfrm>
            <a:off x="4716463" y="5661025"/>
            <a:ext cx="4024312" cy="1068388"/>
          </a:xfrm>
          <a:prstGeom prst="ellipse">
            <a:avLst/>
          </a:prstGeom>
          <a:noFill/>
          <a:ln w="2857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marL="3175">
              <a:spcBef>
                <a:spcPct val="20000"/>
              </a:spcBef>
              <a:buClr>
                <a:schemeClr val="bg1"/>
              </a:buClr>
              <a:buChar char="•"/>
              <a:defRPr sz="2400" i="1">
                <a:solidFill>
                  <a:srgbClr val="0F5494"/>
                </a:solidFill>
                <a:latin typeface="Verdana" panose="020B0604030504040204" pitchFamily="34" charset="0"/>
                <a:ea typeface="MS PGothic" panose="020B0600070205080204" pitchFamily="34" charset="-128"/>
              </a:defRPr>
            </a:lvl1pPr>
            <a:lvl2pPr marL="742950" indent="-285750">
              <a:spcBef>
                <a:spcPct val="20000"/>
              </a:spcBef>
              <a:buClr>
                <a:srgbClr val="009FBA"/>
              </a:buClr>
              <a:buChar char="•"/>
              <a:defRPr sz="2000" b="1">
                <a:solidFill>
                  <a:srgbClr val="0F5494"/>
                </a:solidFill>
                <a:latin typeface="Verdana" panose="020B0604030504040204" pitchFamily="34" charset="0"/>
                <a:ea typeface="MS PGothic" panose="020B0600070205080204" pitchFamily="34" charset="-128"/>
              </a:defRPr>
            </a:lvl2pPr>
            <a:lvl3pPr marL="1143000" indent="-228600">
              <a:spcBef>
                <a:spcPct val="20000"/>
              </a:spcBef>
              <a:defRPr sz="1400">
                <a:solidFill>
                  <a:srgbClr val="0F5494"/>
                </a:solidFill>
                <a:latin typeface="Verdana" panose="020B060403050404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pPr>
            <a:endParaRPr lang="en-US" altLang="en-US" sz="1200" i="0"/>
          </a:p>
        </p:txBody>
      </p:sp>
      <p:sp>
        <p:nvSpPr>
          <p:cNvPr id="2" name="TextBox 1">
            <a:extLst>
              <a:ext uri="{FF2B5EF4-FFF2-40B4-BE49-F238E27FC236}">
                <a16:creationId xmlns:a16="http://schemas.microsoft.com/office/drawing/2014/main" id="{C2085FA9-C820-8CAA-50A3-25055350C0E0}"/>
              </a:ext>
            </a:extLst>
          </p:cNvPr>
          <p:cNvSpPr txBox="1"/>
          <p:nvPr/>
        </p:nvSpPr>
        <p:spPr>
          <a:xfrm>
            <a:off x="1788319" y="222202"/>
            <a:ext cx="5157216" cy="769441"/>
          </a:xfrm>
          <a:prstGeom prst="rect">
            <a:avLst/>
          </a:prstGeom>
          <a:noFill/>
        </p:spPr>
        <p:txBody>
          <a:bodyPr wrap="square" rtlCol="0">
            <a:spAutoFit/>
          </a:bodyPr>
          <a:lstStyle/>
          <a:p>
            <a:pPr algn="ctr"/>
            <a:r>
              <a:rPr lang="en-NL" sz="2200" dirty="0">
                <a:solidFill>
                  <a:srgbClr val="FF0000"/>
                </a:solidFill>
                <a:latin typeface="Arial" panose="020B0604020202020204" pitchFamily="34" charset="0"/>
                <a:cs typeface="Arial" panose="020B0604020202020204" pitchFamily="34" charset="0"/>
              </a:rPr>
              <a:t>CALOHEE </a:t>
            </a:r>
            <a:r>
              <a:rPr lang="en-US" sz="2200" dirty="0">
                <a:solidFill>
                  <a:srgbClr val="FF0000"/>
                </a:solidFill>
                <a:latin typeface="Arial" panose="020B0604020202020204" pitchFamily="34" charset="0"/>
                <a:cs typeface="Arial" panose="020B0604020202020204" pitchFamily="34" charset="0"/>
              </a:rPr>
              <a:t>Design: Merger of EQF and FQ of EHEA</a:t>
            </a:r>
            <a:endParaRPr lang="en-NL" sz="2200" dirty="0">
              <a:solidFill>
                <a:srgbClr val="FF0000"/>
              </a:solidFill>
              <a:latin typeface="Arial" panose="020B0604020202020204" pitchFamily="34" charset="0"/>
              <a:cs typeface="Arial" panose="020B0604020202020204" pitchFamily="34" charset="0"/>
            </a:endParaRPr>
          </a:p>
        </p:txBody>
      </p:sp>
      <p:pic>
        <p:nvPicPr>
          <p:cNvPr id="3" name="Picture 2" descr="C:\Users\Robert\AppData\Local\Temp\Logo Tuning Academy.png">
            <a:extLst>
              <a:ext uri="{FF2B5EF4-FFF2-40B4-BE49-F238E27FC236}">
                <a16:creationId xmlns:a16="http://schemas.microsoft.com/office/drawing/2014/main" id="{6FD4CFD5-8847-2752-ED55-4169BE43FEB8}"/>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163816" y="49212"/>
            <a:ext cx="1973834" cy="1056419"/>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872F5BD1-B701-E245-B12B-FFAA6F5E178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5493704" y="259492"/>
            <a:ext cx="371789" cy="5626145"/>
          </a:xfrm>
          <a:prstGeom prst="rect">
            <a:avLst/>
          </a:prstGeom>
          <a:solidFill>
            <a:schemeClr val="accent2">
              <a:lumMod val="20000"/>
              <a:lumOff val="80000"/>
            </a:schemeClr>
          </a:solidFill>
        </p:spPr>
      </p:pic>
      <p:cxnSp>
        <p:nvCxnSpPr>
          <p:cNvPr id="8" name="Straight Arrow Connector 7">
            <a:extLst>
              <a:ext uri="{FF2B5EF4-FFF2-40B4-BE49-F238E27FC236}">
                <a16:creationId xmlns:a16="http://schemas.microsoft.com/office/drawing/2014/main" id="{8C789F69-DDCB-604A-8497-718B4B174BAD}"/>
              </a:ext>
            </a:extLst>
          </p:cNvPr>
          <p:cNvCxnSpPr>
            <a:stCxn id="6" idx="2"/>
          </p:cNvCxnSpPr>
          <p:nvPr/>
        </p:nvCxnSpPr>
        <p:spPr>
          <a:xfrm flipV="1">
            <a:off x="2866526" y="3072564"/>
            <a:ext cx="5693931" cy="1"/>
          </a:xfrm>
          <a:prstGeom prst="straightConnector1">
            <a:avLst/>
          </a:prstGeom>
          <a:ln w="5715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0" name="Straight Arrow Connector 9">
            <a:extLst>
              <a:ext uri="{FF2B5EF4-FFF2-40B4-BE49-F238E27FC236}">
                <a16:creationId xmlns:a16="http://schemas.microsoft.com/office/drawing/2014/main" id="{24B2AC33-35DB-F540-87E9-8AF51EF65DF1}"/>
              </a:ext>
            </a:extLst>
          </p:cNvPr>
          <p:cNvCxnSpPr>
            <a:stCxn id="6" idx="2"/>
          </p:cNvCxnSpPr>
          <p:nvPr/>
        </p:nvCxnSpPr>
        <p:spPr>
          <a:xfrm>
            <a:off x="2866526" y="3072565"/>
            <a:ext cx="5874249" cy="3172660"/>
          </a:xfrm>
          <a:prstGeom prst="straightConnector1">
            <a:avLst/>
          </a:prstGeom>
          <a:ln w="5715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0D421E85-CE0E-A943-992B-FA724F512BAE}"/>
              </a:ext>
            </a:extLst>
          </p:cNvPr>
          <p:cNvCxnSpPr>
            <a:cxnSpLocks/>
          </p:cNvCxnSpPr>
          <p:nvPr/>
        </p:nvCxnSpPr>
        <p:spPr>
          <a:xfrm>
            <a:off x="2866526" y="3072564"/>
            <a:ext cx="0" cy="3271880"/>
          </a:xfrm>
          <a:prstGeom prst="straightConnector1">
            <a:avLst/>
          </a:prstGeom>
          <a:ln w="57150">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298062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215516" y="1484784"/>
            <a:ext cx="8712968" cy="584775"/>
          </a:xfrm>
          <a:prstGeom prst="rect">
            <a:avLst/>
          </a:prstGeom>
          <a:noFill/>
        </p:spPr>
        <p:txBody>
          <a:bodyPr wrap="square" rtlCol="0">
            <a:spAutoFit/>
          </a:bodyPr>
          <a:lstStyle/>
          <a:p>
            <a:pPr algn="ctr"/>
            <a:r>
              <a:rPr lang="fr-FR" sz="3200" b="1" dirty="0">
                <a:solidFill>
                  <a:srgbClr val="002060"/>
                </a:solidFill>
              </a:rPr>
              <a:t> </a:t>
            </a:r>
            <a:endParaRPr lang="en-GB" sz="2800" b="1" dirty="0">
              <a:solidFill>
                <a:schemeClr val="tx2"/>
              </a:solidFill>
            </a:endParaRPr>
          </a:p>
        </p:txBody>
      </p:sp>
      <p:pic>
        <p:nvPicPr>
          <p:cNvPr id="6" name="Picture 5">
            <a:extLst>
              <a:ext uri="{FF2B5EF4-FFF2-40B4-BE49-F238E27FC236}">
                <a16:creationId xmlns:a16="http://schemas.microsoft.com/office/drawing/2014/main" id="{8ABE9A2D-2FB4-3B4F-A6AF-F52F66328DB2}"/>
              </a:ext>
            </a:extLst>
          </p:cNvPr>
          <p:cNvPicPr>
            <a:picLocks noChangeAspect="1"/>
          </p:cNvPicPr>
          <p:nvPr/>
        </p:nvPicPr>
        <p:blipFill>
          <a:blip r:embed="rId2"/>
          <a:stretch>
            <a:fillRect/>
          </a:stretch>
        </p:blipFill>
        <p:spPr>
          <a:xfrm>
            <a:off x="-1" y="0"/>
            <a:ext cx="1497177" cy="925159"/>
          </a:xfrm>
          <a:prstGeom prst="rect">
            <a:avLst/>
          </a:prstGeom>
          <a:ln>
            <a:solidFill>
              <a:srgbClr val="00009E"/>
            </a:solidFill>
          </a:ln>
        </p:spPr>
      </p:pic>
      <p:pic>
        <p:nvPicPr>
          <p:cNvPr id="7" name="Picture 2" descr="C:\Users\Robert\AppData\Local\Temp\Logo Tuning Academy.png">
            <a:extLst>
              <a:ext uri="{FF2B5EF4-FFF2-40B4-BE49-F238E27FC236}">
                <a16:creationId xmlns:a16="http://schemas.microsoft.com/office/drawing/2014/main" id="{9220CF9B-7A2E-864B-8A98-31B0548FED82}"/>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415416" y="1"/>
            <a:ext cx="1728583" cy="925158"/>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EF7C03B6-C737-A74B-A8DE-634D5D2181D5}"/>
              </a:ext>
            </a:extLst>
          </p:cNvPr>
          <p:cNvSpPr txBox="1"/>
          <p:nvPr/>
        </p:nvSpPr>
        <p:spPr>
          <a:xfrm>
            <a:off x="459852" y="925159"/>
            <a:ext cx="7992888" cy="5847755"/>
          </a:xfrm>
          <a:prstGeom prst="rect">
            <a:avLst/>
          </a:prstGeom>
          <a:noFill/>
        </p:spPr>
        <p:txBody>
          <a:bodyPr wrap="square" rtlCol="0">
            <a:spAutoFit/>
          </a:bodyPr>
          <a:lstStyle/>
          <a:p>
            <a:r>
              <a:rPr lang="en-US" sz="2200" b="1" dirty="0">
                <a:solidFill>
                  <a:srgbClr val="FF0000"/>
                </a:solidFill>
              </a:rPr>
              <a:t>Basic philosophy of combining the two European QFs</a:t>
            </a:r>
          </a:p>
          <a:p>
            <a:endParaRPr lang="en-US" sz="2000" dirty="0">
              <a:solidFill>
                <a:srgbClr val="002060"/>
              </a:solidFill>
            </a:endParaRPr>
          </a:p>
          <a:p>
            <a:pPr>
              <a:spcAft>
                <a:spcPts val="1200"/>
              </a:spcAft>
            </a:pPr>
            <a:r>
              <a:rPr lang="en-US" sz="2200" b="1" dirty="0">
                <a:solidFill>
                  <a:srgbClr val="FF0000"/>
                </a:solidFill>
              </a:rPr>
              <a:t>Vertical depth:</a:t>
            </a:r>
          </a:p>
          <a:p>
            <a:pPr marL="285750" indent="-285750">
              <a:buFont typeface="Wingdings" pitchFamily="2" charset="2"/>
              <a:buChar char="Ø"/>
            </a:pPr>
            <a:r>
              <a:rPr lang="en-US" sz="2000" dirty="0">
                <a:solidFill>
                  <a:srgbClr val="002060"/>
                </a:solidFill>
              </a:rPr>
              <a:t>Five /six dimensions implying five/six descriptors, which are split up in three parts.</a:t>
            </a:r>
          </a:p>
          <a:p>
            <a:pPr marL="285750" indent="-285750">
              <a:buFont typeface="Wingdings" pitchFamily="2" charset="2"/>
              <a:buChar char="Ø"/>
            </a:pPr>
            <a:r>
              <a:rPr lang="en-US" sz="2000" dirty="0">
                <a:solidFill>
                  <a:srgbClr val="002060"/>
                </a:solidFill>
              </a:rPr>
              <a:t>Dimensions for first and second cycle (EQF-levels 6 and 7) are: </a:t>
            </a:r>
          </a:p>
          <a:p>
            <a:pPr marL="742950" lvl="1" indent="-285750">
              <a:buFont typeface="Wingdings" pitchFamily="2" charset="2"/>
              <a:buChar char="v"/>
            </a:pPr>
            <a:r>
              <a:rPr lang="en-US" sz="2000" dirty="0">
                <a:solidFill>
                  <a:srgbClr val="002060"/>
                </a:solidFill>
              </a:rPr>
              <a:t>Knowledge and Understanding</a:t>
            </a:r>
          </a:p>
          <a:p>
            <a:pPr marL="742950" lvl="1" indent="-285750">
              <a:buFont typeface="Wingdings" pitchFamily="2" charset="2"/>
              <a:buChar char="v"/>
            </a:pPr>
            <a:r>
              <a:rPr lang="en-US" sz="2000" dirty="0">
                <a:solidFill>
                  <a:srgbClr val="002060"/>
                </a:solidFill>
              </a:rPr>
              <a:t>Field related and general / generic skills and competences</a:t>
            </a:r>
          </a:p>
          <a:p>
            <a:pPr marL="742950" lvl="1" indent="-285750">
              <a:buFont typeface="Wingdings" pitchFamily="2" charset="2"/>
              <a:buChar char="v"/>
            </a:pPr>
            <a:r>
              <a:rPr lang="en-US" sz="2000" dirty="0">
                <a:solidFill>
                  <a:srgbClr val="002060"/>
                </a:solidFill>
              </a:rPr>
              <a:t>Critical reflection, judgements, synthesizing and design (modelling)</a:t>
            </a:r>
          </a:p>
          <a:p>
            <a:pPr marL="742950" lvl="1" indent="-285750">
              <a:buFont typeface="Wingdings" pitchFamily="2" charset="2"/>
              <a:buChar char="v"/>
            </a:pPr>
            <a:r>
              <a:rPr lang="en-US" sz="2000" dirty="0">
                <a:solidFill>
                  <a:srgbClr val="002060"/>
                </a:solidFill>
              </a:rPr>
              <a:t>Communication and information sharing</a:t>
            </a:r>
          </a:p>
          <a:p>
            <a:pPr marL="742950" lvl="1" indent="-285750">
              <a:buFont typeface="Wingdings" pitchFamily="2" charset="2"/>
              <a:buChar char="v"/>
            </a:pPr>
            <a:r>
              <a:rPr lang="en-US" sz="2000" dirty="0">
                <a:solidFill>
                  <a:srgbClr val="002060"/>
                </a:solidFill>
              </a:rPr>
              <a:t>Lifelong learning</a:t>
            </a:r>
          </a:p>
          <a:p>
            <a:pPr marL="276225" lvl="1" indent="-266700">
              <a:buFont typeface="Wingdings" pitchFamily="2" charset="2"/>
              <a:buChar char="Ø"/>
            </a:pPr>
            <a:r>
              <a:rPr lang="en-US" sz="2000" dirty="0">
                <a:solidFill>
                  <a:srgbClr val="002060"/>
                </a:solidFill>
              </a:rPr>
              <a:t>Level 8 / third cycle has an additional descriptor: Research</a:t>
            </a:r>
          </a:p>
          <a:p>
            <a:pPr marL="276225" lvl="1" indent="-266700">
              <a:buFont typeface="Wingdings" pitchFamily="2" charset="2"/>
              <a:buChar char="Ø"/>
            </a:pPr>
            <a:endParaRPr lang="en-US" sz="2000" dirty="0">
              <a:solidFill>
                <a:srgbClr val="002060"/>
              </a:solidFill>
            </a:endParaRPr>
          </a:p>
          <a:p>
            <a:pPr marL="276225" lvl="1" indent="-266700">
              <a:buFont typeface="Wingdings" pitchFamily="2" charset="2"/>
              <a:buChar char="Ø"/>
            </a:pPr>
            <a:r>
              <a:rPr lang="en-US" sz="2000" dirty="0">
                <a:solidFill>
                  <a:srgbClr val="002060"/>
                </a:solidFill>
              </a:rPr>
              <a:t>Each dimension involves a component of ‘knowledge (knowing)’, of ‘skills’ (application) and of ‘autonomy and responsibility’ (operating with authority in work related and societal contexts) </a:t>
            </a:r>
          </a:p>
        </p:txBody>
      </p:sp>
      <p:sp>
        <p:nvSpPr>
          <p:cNvPr id="3" name="TextBox 2">
            <a:extLst>
              <a:ext uri="{FF2B5EF4-FFF2-40B4-BE49-F238E27FC236}">
                <a16:creationId xmlns:a16="http://schemas.microsoft.com/office/drawing/2014/main" id="{37D228FF-4F7D-AE4B-B31A-45079C87E66F}"/>
              </a:ext>
            </a:extLst>
          </p:cNvPr>
          <p:cNvSpPr txBox="1"/>
          <p:nvPr/>
        </p:nvSpPr>
        <p:spPr>
          <a:xfrm>
            <a:off x="3394037" y="292056"/>
            <a:ext cx="2162287" cy="461665"/>
          </a:xfrm>
          <a:prstGeom prst="rect">
            <a:avLst/>
          </a:prstGeom>
          <a:noFill/>
        </p:spPr>
        <p:txBody>
          <a:bodyPr wrap="square" rtlCol="0">
            <a:spAutoFit/>
          </a:bodyPr>
          <a:lstStyle/>
          <a:p>
            <a:r>
              <a:rPr lang="en-US" sz="2400" b="1" dirty="0">
                <a:solidFill>
                  <a:srgbClr val="FF0000"/>
                </a:solidFill>
                <a:latin typeface="Arial" panose="020B0604020202020204" pitchFamily="34" charset="0"/>
                <a:cs typeface="Arial" panose="020B0604020202020204" pitchFamily="34" charset="0"/>
              </a:rPr>
              <a:t>CALOHEE</a:t>
            </a:r>
          </a:p>
        </p:txBody>
      </p:sp>
      <p:cxnSp>
        <p:nvCxnSpPr>
          <p:cNvPr id="9" name="Straight Connector 8">
            <a:extLst>
              <a:ext uri="{FF2B5EF4-FFF2-40B4-BE49-F238E27FC236}">
                <a16:creationId xmlns:a16="http://schemas.microsoft.com/office/drawing/2014/main" id="{B01E1335-8644-5D4D-B0BF-1956E3412E6A}"/>
              </a:ext>
            </a:extLst>
          </p:cNvPr>
          <p:cNvCxnSpPr/>
          <p:nvPr/>
        </p:nvCxnSpPr>
        <p:spPr>
          <a:xfrm>
            <a:off x="1925619" y="925159"/>
            <a:ext cx="5109882"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498386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5">
            <a:extLst>
              <a:ext uri="{FF2B5EF4-FFF2-40B4-BE49-F238E27FC236}">
                <a16:creationId xmlns:a16="http://schemas.microsoft.com/office/drawing/2014/main" id="{D18A589E-517F-4513-A160-6199F0C7A90A}"/>
              </a:ext>
            </a:extLst>
          </p:cNvPr>
          <p:cNvSpPr>
            <a:spLocks noGrp="1"/>
          </p:cNvSpPr>
          <p:nvPr>
            <p:ph type="sldNum" sz="quarter" idx="12"/>
          </p:nvPr>
        </p:nvSpPr>
        <p:spPr>
          <a:noFill/>
        </p:spPr>
        <p:txBody>
          <a:bodyPr/>
          <a:lstStyle>
            <a:lvl1pPr>
              <a:defRPr sz="2000">
                <a:solidFill>
                  <a:schemeClr val="tx1"/>
                </a:solidFill>
                <a:latin typeface="Lucida Sans" panose="020B0602030504020204" pitchFamily="34" charset="0"/>
                <a:ea typeface="ＭＳ Ｐゴシック" panose="020B0600070205080204" pitchFamily="34" charset="-128"/>
              </a:defRPr>
            </a:lvl1pPr>
            <a:lvl2pPr marL="742950" indent="-285750">
              <a:defRPr sz="2000">
                <a:solidFill>
                  <a:schemeClr val="tx1"/>
                </a:solidFill>
                <a:latin typeface="Lucida Sans" panose="020B0602030504020204" pitchFamily="34" charset="0"/>
                <a:ea typeface="ＭＳ Ｐゴシック" panose="020B0600070205080204" pitchFamily="34" charset="-128"/>
              </a:defRPr>
            </a:lvl2pPr>
            <a:lvl3pPr marL="1143000" indent="-228600">
              <a:defRPr sz="2000">
                <a:solidFill>
                  <a:schemeClr val="tx1"/>
                </a:solidFill>
                <a:latin typeface="Lucida Sans" panose="020B0602030504020204" pitchFamily="34" charset="0"/>
                <a:ea typeface="ＭＳ Ｐゴシック" panose="020B0600070205080204" pitchFamily="34" charset="-128"/>
              </a:defRPr>
            </a:lvl3pPr>
            <a:lvl4pPr marL="1600200" indent="-228600">
              <a:defRPr sz="2000">
                <a:solidFill>
                  <a:schemeClr val="tx1"/>
                </a:solidFill>
                <a:latin typeface="Lucida Sans" panose="020B0602030504020204" pitchFamily="34" charset="0"/>
                <a:ea typeface="ＭＳ Ｐゴシック" panose="020B0600070205080204" pitchFamily="34" charset="-128"/>
              </a:defRPr>
            </a:lvl4pPr>
            <a:lvl5pPr marL="2057400" indent="-228600">
              <a:defRPr sz="2000">
                <a:solidFill>
                  <a:schemeClr val="tx1"/>
                </a:solidFill>
                <a:latin typeface="Lucida Sans" panose="020B0602030504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000">
                <a:solidFill>
                  <a:schemeClr val="tx1"/>
                </a:solidFill>
                <a:latin typeface="Lucida Sans" panose="020B0602030504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000">
                <a:solidFill>
                  <a:schemeClr val="tx1"/>
                </a:solidFill>
                <a:latin typeface="Lucida Sans" panose="020B0602030504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000">
                <a:solidFill>
                  <a:schemeClr val="tx1"/>
                </a:solidFill>
                <a:latin typeface="Lucida Sans" panose="020B0602030504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000">
                <a:solidFill>
                  <a:schemeClr val="tx1"/>
                </a:solidFill>
                <a:latin typeface="Lucida Sans" panose="020B0602030504020204" pitchFamily="34" charset="0"/>
                <a:ea typeface="ＭＳ Ｐゴシック" panose="020B0600070205080204" pitchFamily="34" charset="-128"/>
              </a:defRPr>
            </a:lvl9pPr>
          </a:lstStyle>
          <a:p>
            <a:fld id="{63EB2B6B-FA9B-4831-AEF2-01A422FE9388}" type="slidenum">
              <a:rPr lang="en-GB" altLang="en-US" sz="1400"/>
              <a:pPr/>
              <a:t>13</a:t>
            </a:fld>
            <a:endParaRPr lang="en-GB" altLang="en-US" sz="1400"/>
          </a:p>
        </p:txBody>
      </p:sp>
      <p:sp>
        <p:nvSpPr>
          <p:cNvPr id="7171" name="Rectangle 2">
            <a:extLst>
              <a:ext uri="{FF2B5EF4-FFF2-40B4-BE49-F238E27FC236}">
                <a16:creationId xmlns:a16="http://schemas.microsoft.com/office/drawing/2014/main" id="{21F8AD17-AD55-43D6-B265-DDD4600E213C}"/>
              </a:ext>
            </a:extLst>
          </p:cNvPr>
          <p:cNvSpPr>
            <a:spLocks noGrp="1" noChangeArrowheads="1"/>
          </p:cNvSpPr>
          <p:nvPr>
            <p:ph type="title"/>
          </p:nvPr>
        </p:nvSpPr>
        <p:spPr>
          <a:xfrm>
            <a:off x="165194" y="2782607"/>
            <a:ext cx="2247806" cy="646393"/>
          </a:xfrm>
        </p:spPr>
        <p:txBody>
          <a:bodyPr/>
          <a:lstStyle/>
          <a:p>
            <a:pPr algn="ctr" eaLnBrk="1" hangingPunct="1"/>
            <a:r>
              <a:rPr lang="en-US" altLang="en-US" sz="2400" dirty="0"/>
              <a:t>Connections and complexity can be visualized:  </a:t>
            </a:r>
          </a:p>
        </p:txBody>
      </p:sp>
      <p:pic>
        <p:nvPicPr>
          <p:cNvPr id="3" name="Picture 2">
            <a:extLst>
              <a:ext uri="{FF2B5EF4-FFF2-40B4-BE49-F238E27FC236}">
                <a16:creationId xmlns:a16="http://schemas.microsoft.com/office/drawing/2014/main" id="{42F4A115-6C23-4D0D-6CD1-5D627A5D2F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44800" y="1250510"/>
            <a:ext cx="6007006" cy="5361763"/>
          </a:xfrm>
          <a:prstGeom prst="rect">
            <a:avLst/>
          </a:prstGeom>
        </p:spPr>
      </p:pic>
      <p:pic>
        <p:nvPicPr>
          <p:cNvPr id="4" name="Picture 4">
            <a:extLst>
              <a:ext uri="{FF2B5EF4-FFF2-40B4-BE49-F238E27FC236}">
                <a16:creationId xmlns:a16="http://schemas.microsoft.com/office/drawing/2014/main" id="{C897E1AA-D423-B14C-9AD4-A29D9D11B57D}"/>
              </a:ext>
            </a:extLst>
          </p:cNvPr>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2225" y="-12700"/>
            <a:ext cx="1710978" cy="1056419"/>
          </a:xfrm>
          <a:prstGeom prst="rect">
            <a:avLst/>
          </a:prstGeom>
          <a:noFill/>
          <a:ln w="9525">
            <a:solidFill>
              <a:srgbClr val="2D5EC1"/>
            </a:solidFill>
            <a:miter lim="800000"/>
            <a:headEnd/>
            <a:tailEnd/>
          </a:ln>
          <a:extLst>
            <a:ext uri="{909E8E84-426E-40DD-AFC4-6F175D3DCCD1}">
              <a14:hiddenFill xmlns:a14="http://schemas.microsoft.com/office/drawing/2010/main">
                <a:solidFill>
                  <a:srgbClr val="FFFFFF"/>
                </a:solidFill>
              </a14:hiddenFill>
            </a:ext>
          </a:extLst>
        </p:spPr>
      </p:pic>
      <p:pic>
        <p:nvPicPr>
          <p:cNvPr id="5" name="Picture 4" descr="C:\Users\Robert\AppData\Local\Temp\Logo Tuning Academy.png">
            <a:extLst>
              <a:ext uri="{FF2B5EF4-FFF2-40B4-BE49-F238E27FC236}">
                <a16:creationId xmlns:a16="http://schemas.microsoft.com/office/drawing/2014/main" id="{8C599106-BC44-EC48-61A8-E6A765BAFBA2}"/>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163816" y="49212"/>
            <a:ext cx="1973834" cy="1056419"/>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DBAA4450-4B64-B0DF-AB94-2A4A61898BCF}"/>
              </a:ext>
            </a:extLst>
          </p:cNvPr>
          <p:cNvSpPr txBox="1"/>
          <p:nvPr/>
        </p:nvSpPr>
        <p:spPr>
          <a:xfrm>
            <a:off x="2032000" y="215900"/>
            <a:ext cx="4787900" cy="769441"/>
          </a:xfrm>
          <a:prstGeom prst="rect">
            <a:avLst/>
          </a:prstGeom>
          <a:noFill/>
        </p:spPr>
        <p:txBody>
          <a:bodyPr wrap="square" rtlCol="0">
            <a:spAutoFit/>
          </a:bodyPr>
          <a:lstStyle/>
          <a:p>
            <a:pPr algn="ctr"/>
            <a:r>
              <a:rPr lang="en-NL" sz="2200" b="1" dirty="0">
                <a:solidFill>
                  <a:srgbClr val="FF0000"/>
                </a:solidFill>
                <a:latin typeface="Arial" panose="020B0604020202020204" pitchFamily="34" charset="0"/>
                <a:cs typeface="Arial" panose="020B0604020202020204" pitchFamily="34" charset="0"/>
              </a:rPr>
              <a:t>CALOHEE General Reference Frameworks</a:t>
            </a:r>
          </a:p>
        </p:txBody>
      </p:sp>
      <p:sp>
        <p:nvSpPr>
          <p:cNvPr id="9" name="TextBox 8">
            <a:extLst>
              <a:ext uri="{FF2B5EF4-FFF2-40B4-BE49-F238E27FC236}">
                <a16:creationId xmlns:a16="http://schemas.microsoft.com/office/drawing/2014/main" id="{30E2F5C9-65CE-2802-3893-940821F3921B}"/>
              </a:ext>
            </a:extLst>
          </p:cNvPr>
          <p:cNvSpPr txBox="1"/>
          <p:nvPr/>
        </p:nvSpPr>
        <p:spPr>
          <a:xfrm>
            <a:off x="2527300" y="2249684"/>
            <a:ext cx="280800" cy="4493538"/>
          </a:xfrm>
          <a:prstGeom prst="rect">
            <a:avLst/>
          </a:prstGeom>
          <a:noFill/>
        </p:spPr>
        <p:txBody>
          <a:bodyPr wrap="square" rtlCol="0">
            <a:spAutoFit/>
          </a:bodyPr>
          <a:lstStyle/>
          <a:p>
            <a:r>
              <a:rPr lang="en-NL" sz="2200" b="1" dirty="0"/>
              <a:t>1</a:t>
            </a:r>
          </a:p>
          <a:p>
            <a:endParaRPr lang="en-NL" sz="2200" b="1" dirty="0"/>
          </a:p>
          <a:p>
            <a:r>
              <a:rPr lang="en-NL" sz="2200" b="1" dirty="0"/>
              <a:t>2</a:t>
            </a:r>
          </a:p>
          <a:p>
            <a:endParaRPr lang="en-NL" sz="2200" b="1" dirty="0"/>
          </a:p>
          <a:p>
            <a:endParaRPr lang="en-NL" sz="2200" b="1" dirty="0"/>
          </a:p>
          <a:p>
            <a:endParaRPr lang="en-NL" sz="2200" b="1" dirty="0"/>
          </a:p>
          <a:p>
            <a:r>
              <a:rPr lang="en-NL" sz="2200" b="1" dirty="0"/>
              <a:t>3</a:t>
            </a:r>
          </a:p>
          <a:p>
            <a:endParaRPr lang="en-NL" sz="2200" b="1" dirty="0"/>
          </a:p>
          <a:p>
            <a:r>
              <a:rPr lang="en-NL" sz="2200" b="1" dirty="0"/>
              <a:t>4</a:t>
            </a:r>
          </a:p>
          <a:p>
            <a:endParaRPr lang="en-NL" sz="2200" b="1" dirty="0"/>
          </a:p>
          <a:p>
            <a:r>
              <a:rPr lang="en-NL" sz="2200" b="1" dirty="0"/>
              <a:t>5</a:t>
            </a:r>
          </a:p>
          <a:p>
            <a:endParaRPr lang="en-NL" sz="2200" b="1" dirty="0"/>
          </a:p>
          <a:p>
            <a:r>
              <a:rPr lang="en-NL" sz="2200" b="1" dirty="0"/>
              <a:t>6</a:t>
            </a:r>
          </a:p>
        </p:txBody>
      </p:sp>
      <p:sp>
        <p:nvSpPr>
          <p:cNvPr id="10" name="TextBox 9">
            <a:extLst>
              <a:ext uri="{FF2B5EF4-FFF2-40B4-BE49-F238E27FC236}">
                <a16:creationId xmlns:a16="http://schemas.microsoft.com/office/drawing/2014/main" id="{B0657090-3194-74FE-A81B-C11A54BDBB82}"/>
              </a:ext>
            </a:extLst>
          </p:cNvPr>
          <p:cNvSpPr txBox="1"/>
          <p:nvPr/>
        </p:nvSpPr>
        <p:spPr>
          <a:xfrm>
            <a:off x="3771900" y="1336675"/>
            <a:ext cx="4610100" cy="461665"/>
          </a:xfrm>
          <a:prstGeom prst="rect">
            <a:avLst/>
          </a:prstGeom>
          <a:noFill/>
        </p:spPr>
        <p:txBody>
          <a:bodyPr wrap="square" rtlCol="0">
            <a:spAutoFit/>
          </a:bodyPr>
          <a:lstStyle/>
          <a:p>
            <a:r>
              <a:rPr lang="en-NL" sz="2400" b="1" dirty="0"/>
              <a:t>1		2		3</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215516" y="1484784"/>
            <a:ext cx="8712968" cy="584775"/>
          </a:xfrm>
          <a:prstGeom prst="rect">
            <a:avLst/>
          </a:prstGeom>
          <a:noFill/>
        </p:spPr>
        <p:txBody>
          <a:bodyPr wrap="square" rtlCol="0">
            <a:spAutoFit/>
          </a:bodyPr>
          <a:lstStyle/>
          <a:p>
            <a:pPr algn="ctr"/>
            <a:r>
              <a:rPr lang="fr-FR" sz="3200" b="1" dirty="0">
                <a:solidFill>
                  <a:srgbClr val="002060"/>
                </a:solidFill>
              </a:rPr>
              <a:t> </a:t>
            </a:r>
            <a:endParaRPr lang="en-GB" sz="2800" b="1" dirty="0">
              <a:solidFill>
                <a:schemeClr val="tx2"/>
              </a:solidFill>
            </a:endParaRPr>
          </a:p>
        </p:txBody>
      </p:sp>
      <p:pic>
        <p:nvPicPr>
          <p:cNvPr id="6" name="Picture 5">
            <a:extLst>
              <a:ext uri="{FF2B5EF4-FFF2-40B4-BE49-F238E27FC236}">
                <a16:creationId xmlns:a16="http://schemas.microsoft.com/office/drawing/2014/main" id="{8ABE9A2D-2FB4-3B4F-A6AF-F52F66328DB2}"/>
              </a:ext>
            </a:extLst>
          </p:cNvPr>
          <p:cNvPicPr>
            <a:picLocks noChangeAspect="1"/>
          </p:cNvPicPr>
          <p:nvPr/>
        </p:nvPicPr>
        <p:blipFill>
          <a:blip r:embed="rId2"/>
          <a:stretch>
            <a:fillRect/>
          </a:stretch>
        </p:blipFill>
        <p:spPr>
          <a:xfrm>
            <a:off x="-1" y="0"/>
            <a:ext cx="1709594" cy="1056419"/>
          </a:xfrm>
          <a:prstGeom prst="rect">
            <a:avLst/>
          </a:prstGeom>
          <a:ln>
            <a:solidFill>
              <a:srgbClr val="00009E"/>
            </a:solidFill>
          </a:ln>
        </p:spPr>
      </p:pic>
      <p:pic>
        <p:nvPicPr>
          <p:cNvPr id="7" name="Picture 2" descr="C:\Users\Robert\AppData\Local\Temp\Logo Tuning Academy.png">
            <a:extLst>
              <a:ext uri="{FF2B5EF4-FFF2-40B4-BE49-F238E27FC236}">
                <a16:creationId xmlns:a16="http://schemas.microsoft.com/office/drawing/2014/main" id="{9220CF9B-7A2E-864B-8A98-31B0548FED82}"/>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170166" y="0"/>
            <a:ext cx="1973834" cy="1056419"/>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C72A7B88-E3C5-B0A1-F19D-3964E7A1AFE6}"/>
              </a:ext>
            </a:extLst>
          </p:cNvPr>
          <p:cNvSpPr txBox="1"/>
          <p:nvPr/>
        </p:nvSpPr>
        <p:spPr>
          <a:xfrm>
            <a:off x="215516" y="1180271"/>
            <a:ext cx="8532948" cy="5878532"/>
          </a:xfrm>
          <a:prstGeom prst="rect">
            <a:avLst/>
          </a:prstGeom>
          <a:noFill/>
        </p:spPr>
        <p:txBody>
          <a:bodyPr wrap="square" rtlCol="0">
            <a:spAutoFit/>
          </a:bodyPr>
          <a:lstStyle/>
          <a:p>
            <a:pPr>
              <a:spcAft>
                <a:spcPts val="600"/>
              </a:spcAft>
            </a:pPr>
            <a:r>
              <a:rPr lang="en-US" sz="2000" b="1" dirty="0">
                <a:solidFill>
                  <a:srgbClr val="FF0000"/>
                </a:solidFill>
              </a:rPr>
              <a:t>Tuning-CALOHEE </a:t>
            </a:r>
            <a:r>
              <a:rPr lang="en-NL" sz="2000" b="1" dirty="0">
                <a:solidFill>
                  <a:srgbClr val="FF0000"/>
                </a:solidFill>
              </a:rPr>
              <a:t>General Qualifications Reference Frameworks – GQRFs: Basic principles</a:t>
            </a:r>
            <a:endParaRPr lang="en-US" sz="2000" b="1" dirty="0">
              <a:solidFill>
                <a:srgbClr val="FF0000"/>
              </a:solidFill>
            </a:endParaRPr>
          </a:p>
          <a:p>
            <a:pPr>
              <a:spcAft>
                <a:spcPts val="600"/>
              </a:spcAft>
            </a:pPr>
            <a:endParaRPr lang="en-NL" sz="2200" dirty="0">
              <a:solidFill>
                <a:srgbClr val="002060"/>
              </a:solidFill>
            </a:endParaRPr>
          </a:p>
          <a:p>
            <a:pPr>
              <a:spcAft>
                <a:spcPts val="600"/>
              </a:spcAft>
            </a:pPr>
            <a:r>
              <a:rPr lang="en-NL" sz="2200" b="1" dirty="0">
                <a:solidFill>
                  <a:srgbClr val="FF0000"/>
                </a:solidFill>
              </a:rPr>
              <a:t>Horizontal breadth:</a:t>
            </a:r>
          </a:p>
          <a:p>
            <a:pPr marL="285750" indent="-285750">
              <a:spcAft>
                <a:spcPts val="600"/>
              </a:spcAft>
              <a:buFontTx/>
              <a:buChar char="-"/>
            </a:pPr>
            <a:r>
              <a:rPr lang="en-NL" sz="2200" dirty="0">
                <a:solidFill>
                  <a:srgbClr val="002060"/>
                </a:solidFill>
              </a:rPr>
              <a:t>Progression of learning is expressed </a:t>
            </a:r>
            <a:r>
              <a:rPr lang="nl-NL" sz="2200" dirty="0" err="1">
                <a:solidFill>
                  <a:srgbClr val="002060"/>
                </a:solidFill>
              </a:rPr>
              <a:t>through</a:t>
            </a:r>
            <a:r>
              <a:rPr lang="nl-NL" sz="2200" dirty="0">
                <a:solidFill>
                  <a:srgbClr val="002060"/>
                </a:solidFill>
              </a:rPr>
              <a:t> </a:t>
            </a:r>
            <a:r>
              <a:rPr lang="nl-NL" sz="2200" dirty="0" err="1">
                <a:solidFill>
                  <a:srgbClr val="002060"/>
                </a:solidFill>
              </a:rPr>
              <a:t>three</a:t>
            </a:r>
            <a:r>
              <a:rPr lang="nl-NL" sz="2200" dirty="0">
                <a:solidFill>
                  <a:srgbClr val="002060"/>
                </a:solidFill>
              </a:rPr>
              <a:t> </a:t>
            </a:r>
            <a:r>
              <a:rPr lang="nl-NL" sz="2200" dirty="0" err="1">
                <a:solidFill>
                  <a:srgbClr val="002060"/>
                </a:solidFill>
              </a:rPr>
              <a:t>components</a:t>
            </a:r>
            <a:r>
              <a:rPr lang="en-GB" sz="2200" dirty="0">
                <a:solidFill>
                  <a:srgbClr val="002060"/>
                </a:solidFill>
              </a:rPr>
              <a:t>: ‘knowledge acquisition’ (knowing and understanding), ‘knowledge and skills application’ and developing ‘authority’ (autonomy and responsibility) </a:t>
            </a:r>
          </a:p>
          <a:p>
            <a:pPr marL="285750" indent="-285750">
              <a:spcAft>
                <a:spcPts val="600"/>
              </a:spcAft>
              <a:buFontTx/>
              <a:buChar char="-"/>
            </a:pPr>
            <a:r>
              <a:rPr lang="en-GB" sz="2200" dirty="0">
                <a:solidFill>
                  <a:srgbClr val="002060"/>
                </a:solidFill>
              </a:rPr>
              <a:t>Each of these components has its own verb’, for the GQRF respectively: ‘</a:t>
            </a:r>
            <a:r>
              <a:rPr lang="en-GB" sz="2200" b="1" dirty="0">
                <a:solidFill>
                  <a:srgbClr val="002060"/>
                </a:solidFill>
              </a:rPr>
              <a:t>Demonstrate</a:t>
            </a:r>
            <a:r>
              <a:rPr lang="en-GB" sz="2200" dirty="0">
                <a:solidFill>
                  <a:srgbClr val="002060"/>
                </a:solidFill>
              </a:rPr>
              <a:t>’, ‘</a:t>
            </a:r>
            <a:r>
              <a:rPr lang="en-GB" sz="2200" b="1" dirty="0">
                <a:solidFill>
                  <a:srgbClr val="002060"/>
                </a:solidFill>
              </a:rPr>
              <a:t>Evidence</a:t>
            </a:r>
            <a:r>
              <a:rPr lang="en-GB" sz="2200" dirty="0">
                <a:solidFill>
                  <a:srgbClr val="002060"/>
                </a:solidFill>
              </a:rPr>
              <a:t>’ and ‘</a:t>
            </a:r>
            <a:r>
              <a:rPr lang="en-GB" sz="2200" b="1" dirty="0">
                <a:solidFill>
                  <a:srgbClr val="002060"/>
                </a:solidFill>
              </a:rPr>
              <a:t>Manifest </a:t>
            </a:r>
            <a:r>
              <a:rPr lang="en-GB" sz="2200" dirty="0">
                <a:solidFill>
                  <a:srgbClr val="002060"/>
                </a:solidFill>
              </a:rPr>
              <a:t>/ Demonstrate’, reflecting the activities involved </a:t>
            </a:r>
            <a:endParaRPr lang="en-NL" sz="2200" dirty="0">
              <a:solidFill>
                <a:srgbClr val="002060"/>
              </a:solidFill>
            </a:endParaRPr>
          </a:p>
          <a:p>
            <a:pPr marL="285750" indent="-285750">
              <a:spcAft>
                <a:spcPts val="600"/>
              </a:spcAft>
              <a:buFontTx/>
              <a:buChar char="-"/>
            </a:pPr>
            <a:r>
              <a:rPr lang="en-NL" sz="2200" dirty="0">
                <a:solidFill>
                  <a:srgbClr val="002060"/>
                </a:solidFill>
              </a:rPr>
              <a:t>Each </a:t>
            </a:r>
            <a:r>
              <a:rPr lang="nl-NL" sz="2200" dirty="0">
                <a:solidFill>
                  <a:srgbClr val="002060"/>
                </a:solidFill>
              </a:rPr>
              <a:t>component</a:t>
            </a:r>
            <a:r>
              <a:rPr lang="en-NL" sz="2200" dirty="0">
                <a:solidFill>
                  <a:srgbClr val="002060"/>
                </a:solidFill>
              </a:rPr>
              <a:t> requires its own (aligned) </a:t>
            </a:r>
            <a:r>
              <a:rPr lang="nl-NL" sz="2200" dirty="0">
                <a:solidFill>
                  <a:srgbClr val="002060"/>
                </a:solidFill>
              </a:rPr>
              <a:t>teaching, </a:t>
            </a:r>
            <a:r>
              <a:rPr lang="en-NL" sz="2200" dirty="0">
                <a:solidFill>
                  <a:srgbClr val="002060"/>
                </a:solidFill>
              </a:rPr>
              <a:t>learning </a:t>
            </a:r>
            <a:r>
              <a:rPr lang="nl-NL" sz="2200" dirty="0" err="1">
                <a:solidFill>
                  <a:srgbClr val="002060"/>
                </a:solidFill>
              </a:rPr>
              <a:t>and</a:t>
            </a:r>
            <a:r>
              <a:rPr lang="nl-NL" sz="2200" dirty="0">
                <a:solidFill>
                  <a:srgbClr val="002060"/>
                </a:solidFill>
              </a:rPr>
              <a:t> assessment </a:t>
            </a:r>
            <a:r>
              <a:rPr lang="en-NL" sz="2200" dirty="0">
                <a:solidFill>
                  <a:srgbClr val="002060"/>
                </a:solidFill>
              </a:rPr>
              <a:t>strategies</a:t>
            </a:r>
          </a:p>
          <a:p>
            <a:endParaRPr lang="en-NL" sz="2200" dirty="0">
              <a:solidFill>
                <a:srgbClr val="002060"/>
              </a:solidFill>
            </a:endParaRPr>
          </a:p>
          <a:p>
            <a:r>
              <a:rPr lang="en-NL" sz="2400" b="1" dirty="0">
                <a:solidFill>
                  <a:srgbClr val="002060"/>
                </a:solidFill>
                <a:latin typeface="Arial" panose="020B0604020202020204" pitchFamily="34" charset="0"/>
                <a:cs typeface="Arial" panose="020B0604020202020204" pitchFamily="34" charset="0"/>
              </a:rPr>
              <a:t>GQRFs allow for flexibility and tailoring</a:t>
            </a:r>
          </a:p>
          <a:p>
            <a:pPr marL="285750" indent="-285750">
              <a:buFontTx/>
              <a:buChar char="-"/>
            </a:pPr>
            <a:endParaRPr lang="en-NL" dirty="0">
              <a:solidFill>
                <a:srgbClr val="002060"/>
              </a:solidFill>
            </a:endParaRPr>
          </a:p>
        </p:txBody>
      </p:sp>
      <p:sp>
        <p:nvSpPr>
          <p:cNvPr id="3" name="TextBox 2">
            <a:extLst>
              <a:ext uri="{FF2B5EF4-FFF2-40B4-BE49-F238E27FC236}">
                <a16:creationId xmlns:a16="http://schemas.microsoft.com/office/drawing/2014/main" id="{D309A863-B7D3-4249-BBA9-81999DFABAA4}"/>
              </a:ext>
            </a:extLst>
          </p:cNvPr>
          <p:cNvSpPr txBox="1"/>
          <p:nvPr/>
        </p:nvSpPr>
        <p:spPr>
          <a:xfrm>
            <a:off x="2928430" y="365759"/>
            <a:ext cx="3022898" cy="430887"/>
          </a:xfrm>
          <a:prstGeom prst="rect">
            <a:avLst/>
          </a:prstGeom>
          <a:noFill/>
        </p:spPr>
        <p:txBody>
          <a:bodyPr wrap="square" rtlCol="0">
            <a:spAutoFit/>
          </a:bodyPr>
          <a:lstStyle/>
          <a:p>
            <a:r>
              <a:rPr lang="en-US" sz="2200" b="1" dirty="0">
                <a:solidFill>
                  <a:srgbClr val="FF0000"/>
                </a:solidFill>
                <a:latin typeface="Arial" panose="020B0604020202020204" pitchFamily="34" charset="0"/>
                <a:cs typeface="Arial" panose="020B0604020202020204" pitchFamily="34" charset="0"/>
              </a:rPr>
              <a:t>CALOHEE Model</a:t>
            </a:r>
          </a:p>
        </p:txBody>
      </p:sp>
      <p:cxnSp>
        <p:nvCxnSpPr>
          <p:cNvPr id="8" name="Straight Connector 7">
            <a:extLst>
              <a:ext uri="{FF2B5EF4-FFF2-40B4-BE49-F238E27FC236}">
                <a16:creationId xmlns:a16="http://schemas.microsoft.com/office/drawing/2014/main" id="{4BEE1878-154D-2C49-BE1E-867CF2E9B39D}"/>
              </a:ext>
            </a:extLst>
          </p:cNvPr>
          <p:cNvCxnSpPr/>
          <p:nvPr/>
        </p:nvCxnSpPr>
        <p:spPr>
          <a:xfrm>
            <a:off x="2259106" y="1056419"/>
            <a:ext cx="4421393"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191656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215516" y="1484784"/>
            <a:ext cx="8712968" cy="584775"/>
          </a:xfrm>
          <a:prstGeom prst="rect">
            <a:avLst/>
          </a:prstGeom>
          <a:noFill/>
        </p:spPr>
        <p:txBody>
          <a:bodyPr wrap="square" rtlCol="0">
            <a:spAutoFit/>
          </a:bodyPr>
          <a:lstStyle/>
          <a:p>
            <a:pPr algn="ctr"/>
            <a:r>
              <a:rPr lang="fr-FR" sz="3200" b="1" dirty="0">
                <a:solidFill>
                  <a:srgbClr val="002060"/>
                </a:solidFill>
              </a:rPr>
              <a:t> </a:t>
            </a:r>
            <a:endParaRPr lang="en-GB" sz="2800" b="1" dirty="0">
              <a:solidFill>
                <a:schemeClr val="tx2"/>
              </a:solidFill>
            </a:endParaRPr>
          </a:p>
        </p:txBody>
      </p:sp>
      <p:pic>
        <p:nvPicPr>
          <p:cNvPr id="6" name="Picture 5">
            <a:extLst>
              <a:ext uri="{FF2B5EF4-FFF2-40B4-BE49-F238E27FC236}">
                <a16:creationId xmlns:a16="http://schemas.microsoft.com/office/drawing/2014/main" id="{8ABE9A2D-2FB4-3B4F-A6AF-F52F66328DB2}"/>
              </a:ext>
            </a:extLst>
          </p:cNvPr>
          <p:cNvPicPr>
            <a:picLocks noChangeAspect="1"/>
          </p:cNvPicPr>
          <p:nvPr/>
        </p:nvPicPr>
        <p:blipFill>
          <a:blip r:embed="rId2"/>
          <a:stretch>
            <a:fillRect/>
          </a:stretch>
        </p:blipFill>
        <p:spPr>
          <a:xfrm>
            <a:off x="54095" y="43408"/>
            <a:ext cx="1709594" cy="1056419"/>
          </a:xfrm>
          <a:prstGeom prst="rect">
            <a:avLst/>
          </a:prstGeom>
          <a:ln>
            <a:solidFill>
              <a:srgbClr val="00009E"/>
            </a:solidFill>
          </a:ln>
        </p:spPr>
      </p:pic>
      <p:pic>
        <p:nvPicPr>
          <p:cNvPr id="7" name="Picture 2" descr="C:\Users\Robert\AppData\Local\Temp\Logo Tuning Academy.png">
            <a:extLst>
              <a:ext uri="{FF2B5EF4-FFF2-40B4-BE49-F238E27FC236}">
                <a16:creationId xmlns:a16="http://schemas.microsoft.com/office/drawing/2014/main" id="{9220CF9B-7A2E-864B-8A98-31B0548FED82}"/>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218380" y="79413"/>
            <a:ext cx="1925619" cy="1030614"/>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B62BF766-0F24-B84E-AE01-1F4CCDCA6BCF}"/>
              </a:ext>
            </a:extLst>
          </p:cNvPr>
          <p:cNvSpPr txBox="1"/>
          <p:nvPr/>
        </p:nvSpPr>
        <p:spPr>
          <a:xfrm>
            <a:off x="467543" y="1551253"/>
            <a:ext cx="8208912" cy="784830"/>
          </a:xfrm>
          <a:prstGeom prst="rect">
            <a:avLst/>
          </a:prstGeom>
          <a:noFill/>
        </p:spPr>
        <p:txBody>
          <a:bodyPr wrap="square" rtlCol="0">
            <a:spAutoFit/>
          </a:bodyPr>
          <a:lstStyle/>
          <a:p>
            <a:pPr>
              <a:spcAft>
                <a:spcPts val="600"/>
              </a:spcAft>
            </a:pPr>
            <a:r>
              <a:rPr lang="en-US" sz="2200" dirty="0">
                <a:solidFill>
                  <a:srgbClr val="FF0000"/>
                </a:solidFill>
              </a:rPr>
              <a:t>Tuning-CALOHEE Qualifications Reference Framework model </a:t>
            </a:r>
            <a:endParaRPr lang="en-US" sz="2200" dirty="0"/>
          </a:p>
          <a:p>
            <a:pPr marL="285750" indent="-285750">
              <a:buFont typeface="Wingdings" pitchFamily="2" charset="2"/>
              <a:buChar char="Ø"/>
            </a:pPr>
            <a:r>
              <a:rPr lang="en-US" dirty="0">
                <a:solidFill>
                  <a:srgbClr val="002060"/>
                </a:solidFill>
              </a:rPr>
              <a:t>5 or 6 dimensions combined with three levels of achievement </a:t>
            </a:r>
          </a:p>
        </p:txBody>
      </p:sp>
      <p:sp>
        <p:nvSpPr>
          <p:cNvPr id="10" name="TextBox 9">
            <a:extLst>
              <a:ext uri="{FF2B5EF4-FFF2-40B4-BE49-F238E27FC236}">
                <a16:creationId xmlns:a16="http://schemas.microsoft.com/office/drawing/2014/main" id="{18E34B7E-96AA-5448-BECF-7910F8BA0531}"/>
              </a:ext>
            </a:extLst>
          </p:cNvPr>
          <p:cNvSpPr txBox="1"/>
          <p:nvPr/>
        </p:nvSpPr>
        <p:spPr>
          <a:xfrm>
            <a:off x="629816" y="3743873"/>
            <a:ext cx="1584176" cy="1477328"/>
          </a:xfrm>
          <a:prstGeom prst="rect">
            <a:avLst/>
          </a:prstGeom>
          <a:noFill/>
        </p:spPr>
        <p:txBody>
          <a:bodyPr wrap="square" rtlCol="0">
            <a:spAutoFit/>
          </a:bodyPr>
          <a:lstStyle/>
          <a:p>
            <a:r>
              <a:rPr lang="en-US" dirty="0">
                <a:solidFill>
                  <a:srgbClr val="FF0000"/>
                </a:solidFill>
              </a:rPr>
              <a:t>Knowledge (knowing):</a:t>
            </a:r>
          </a:p>
          <a:p>
            <a:r>
              <a:rPr lang="en-US" dirty="0">
                <a:solidFill>
                  <a:srgbClr val="002060"/>
                </a:solidFill>
              </a:rPr>
              <a:t>Foundation level of </a:t>
            </a:r>
          </a:p>
          <a:p>
            <a:r>
              <a:rPr lang="en-US" dirty="0">
                <a:solidFill>
                  <a:srgbClr val="002060"/>
                </a:solidFill>
              </a:rPr>
              <a:t>achievement</a:t>
            </a:r>
          </a:p>
        </p:txBody>
      </p:sp>
      <p:sp>
        <p:nvSpPr>
          <p:cNvPr id="11" name="TextBox 10">
            <a:extLst>
              <a:ext uri="{FF2B5EF4-FFF2-40B4-BE49-F238E27FC236}">
                <a16:creationId xmlns:a16="http://schemas.microsoft.com/office/drawing/2014/main" id="{80C31224-2C1B-AF4D-825E-481B3A45BEB0}"/>
              </a:ext>
            </a:extLst>
          </p:cNvPr>
          <p:cNvSpPr txBox="1"/>
          <p:nvPr/>
        </p:nvSpPr>
        <p:spPr>
          <a:xfrm>
            <a:off x="3312826" y="3732108"/>
            <a:ext cx="1941986" cy="1477328"/>
          </a:xfrm>
          <a:prstGeom prst="rect">
            <a:avLst/>
          </a:prstGeom>
          <a:noFill/>
        </p:spPr>
        <p:txBody>
          <a:bodyPr wrap="square" rtlCol="0">
            <a:spAutoFit/>
          </a:bodyPr>
          <a:lstStyle/>
          <a:p>
            <a:r>
              <a:rPr lang="en-US" dirty="0">
                <a:solidFill>
                  <a:srgbClr val="FF0000"/>
                </a:solidFill>
              </a:rPr>
              <a:t>Skills: </a:t>
            </a:r>
            <a:r>
              <a:rPr lang="en-US" dirty="0">
                <a:solidFill>
                  <a:srgbClr val="002060"/>
                </a:solidFill>
              </a:rPr>
              <a:t>(Application of knowledge): Mediate level of achievement</a:t>
            </a:r>
          </a:p>
        </p:txBody>
      </p:sp>
      <p:sp>
        <p:nvSpPr>
          <p:cNvPr id="12" name="TextBox 11">
            <a:extLst>
              <a:ext uri="{FF2B5EF4-FFF2-40B4-BE49-F238E27FC236}">
                <a16:creationId xmlns:a16="http://schemas.microsoft.com/office/drawing/2014/main" id="{B8BD704E-E7FD-A44D-9816-ACD79322A1C0}"/>
              </a:ext>
            </a:extLst>
          </p:cNvPr>
          <p:cNvSpPr txBox="1"/>
          <p:nvPr/>
        </p:nvSpPr>
        <p:spPr>
          <a:xfrm>
            <a:off x="6085866" y="3660100"/>
            <a:ext cx="2203952" cy="1754326"/>
          </a:xfrm>
          <a:prstGeom prst="rect">
            <a:avLst/>
          </a:prstGeom>
          <a:noFill/>
        </p:spPr>
        <p:txBody>
          <a:bodyPr wrap="square" rtlCol="0">
            <a:spAutoFit/>
          </a:bodyPr>
          <a:lstStyle/>
          <a:p>
            <a:r>
              <a:rPr lang="en-US" dirty="0">
                <a:solidFill>
                  <a:srgbClr val="FF0000"/>
                </a:solidFill>
              </a:rPr>
              <a:t>Autonomy and Responsibility </a:t>
            </a:r>
            <a:r>
              <a:rPr lang="en-US" dirty="0">
                <a:solidFill>
                  <a:srgbClr val="002060"/>
                </a:solidFill>
              </a:rPr>
              <a:t>(to be perceived as </a:t>
            </a:r>
            <a:r>
              <a:rPr lang="en-US" i="1" dirty="0">
                <a:solidFill>
                  <a:srgbClr val="002060"/>
                </a:solidFill>
              </a:rPr>
              <a:t>authority</a:t>
            </a:r>
            <a:r>
              <a:rPr lang="en-US" dirty="0">
                <a:solidFill>
                  <a:srgbClr val="002060"/>
                </a:solidFill>
              </a:rPr>
              <a:t>): Most advanced level of achievement </a:t>
            </a:r>
          </a:p>
        </p:txBody>
      </p:sp>
      <p:sp>
        <p:nvSpPr>
          <p:cNvPr id="14" name="TextBox 13">
            <a:extLst>
              <a:ext uri="{FF2B5EF4-FFF2-40B4-BE49-F238E27FC236}">
                <a16:creationId xmlns:a16="http://schemas.microsoft.com/office/drawing/2014/main" id="{D5B6FABE-8359-A246-9F6D-3C1567C183E5}"/>
              </a:ext>
            </a:extLst>
          </p:cNvPr>
          <p:cNvSpPr txBox="1"/>
          <p:nvPr/>
        </p:nvSpPr>
        <p:spPr>
          <a:xfrm>
            <a:off x="3012292" y="329388"/>
            <a:ext cx="3119413" cy="430887"/>
          </a:xfrm>
          <a:prstGeom prst="rect">
            <a:avLst/>
          </a:prstGeom>
          <a:noFill/>
        </p:spPr>
        <p:txBody>
          <a:bodyPr wrap="square" rtlCol="0">
            <a:spAutoFit/>
          </a:bodyPr>
          <a:lstStyle/>
          <a:p>
            <a:r>
              <a:rPr lang="en-US" sz="2200" b="1" dirty="0">
                <a:solidFill>
                  <a:srgbClr val="FF0000"/>
                </a:solidFill>
                <a:latin typeface="Arial" panose="020B0604020202020204" pitchFamily="34" charset="0"/>
                <a:cs typeface="Arial" panose="020B0604020202020204" pitchFamily="34" charset="0"/>
              </a:rPr>
              <a:t>CALOHEE Design</a:t>
            </a:r>
          </a:p>
        </p:txBody>
      </p:sp>
      <p:cxnSp>
        <p:nvCxnSpPr>
          <p:cNvPr id="16" name="Straight Connector 15">
            <a:extLst>
              <a:ext uri="{FF2B5EF4-FFF2-40B4-BE49-F238E27FC236}">
                <a16:creationId xmlns:a16="http://schemas.microsoft.com/office/drawing/2014/main" id="{90F46D39-6DC7-2244-869D-CFFF7C533328}"/>
              </a:ext>
            </a:extLst>
          </p:cNvPr>
          <p:cNvCxnSpPr/>
          <p:nvPr/>
        </p:nvCxnSpPr>
        <p:spPr>
          <a:xfrm>
            <a:off x="2213992" y="1099827"/>
            <a:ext cx="4509537" cy="0"/>
          </a:xfrm>
          <a:prstGeom prst="line">
            <a:avLst/>
          </a:prstGeom>
        </p:spPr>
        <p:style>
          <a:lnRef idx="2">
            <a:schemeClr val="accent1"/>
          </a:lnRef>
          <a:fillRef idx="0">
            <a:schemeClr val="accent1"/>
          </a:fillRef>
          <a:effectRef idx="1">
            <a:schemeClr val="accent1"/>
          </a:effectRef>
          <a:fontRef idx="minor">
            <a:schemeClr val="tx1"/>
          </a:fontRef>
        </p:style>
      </p:cxnSp>
      <p:sp>
        <p:nvSpPr>
          <p:cNvPr id="20" name="Pijl: rechts 19">
            <a:extLst>
              <a:ext uri="{FF2B5EF4-FFF2-40B4-BE49-F238E27FC236}">
                <a16:creationId xmlns:a16="http://schemas.microsoft.com/office/drawing/2014/main" id="{8CF3792F-ABB3-409A-9C83-D680B226AADA}"/>
              </a:ext>
            </a:extLst>
          </p:cNvPr>
          <p:cNvSpPr/>
          <p:nvPr/>
        </p:nvSpPr>
        <p:spPr>
          <a:xfrm>
            <a:off x="6975187" y="2818067"/>
            <a:ext cx="1208244" cy="784831"/>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21" name="Pijl: rechts 20">
            <a:extLst>
              <a:ext uri="{FF2B5EF4-FFF2-40B4-BE49-F238E27FC236}">
                <a16:creationId xmlns:a16="http://schemas.microsoft.com/office/drawing/2014/main" id="{D84877D1-825E-4C2D-B375-65A90BE48D7C}"/>
              </a:ext>
            </a:extLst>
          </p:cNvPr>
          <p:cNvSpPr/>
          <p:nvPr/>
        </p:nvSpPr>
        <p:spPr>
          <a:xfrm rot="10800000">
            <a:off x="5719619" y="2826375"/>
            <a:ext cx="1261441" cy="76821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28" name="Pijl: rechts 27">
            <a:extLst>
              <a:ext uri="{FF2B5EF4-FFF2-40B4-BE49-F238E27FC236}">
                <a16:creationId xmlns:a16="http://schemas.microsoft.com/office/drawing/2014/main" id="{F2B9BF4D-9B6A-4DFE-91F6-ADD40A9359EA}"/>
              </a:ext>
            </a:extLst>
          </p:cNvPr>
          <p:cNvSpPr/>
          <p:nvPr/>
        </p:nvSpPr>
        <p:spPr>
          <a:xfrm>
            <a:off x="1535261" y="2831690"/>
            <a:ext cx="1208244" cy="784831"/>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29" name="Pijl: rechts 28">
            <a:extLst>
              <a:ext uri="{FF2B5EF4-FFF2-40B4-BE49-F238E27FC236}">
                <a16:creationId xmlns:a16="http://schemas.microsoft.com/office/drawing/2014/main" id="{0E52DE09-4294-44C1-ADC9-10AF0D3ED56F}"/>
              </a:ext>
            </a:extLst>
          </p:cNvPr>
          <p:cNvSpPr/>
          <p:nvPr/>
        </p:nvSpPr>
        <p:spPr>
          <a:xfrm rot="10800000">
            <a:off x="279693" y="2839998"/>
            <a:ext cx="1261441" cy="76821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30" name="Pijl: rechts 29">
            <a:extLst>
              <a:ext uri="{FF2B5EF4-FFF2-40B4-BE49-F238E27FC236}">
                <a16:creationId xmlns:a16="http://schemas.microsoft.com/office/drawing/2014/main" id="{D2E3964D-DC41-4992-A2F9-310BCDC126AF}"/>
              </a:ext>
            </a:extLst>
          </p:cNvPr>
          <p:cNvSpPr/>
          <p:nvPr/>
        </p:nvSpPr>
        <p:spPr>
          <a:xfrm>
            <a:off x="4245559" y="2831691"/>
            <a:ext cx="1208244" cy="784831"/>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31" name="Pijl: rechts 30">
            <a:extLst>
              <a:ext uri="{FF2B5EF4-FFF2-40B4-BE49-F238E27FC236}">
                <a16:creationId xmlns:a16="http://schemas.microsoft.com/office/drawing/2014/main" id="{60297A97-1C72-49C4-84C2-21E149C516E3}"/>
              </a:ext>
            </a:extLst>
          </p:cNvPr>
          <p:cNvSpPr/>
          <p:nvPr/>
        </p:nvSpPr>
        <p:spPr>
          <a:xfrm rot="10800000">
            <a:off x="2989991" y="2839999"/>
            <a:ext cx="1261441" cy="76821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5920248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1" name="Content Placeholder 4">
            <a:extLst>
              <a:ext uri="{FF2B5EF4-FFF2-40B4-BE49-F238E27FC236}">
                <a16:creationId xmlns:a16="http://schemas.microsoft.com/office/drawing/2014/main" id="{F369AA1B-2848-453A-88E9-AE4482D406BD}"/>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195722" y="92075"/>
            <a:ext cx="8752555" cy="6260397"/>
          </a:xfrm>
        </p:spPr>
      </p:pic>
      <p:sp>
        <p:nvSpPr>
          <p:cNvPr id="109572" name="Slide Number Placeholder 3">
            <a:extLst>
              <a:ext uri="{FF2B5EF4-FFF2-40B4-BE49-F238E27FC236}">
                <a16:creationId xmlns:a16="http://schemas.microsoft.com/office/drawing/2014/main" id="{52D73FD6-DBC4-4004-8668-45C1D5F54048}"/>
              </a:ext>
            </a:extLst>
          </p:cNvPr>
          <p:cNvSpPr txBox="1">
            <a:spLocks noGrp="1"/>
          </p:cNvSpPr>
          <p:nvPr/>
        </p:nvSpPr>
        <p:spPr bwMode="auto">
          <a:xfrm>
            <a:off x="6877050" y="6308725"/>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Ins="0"/>
          <a:lstStyle>
            <a:lvl1pPr algn="ctr" eaLnBrk="0" hangingPunct="0">
              <a:defRPr sz="1200">
                <a:solidFill>
                  <a:schemeClr val="tx1"/>
                </a:solidFill>
                <a:latin typeface="Lucida Sans" panose="020B0602030504020204" pitchFamily="34" charset="0"/>
                <a:ea typeface="ＭＳ Ｐゴシック" panose="020B0600070205080204" pitchFamily="34" charset="-128"/>
              </a:defRPr>
            </a:lvl1pPr>
            <a:lvl2pPr marL="742950" indent="-285750" algn="ctr" eaLnBrk="0" hangingPunct="0">
              <a:defRPr sz="1200">
                <a:solidFill>
                  <a:schemeClr val="tx1"/>
                </a:solidFill>
                <a:latin typeface="Lucida Sans" panose="020B0602030504020204" pitchFamily="34" charset="0"/>
                <a:ea typeface="ＭＳ Ｐゴシック" panose="020B0600070205080204" pitchFamily="34" charset="-128"/>
              </a:defRPr>
            </a:lvl2pPr>
            <a:lvl3pPr marL="1143000" indent="-228600" algn="ctr" eaLnBrk="0" hangingPunct="0">
              <a:defRPr sz="1200">
                <a:solidFill>
                  <a:schemeClr val="tx1"/>
                </a:solidFill>
                <a:latin typeface="Lucida Sans" panose="020B0602030504020204" pitchFamily="34" charset="0"/>
                <a:ea typeface="ＭＳ Ｐゴシック" panose="020B0600070205080204" pitchFamily="34" charset="-128"/>
              </a:defRPr>
            </a:lvl3pPr>
            <a:lvl4pPr marL="1600200" indent="-228600" algn="ctr" eaLnBrk="0" hangingPunct="0">
              <a:defRPr sz="1200">
                <a:solidFill>
                  <a:schemeClr val="tx1"/>
                </a:solidFill>
                <a:latin typeface="Lucida Sans" panose="020B0602030504020204" pitchFamily="34" charset="0"/>
                <a:ea typeface="ＭＳ Ｐゴシック" panose="020B0600070205080204" pitchFamily="34" charset="-128"/>
              </a:defRPr>
            </a:lvl4pPr>
            <a:lvl5pPr marL="2057400" indent="-228600" algn="ctr" eaLnBrk="0" hangingPunct="0">
              <a:defRPr sz="1200">
                <a:solidFill>
                  <a:schemeClr val="tx1"/>
                </a:solidFill>
                <a:latin typeface="Lucida Sans" panose="020B0602030504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1200">
                <a:solidFill>
                  <a:schemeClr val="tx1"/>
                </a:solidFill>
                <a:latin typeface="Lucida Sans" panose="020B0602030504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1200">
                <a:solidFill>
                  <a:schemeClr val="tx1"/>
                </a:solidFill>
                <a:latin typeface="Lucida Sans" panose="020B0602030504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1200">
                <a:solidFill>
                  <a:schemeClr val="tx1"/>
                </a:solidFill>
                <a:latin typeface="Lucida Sans" panose="020B0602030504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1200">
                <a:solidFill>
                  <a:schemeClr val="tx1"/>
                </a:solidFill>
                <a:latin typeface="Lucida Sans" panose="020B0602030504020204" pitchFamily="34" charset="0"/>
                <a:ea typeface="ＭＳ Ｐゴシック" panose="020B0600070205080204" pitchFamily="34" charset="-128"/>
              </a:defRPr>
            </a:lvl9pPr>
          </a:lstStyle>
          <a:p>
            <a:pPr algn="r"/>
            <a:fld id="{3BA7F476-5551-4A65-9895-DD70A685220E}" type="slidenum">
              <a:rPr lang="en-GB" altLang="en-US" sz="1400">
                <a:latin typeface="Georgia" panose="02040502050405020303" pitchFamily="18" charset="0"/>
              </a:rPr>
              <a:pPr algn="r"/>
              <a:t>16</a:t>
            </a:fld>
            <a:endParaRPr lang="en-GB" altLang="en-US" sz="1400">
              <a:latin typeface="Georgia" panose="02040502050405020303" pitchFamily="18" charset="0"/>
            </a:endParaRPr>
          </a:p>
        </p:txBody>
      </p:sp>
      <p:sp>
        <p:nvSpPr>
          <p:cNvPr id="2" name="TextBox 1">
            <a:extLst>
              <a:ext uri="{FF2B5EF4-FFF2-40B4-BE49-F238E27FC236}">
                <a16:creationId xmlns:a16="http://schemas.microsoft.com/office/drawing/2014/main" id="{A3BE9116-3AC6-7508-7AA2-59EE17867332}"/>
              </a:ext>
            </a:extLst>
          </p:cNvPr>
          <p:cNvSpPr txBox="1"/>
          <p:nvPr/>
        </p:nvSpPr>
        <p:spPr>
          <a:xfrm>
            <a:off x="195722" y="6384057"/>
            <a:ext cx="4198478" cy="276999"/>
          </a:xfrm>
          <a:prstGeom prst="rect">
            <a:avLst/>
          </a:prstGeom>
          <a:solidFill>
            <a:schemeClr val="bg1"/>
          </a:solidFill>
        </p:spPr>
        <p:txBody>
          <a:bodyPr wrap="square" rtlCol="0">
            <a:spAutoFit/>
          </a:bodyPr>
          <a:lstStyle/>
          <a:p>
            <a:r>
              <a:rPr lang="en-GB" altLang="en-US" sz="1200" dirty="0">
                <a:solidFill>
                  <a:schemeClr val="tx1"/>
                </a:solidFill>
                <a:ea typeface="Geneva"/>
              </a:rPr>
              <a:t>Author: Jeremy Cox, </a:t>
            </a:r>
            <a:r>
              <a:rPr lang="en-GB" altLang="en-US" sz="1200" dirty="0" err="1">
                <a:solidFill>
                  <a:schemeClr val="tx1"/>
                </a:solidFill>
                <a:ea typeface="Geneva"/>
              </a:rPr>
              <a:t>Polifonia</a:t>
            </a:r>
            <a:r>
              <a:rPr lang="en-GB" altLang="en-US" sz="1200" dirty="0">
                <a:solidFill>
                  <a:schemeClr val="tx1"/>
                </a:solidFill>
                <a:ea typeface="Geneva"/>
              </a:rPr>
              <a:t> Network for Tuning (p38)</a:t>
            </a:r>
            <a:endParaRPr lang="en-NL" sz="1200" dirty="0"/>
          </a:p>
        </p:txBody>
      </p:sp>
      <p:pic>
        <p:nvPicPr>
          <p:cNvPr id="3" name="Picture 4">
            <a:extLst>
              <a:ext uri="{FF2B5EF4-FFF2-40B4-BE49-F238E27FC236}">
                <a16:creationId xmlns:a16="http://schemas.microsoft.com/office/drawing/2014/main" id="{B071A1B9-D11A-3B8C-3396-1D1971A0F657}"/>
              </a:ext>
            </a:extLst>
          </p:cNvPr>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2225" y="-12700"/>
            <a:ext cx="1547813" cy="955675"/>
          </a:xfrm>
          <a:prstGeom prst="rect">
            <a:avLst/>
          </a:prstGeom>
          <a:noFill/>
          <a:ln w="9525">
            <a:solidFill>
              <a:srgbClr val="2D5EC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9616" y="62369"/>
            <a:ext cx="4045597" cy="717924"/>
          </a:xfrm>
        </p:spPr>
        <p:txBody>
          <a:bodyPr/>
          <a:lstStyle/>
          <a:p>
            <a:r>
              <a:rPr lang="en-US" sz="2200" b="1" dirty="0">
                <a:solidFill>
                  <a:srgbClr val="FF0000"/>
                </a:solidFill>
                <a:latin typeface="Arial" panose="020B0604020202020204" pitchFamily="34" charset="0"/>
                <a:cs typeface="Arial" panose="020B0604020202020204" pitchFamily="34" charset="0"/>
              </a:rPr>
              <a:t>CALOHEE Design </a:t>
            </a:r>
          </a:p>
        </p:txBody>
      </p:sp>
      <p:sp>
        <p:nvSpPr>
          <p:cNvPr id="3" name="Content Placeholder 2"/>
          <p:cNvSpPr>
            <a:spLocks noGrp="1"/>
          </p:cNvSpPr>
          <p:nvPr>
            <p:ph idx="1"/>
          </p:nvPr>
        </p:nvSpPr>
        <p:spPr>
          <a:xfrm>
            <a:off x="116417" y="1212218"/>
            <a:ext cx="7090826" cy="1535909"/>
          </a:xfrm>
        </p:spPr>
        <p:txBody>
          <a:bodyPr/>
          <a:lstStyle/>
          <a:p>
            <a:pPr marL="0" indent="0">
              <a:buNone/>
            </a:pPr>
            <a:r>
              <a:rPr lang="en-US" dirty="0">
                <a:solidFill>
                  <a:srgbClr val="FF0000"/>
                </a:solidFill>
              </a:rPr>
              <a:t>MULTI-DIMENSIONAL APPROACH: </a:t>
            </a:r>
          </a:p>
          <a:p>
            <a:pPr marL="0" indent="0">
              <a:buNone/>
            </a:pPr>
            <a:r>
              <a:rPr lang="en-US" dirty="0">
                <a:solidFill>
                  <a:srgbClr val="FF0000"/>
                </a:solidFill>
              </a:rPr>
              <a:t>Flexible model allows for covering different missions and profiles</a:t>
            </a:r>
          </a:p>
        </p:txBody>
      </p:sp>
      <p:pic>
        <p:nvPicPr>
          <p:cNvPr id="4" name="Picture 3"/>
          <p:cNvPicPr>
            <a:picLocks noChangeAspect="1"/>
          </p:cNvPicPr>
          <p:nvPr/>
        </p:nvPicPr>
        <p:blipFill>
          <a:blip r:embed="rId2"/>
          <a:stretch>
            <a:fillRect/>
          </a:stretch>
        </p:blipFill>
        <p:spPr>
          <a:xfrm>
            <a:off x="-8617" y="12725"/>
            <a:ext cx="1682749" cy="1039831"/>
          </a:xfrm>
          <a:prstGeom prst="rect">
            <a:avLst/>
          </a:prstGeom>
        </p:spPr>
      </p:pic>
      <p:sp>
        <p:nvSpPr>
          <p:cNvPr id="5" name="Rectangle 4"/>
          <p:cNvSpPr/>
          <p:nvPr/>
        </p:nvSpPr>
        <p:spPr>
          <a:xfrm>
            <a:off x="1079500" y="4042833"/>
            <a:ext cx="1460500" cy="19007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2539999" y="4042833"/>
            <a:ext cx="1449918" cy="19007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3989917" y="4042833"/>
            <a:ext cx="1397000" cy="19007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5386916" y="4042833"/>
            <a:ext cx="1397001" cy="19007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ound Same Side Corner Rectangle 9"/>
          <p:cNvSpPr/>
          <p:nvPr/>
        </p:nvSpPr>
        <p:spPr>
          <a:xfrm>
            <a:off x="1079500" y="2984500"/>
            <a:ext cx="1460499" cy="1058333"/>
          </a:xfrm>
          <a:prstGeom prst="round2SameRect">
            <a:avLst/>
          </a:prstGeom>
          <a:pattFill prst="ltDnDiag">
            <a:fgClr>
              <a:schemeClr val="accent4">
                <a:lumMod val="40000"/>
                <a:lumOff val="60000"/>
              </a:schemeClr>
            </a:fgClr>
            <a:bgClr>
              <a:prstClr val="white"/>
            </a:bgClr>
          </a:patt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ound Same Side Corner Rectangle 10"/>
          <p:cNvSpPr/>
          <p:nvPr/>
        </p:nvSpPr>
        <p:spPr>
          <a:xfrm>
            <a:off x="2540000" y="2984500"/>
            <a:ext cx="1449917" cy="1058333"/>
          </a:xfrm>
          <a:prstGeom prst="round2Same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ound Same Side Corner Rectangle 11"/>
          <p:cNvSpPr/>
          <p:nvPr/>
        </p:nvSpPr>
        <p:spPr>
          <a:xfrm>
            <a:off x="3989917" y="2984500"/>
            <a:ext cx="1396999" cy="1058333"/>
          </a:xfrm>
          <a:prstGeom prst="round2SameRect">
            <a:avLst/>
          </a:prstGeom>
          <a:solidFill>
            <a:schemeClr val="accent3">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ound Same Side Corner Rectangle 12"/>
          <p:cNvSpPr/>
          <p:nvPr/>
        </p:nvSpPr>
        <p:spPr>
          <a:xfrm>
            <a:off x="5386917" y="2984500"/>
            <a:ext cx="1397000" cy="1058333"/>
          </a:xfrm>
          <a:prstGeom prst="round2SameRect">
            <a:avLst/>
          </a:prstGeom>
          <a:solidFill>
            <a:schemeClr val="accent3">
              <a:lumMod val="60000"/>
              <a:lumOff val="40000"/>
              <a:alpha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p:cNvSpPr txBox="1"/>
          <p:nvPr/>
        </p:nvSpPr>
        <p:spPr>
          <a:xfrm>
            <a:off x="1725083" y="4953000"/>
            <a:ext cx="4476750" cy="646331"/>
          </a:xfrm>
          <a:prstGeom prst="rect">
            <a:avLst/>
          </a:prstGeom>
          <a:solidFill>
            <a:schemeClr val="bg2"/>
          </a:solidFill>
        </p:spPr>
        <p:txBody>
          <a:bodyPr wrap="square" rtlCol="0">
            <a:spAutoFit/>
          </a:bodyPr>
          <a:lstStyle/>
          <a:p>
            <a:pPr algn="ctr"/>
            <a:r>
              <a:rPr lang="en-US" b="1" dirty="0">
                <a:solidFill>
                  <a:srgbClr val="000090"/>
                </a:solidFill>
                <a:latin typeface="Arial"/>
                <a:cs typeface="Arial"/>
              </a:rPr>
              <a:t>Common body of knowledge, skills and wider competences</a:t>
            </a:r>
          </a:p>
        </p:txBody>
      </p:sp>
      <p:sp>
        <p:nvSpPr>
          <p:cNvPr id="15" name="TextBox 14"/>
          <p:cNvSpPr txBox="1"/>
          <p:nvPr/>
        </p:nvSpPr>
        <p:spPr>
          <a:xfrm>
            <a:off x="3989917" y="3651194"/>
            <a:ext cx="1396999" cy="338554"/>
          </a:xfrm>
          <a:prstGeom prst="rect">
            <a:avLst/>
          </a:prstGeom>
          <a:noFill/>
        </p:spPr>
        <p:txBody>
          <a:bodyPr wrap="square" rtlCol="0">
            <a:spAutoFit/>
          </a:bodyPr>
          <a:lstStyle/>
          <a:p>
            <a:r>
              <a:rPr lang="en-US" sz="1600" dirty="0">
                <a:solidFill>
                  <a:srgbClr val="000090"/>
                </a:solidFill>
                <a:latin typeface="Arial"/>
                <a:cs typeface="Arial"/>
              </a:rPr>
              <a:t>Employability</a:t>
            </a:r>
          </a:p>
        </p:txBody>
      </p:sp>
      <p:sp>
        <p:nvSpPr>
          <p:cNvPr id="16" name="TextBox 15"/>
          <p:cNvSpPr txBox="1"/>
          <p:nvPr/>
        </p:nvSpPr>
        <p:spPr>
          <a:xfrm>
            <a:off x="1635163" y="6254350"/>
            <a:ext cx="5434504" cy="461665"/>
          </a:xfrm>
          <a:prstGeom prst="rect">
            <a:avLst/>
          </a:prstGeom>
          <a:noFill/>
        </p:spPr>
        <p:txBody>
          <a:bodyPr wrap="square" rtlCol="0">
            <a:spAutoFit/>
          </a:bodyPr>
          <a:lstStyle/>
          <a:p>
            <a:r>
              <a:rPr lang="en-US" sz="2400" dirty="0">
                <a:solidFill>
                  <a:srgbClr val="000090"/>
                </a:solidFill>
                <a:latin typeface="Arial"/>
                <a:cs typeface="Arial"/>
              </a:rPr>
              <a:t>Reference /Assessment framework</a:t>
            </a:r>
          </a:p>
        </p:txBody>
      </p:sp>
      <p:sp>
        <p:nvSpPr>
          <p:cNvPr id="17" name="TextBox 16"/>
          <p:cNvSpPr txBox="1"/>
          <p:nvPr/>
        </p:nvSpPr>
        <p:spPr>
          <a:xfrm>
            <a:off x="5386917" y="3127057"/>
            <a:ext cx="1312333" cy="830997"/>
          </a:xfrm>
          <a:prstGeom prst="rect">
            <a:avLst/>
          </a:prstGeom>
          <a:noFill/>
        </p:spPr>
        <p:txBody>
          <a:bodyPr wrap="square" rtlCol="0">
            <a:spAutoFit/>
          </a:bodyPr>
          <a:lstStyle/>
          <a:p>
            <a:r>
              <a:rPr lang="en-US" sz="1600" dirty="0">
                <a:solidFill>
                  <a:srgbClr val="000090"/>
                </a:solidFill>
                <a:latin typeface="Arial"/>
                <a:cs typeface="Arial"/>
              </a:rPr>
              <a:t>Civic, social and cultural engagement</a:t>
            </a:r>
          </a:p>
        </p:txBody>
      </p:sp>
      <p:sp>
        <p:nvSpPr>
          <p:cNvPr id="18" name="TextBox 17"/>
          <p:cNvSpPr txBox="1"/>
          <p:nvPr/>
        </p:nvSpPr>
        <p:spPr>
          <a:xfrm>
            <a:off x="1079500" y="3127057"/>
            <a:ext cx="1460499" cy="830997"/>
          </a:xfrm>
          <a:prstGeom prst="rect">
            <a:avLst/>
          </a:prstGeom>
          <a:noFill/>
        </p:spPr>
        <p:txBody>
          <a:bodyPr wrap="square" rtlCol="0">
            <a:spAutoFit/>
          </a:bodyPr>
          <a:lstStyle/>
          <a:p>
            <a:pPr algn="ctr"/>
            <a:r>
              <a:rPr lang="en-US" sz="1600" dirty="0">
                <a:solidFill>
                  <a:srgbClr val="000090"/>
                </a:solidFill>
                <a:latin typeface="Arial"/>
                <a:cs typeface="Arial"/>
              </a:rPr>
              <a:t>Knowledge: theory and methodology</a:t>
            </a:r>
          </a:p>
        </p:txBody>
      </p:sp>
      <p:sp>
        <p:nvSpPr>
          <p:cNvPr id="19" name="TextBox 18"/>
          <p:cNvSpPr txBox="1"/>
          <p:nvPr/>
        </p:nvSpPr>
        <p:spPr>
          <a:xfrm>
            <a:off x="2656417" y="3204001"/>
            <a:ext cx="1206500" cy="830997"/>
          </a:xfrm>
          <a:prstGeom prst="rect">
            <a:avLst/>
          </a:prstGeom>
          <a:noFill/>
        </p:spPr>
        <p:txBody>
          <a:bodyPr wrap="square" rtlCol="0">
            <a:spAutoFit/>
          </a:bodyPr>
          <a:lstStyle/>
          <a:p>
            <a:pPr algn="ctr"/>
            <a:r>
              <a:rPr lang="en-US" sz="1600" dirty="0">
                <a:solidFill>
                  <a:srgbClr val="000090"/>
                </a:solidFill>
                <a:latin typeface="Arial"/>
                <a:cs typeface="Arial"/>
              </a:rPr>
              <a:t>Application knowledge and skills</a:t>
            </a:r>
          </a:p>
        </p:txBody>
      </p:sp>
      <p:cxnSp>
        <p:nvCxnSpPr>
          <p:cNvPr id="22" name="Straight Connector 21"/>
          <p:cNvCxnSpPr/>
          <p:nvPr/>
        </p:nvCxnSpPr>
        <p:spPr>
          <a:xfrm>
            <a:off x="941917" y="3127057"/>
            <a:ext cx="0" cy="2937193"/>
          </a:xfrm>
          <a:prstGeom prst="line">
            <a:avLst/>
          </a:prstGeom>
          <a:ln w="57150" cmpd="sng">
            <a:solidFill>
              <a:schemeClr val="accent6"/>
            </a:solidFill>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941917" y="6064250"/>
            <a:ext cx="5990166" cy="0"/>
          </a:xfrm>
          <a:prstGeom prst="line">
            <a:avLst/>
          </a:prstGeom>
          <a:ln w="57150" cmpd="sng">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flipV="1">
            <a:off x="6932083" y="3217333"/>
            <a:ext cx="0" cy="2846917"/>
          </a:xfrm>
          <a:prstGeom prst="line">
            <a:avLst/>
          </a:prstGeom>
          <a:ln w="57150" cmpd="sng">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flipH="1">
            <a:off x="5386916" y="3217333"/>
            <a:ext cx="1545167" cy="0"/>
          </a:xfrm>
          <a:prstGeom prst="line">
            <a:avLst/>
          </a:prstGeom>
          <a:ln w="57150" cmpd="sng">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a:endCxn id="13" idx="2"/>
          </p:cNvCxnSpPr>
          <p:nvPr/>
        </p:nvCxnSpPr>
        <p:spPr>
          <a:xfrm>
            <a:off x="5386916" y="3217333"/>
            <a:ext cx="1" cy="296334"/>
          </a:xfrm>
          <a:prstGeom prst="line">
            <a:avLst/>
          </a:prstGeom>
          <a:ln w="57150" cmpd="sng">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a:stCxn id="13" idx="2"/>
            <a:endCxn id="12" idx="2"/>
          </p:cNvCxnSpPr>
          <p:nvPr/>
        </p:nvCxnSpPr>
        <p:spPr>
          <a:xfrm flipH="1">
            <a:off x="3989917" y="3513667"/>
            <a:ext cx="1397000" cy="0"/>
          </a:xfrm>
          <a:prstGeom prst="line">
            <a:avLst/>
          </a:prstGeom>
          <a:ln w="57150" cmpd="sng">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34" name="Straight Connector 33"/>
          <p:cNvCxnSpPr>
            <a:stCxn id="12" idx="2"/>
          </p:cNvCxnSpPr>
          <p:nvPr/>
        </p:nvCxnSpPr>
        <p:spPr>
          <a:xfrm>
            <a:off x="3989917" y="3513667"/>
            <a:ext cx="0" cy="243416"/>
          </a:xfrm>
          <a:prstGeom prst="line">
            <a:avLst/>
          </a:prstGeom>
          <a:ln w="57150" cmpd="sng">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flipV="1">
            <a:off x="2539999" y="3728194"/>
            <a:ext cx="1449918" cy="28889"/>
          </a:xfrm>
          <a:prstGeom prst="line">
            <a:avLst/>
          </a:prstGeom>
          <a:ln w="57150" cmpd="sng">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flipV="1">
            <a:off x="2539999" y="3127057"/>
            <a:ext cx="0" cy="630026"/>
          </a:xfrm>
          <a:prstGeom prst="line">
            <a:avLst/>
          </a:prstGeom>
          <a:ln w="57150" cmpd="sng">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941917" y="3127057"/>
            <a:ext cx="1598083" cy="0"/>
          </a:xfrm>
          <a:prstGeom prst="line">
            <a:avLst/>
          </a:prstGeom>
          <a:ln w="57150" cmpd="sng">
            <a:solidFill>
              <a:srgbClr val="C00000"/>
            </a:solidFill>
          </a:ln>
        </p:spPr>
        <p:style>
          <a:lnRef idx="2">
            <a:schemeClr val="accent1"/>
          </a:lnRef>
          <a:fillRef idx="0">
            <a:schemeClr val="accent1"/>
          </a:fillRef>
          <a:effectRef idx="1">
            <a:schemeClr val="accent1"/>
          </a:effectRef>
          <a:fontRef idx="minor">
            <a:schemeClr val="tx1"/>
          </a:fontRef>
        </p:style>
      </p:cxnSp>
      <p:sp>
        <p:nvSpPr>
          <p:cNvPr id="43" name="TextBox 42"/>
          <p:cNvSpPr txBox="1"/>
          <p:nvPr/>
        </p:nvSpPr>
        <p:spPr>
          <a:xfrm>
            <a:off x="7207250" y="3651194"/>
            <a:ext cx="1555750" cy="2031325"/>
          </a:xfrm>
          <a:prstGeom prst="rect">
            <a:avLst/>
          </a:prstGeom>
          <a:noFill/>
          <a:ln w="28575" cmpd="sng">
            <a:solidFill>
              <a:srgbClr val="008000"/>
            </a:solidFill>
          </a:ln>
        </p:spPr>
        <p:txBody>
          <a:bodyPr wrap="square" rtlCol="0">
            <a:spAutoFit/>
          </a:bodyPr>
          <a:lstStyle/>
          <a:p>
            <a:r>
              <a:rPr lang="en-US" dirty="0">
                <a:solidFill>
                  <a:srgbClr val="000090"/>
                </a:solidFill>
                <a:latin typeface="Arial"/>
                <a:cs typeface="Arial"/>
              </a:rPr>
              <a:t>Example of a</a:t>
            </a:r>
            <a:r>
              <a:rPr lang="en-US" b="1" dirty="0">
                <a:solidFill>
                  <a:srgbClr val="FF0000"/>
                </a:solidFill>
                <a:latin typeface="Arial"/>
                <a:cs typeface="Arial"/>
              </a:rPr>
              <a:t> </a:t>
            </a:r>
            <a:r>
              <a:rPr lang="en-US" b="1" dirty="0">
                <a:solidFill>
                  <a:srgbClr val="008000"/>
                </a:solidFill>
                <a:latin typeface="Arial"/>
                <a:cs typeface="Arial"/>
              </a:rPr>
              <a:t>university of applied sciences </a:t>
            </a:r>
          </a:p>
          <a:p>
            <a:r>
              <a:rPr lang="en-US" dirty="0">
                <a:solidFill>
                  <a:srgbClr val="000090"/>
                </a:solidFill>
                <a:latin typeface="Arial"/>
                <a:cs typeface="Arial"/>
              </a:rPr>
              <a:t>(based on profile and mission)</a:t>
            </a:r>
          </a:p>
        </p:txBody>
      </p:sp>
      <p:cxnSp>
        <p:nvCxnSpPr>
          <p:cNvPr id="20" name="Straight Connector 19"/>
          <p:cNvCxnSpPr/>
          <p:nvPr/>
        </p:nvCxnSpPr>
        <p:spPr>
          <a:xfrm>
            <a:off x="1079500" y="3757083"/>
            <a:ext cx="0" cy="2186518"/>
          </a:xfrm>
          <a:prstGeom prst="line">
            <a:avLst/>
          </a:prstGeom>
          <a:ln w="57150" cmpd="sng">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1079500" y="5943601"/>
            <a:ext cx="5704417" cy="0"/>
          </a:xfrm>
          <a:prstGeom prst="line">
            <a:avLst/>
          </a:prstGeom>
          <a:ln w="57150" cmpd="sng">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flipV="1">
            <a:off x="6783917" y="3383918"/>
            <a:ext cx="0" cy="2559683"/>
          </a:xfrm>
          <a:prstGeom prst="line">
            <a:avLst/>
          </a:prstGeom>
          <a:ln w="57150" cmpd="sng">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flipH="1">
            <a:off x="5312833" y="3383918"/>
            <a:ext cx="1471085" cy="0"/>
          </a:xfrm>
          <a:prstGeom prst="line">
            <a:avLst/>
          </a:prstGeom>
          <a:ln w="57150" cmpd="sng">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flipV="1">
            <a:off x="5312833" y="3127057"/>
            <a:ext cx="0" cy="256861"/>
          </a:xfrm>
          <a:prstGeom prst="line">
            <a:avLst/>
          </a:prstGeom>
          <a:ln w="57150" cmpd="sng">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flipH="1">
            <a:off x="2656417" y="3127057"/>
            <a:ext cx="2656416" cy="0"/>
          </a:xfrm>
          <a:prstGeom prst="line">
            <a:avLst/>
          </a:prstGeom>
          <a:ln w="57150" cmpd="sng">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2656417" y="3127057"/>
            <a:ext cx="0" cy="630026"/>
          </a:xfrm>
          <a:prstGeom prst="line">
            <a:avLst/>
          </a:prstGeom>
          <a:ln w="57150" cmpd="sng">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a:off x="1079500" y="3717610"/>
            <a:ext cx="1576917" cy="0"/>
          </a:xfrm>
          <a:prstGeom prst="line">
            <a:avLst/>
          </a:prstGeom>
          <a:ln w="57150" cmpd="sng">
            <a:solidFill>
              <a:srgbClr val="008000"/>
            </a:solidFill>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7207250" y="1759340"/>
            <a:ext cx="1555750" cy="1754327"/>
          </a:xfrm>
          <a:prstGeom prst="rect">
            <a:avLst/>
          </a:prstGeom>
          <a:noFill/>
          <a:ln w="28575" cmpd="sng">
            <a:solidFill>
              <a:srgbClr val="C00000"/>
            </a:solidFill>
          </a:ln>
        </p:spPr>
        <p:txBody>
          <a:bodyPr wrap="square" rtlCol="0">
            <a:spAutoFit/>
          </a:bodyPr>
          <a:lstStyle/>
          <a:p>
            <a:r>
              <a:rPr lang="en-US" dirty="0">
                <a:solidFill>
                  <a:srgbClr val="000090"/>
                </a:solidFill>
                <a:latin typeface="Arial"/>
                <a:cs typeface="Arial"/>
              </a:rPr>
              <a:t>Example of a </a:t>
            </a:r>
            <a:r>
              <a:rPr lang="en-US" b="1" dirty="0">
                <a:solidFill>
                  <a:srgbClr val="C00000"/>
                </a:solidFill>
                <a:latin typeface="Arial"/>
                <a:cs typeface="Arial"/>
              </a:rPr>
              <a:t>research university</a:t>
            </a:r>
          </a:p>
          <a:p>
            <a:r>
              <a:rPr lang="en-US" dirty="0">
                <a:solidFill>
                  <a:srgbClr val="000090"/>
                </a:solidFill>
                <a:latin typeface="Arial"/>
                <a:cs typeface="Arial"/>
              </a:rPr>
              <a:t>(based on profile and mission)</a:t>
            </a:r>
          </a:p>
        </p:txBody>
      </p:sp>
      <p:cxnSp>
        <p:nvCxnSpPr>
          <p:cNvPr id="35" name="Straight Connector 34"/>
          <p:cNvCxnSpPr/>
          <p:nvPr/>
        </p:nvCxnSpPr>
        <p:spPr>
          <a:xfrm>
            <a:off x="751417" y="3989748"/>
            <a:ext cx="6318250" cy="0"/>
          </a:xfrm>
          <a:prstGeom prst="line">
            <a:avLst/>
          </a:prstGeom>
          <a:ln w="57150" cmpd="sng">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751417" y="3989748"/>
            <a:ext cx="0" cy="2201501"/>
          </a:xfrm>
          <a:prstGeom prst="line">
            <a:avLst/>
          </a:prstGeom>
          <a:ln w="57150" cmpd="sng">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a:off x="751417" y="6191249"/>
            <a:ext cx="6318250" cy="0"/>
          </a:xfrm>
          <a:prstGeom prst="line">
            <a:avLst/>
          </a:prstGeom>
          <a:ln w="57150" cmpd="sng">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a:off x="7069667" y="3989748"/>
            <a:ext cx="0" cy="2201501"/>
          </a:xfrm>
          <a:prstGeom prst="line">
            <a:avLst/>
          </a:prstGeom>
          <a:ln w="57150" cmpd="sng">
            <a:solidFill>
              <a:srgbClr val="0000FF"/>
            </a:solidFill>
          </a:ln>
        </p:spPr>
        <p:style>
          <a:lnRef idx="2">
            <a:schemeClr val="accent1"/>
          </a:lnRef>
          <a:fillRef idx="0">
            <a:schemeClr val="accent1"/>
          </a:fillRef>
          <a:effectRef idx="1">
            <a:schemeClr val="accent1"/>
          </a:effectRef>
          <a:fontRef idx="minor">
            <a:schemeClr val="tx1"/>
          </a:fontRef>
        </p:style>
      </p:cxnSp>
      <p:sp>
        <p:nvSpPr>
          <p:cNvPr id="50" name="TextBox 49"/>
          <p:cNvSpPr txBox="1"/>
          <p:nvPr/>
        </p:nvSpPr>
        <p:spPr>
          <a:xfrm>
            <a:off x="7207250" y="5943601"/>
            <a:ext cx="1555750" cy="369332"/>
          </a:xfrm>
          <a:prstGeom prst="rect">
            <a:avLst/>
          </a:prstGeom>
          <a:noFill/>
          <a:ln w="28575" cmpd="sng">
            <a:solidFill>
              <a:srgbClr val="0000FF"/>
            </a:solidFill>
          </a:ln>
        </p:spPr>
        <p:txBody>
          <a:bodyPr wrap="square" rtlCol="0">
            <a:spAutoFit/>
          </a:bodyPr>
          <a:lstStyle/>
          <a:p>
            <a:r>
              <a:rPr lang="en-US" dirty="0">
                <a:solidFill>
                  <a:srgbClr val="000090"/>
                </a:solidFill>
                <a:latin typeface="Arial"/>
                <a:cs typeface="Arial"/>
              </a:rPr>
              <a:t>Shared body</a:t>
            </a:r>
          </a:p>
        </p:txBody>
      </p:sp>
      <p:cxnSp>
        <p:nvCxnSpPr>
          <p:cNvPr id="25" name="Straight Connector 24"/>
          <p:cNvCxnSpPr>
            <a:cxnSpLocks/>
          </p:cNvCxnSpPr>
          <p:nvPr/>
        </p:nvCxnSpPr>
        <p:spPr>
          <a:xfrm>
            <a:off x="1809749" y="1052556"/>
            <a:ext cx="5259918" cy="0"/>
          </a:xfrm>
          <a:prstGeom prst="line">
            <a:avLst/>
          </a:prstGeom>
        </p:spPr>
        <p:style>
          <a:lnRef idx="2">
            <a:schemeClr val="accent1"/>
          </a:lnRef>
          <a:fillRef idx="0">
            <a:schemeClr val="accent1"/>
          </a:fillRef>
          <a:effectRef idx="1">
            <a:schemeClr val="accent1"/>
          </a:effectRef>
          <a:fontRef idx="minor">
            <a:schemeClr val="tx1"/>
          </a:fontRef>
        </p:style>
      </p:cxnSp>
      <p:pic>
        <p:nvPicPr>
          <p:cNvPr id="48" name="Picture 47" descr="C:\Users\Robert\AppData\Local\Temp\Logo Tuning Academy.png">
            <a:extLst>
              <a:ext uri="{FF2B5EF4-FFF2-40B4-BE49-F238E27FC236}">
                <a16:creationId xmlns:a16="http://schemas.microsoft.com/office/drawing/2014/main" id="{3B240352-BC92-5442-8F42-0A28E091AEAB}"/>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245901" y="57913"/>
            <a:ext cx="1858412" cy="994644"/>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1464851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D4CE926E-4B5C-B453-3BEB-5FC5A9822F0E}"/>
              </a:ext>
            </a:extLst>
          </p:cNvPr>
          <p:cNvGraphicFramePr>
            <a:graphicFrameLocks noGrp="1"/>
          </p:cNvGraphicFramePr>
          <p:nvPr>
            <p:extLst>
              <p:ext uri="{D42A27DB-BD31-4B8C-83A1-F6EECF244321}">
                <p14:modId xmlns:p14="http://schemas.microsoft.com/office/powerpoint/2010/main" val="1130794005"/>
              </p:ext>
            </p:extLst>
          </p:nvPr>
        </p:nvGraphicFramePr>
        <p:xfrm>
          <a:off x="120649" y="516642"/>
          <a:ext cx="8902702" cy="6227059"/>
        </p:xfrm>
        <a:graphic>
          <a:graphicData uri="http://schemas.openxmlformats.org/drawingml/2006/table">
            <a:tbl>
              <a:tblPr firstRow="1" firstCol="1" bandRow="1" bandCol="1">
                <a:tableStyleId>{5C22544A-7EE6-4342-B048-85BDC9FD1C3A}</a:tableStyleId>
              </a:tblPr>
              <a:tblGrid>
                <a:gridCol w="1166239">
                  <a:extLst>
                    <a:ext uri="{9D8B030D-6E8A-4147-A177-3AD203B41FA5}">
                      <a16:colId xmlns:a16="http://schemas.microsoft.com/office/drawing/2014/main" val="907551575"/>
                    </a:ext>
                  </a:extLst>
                </a:gridCol>
                <a:gridCol w="2975991">
                  <a:extLst>
                    <a:ext uri="{9D8B030D-6E8A-4147-A177-3AD203B41FA5}">
                      <a16:colId xmlns:a16="http://schemas.microsoft.com/office/drawing/2014/main" val="2617073230"/>
                    </a:ext>
                  </a:extLst>
                </a:gridCol>
                <a:gridCol w="2244093">
                  <a:extLst>
                    <a:ext uri="{9D8B030D-6E8A-4147-A177-3AD203B41FA5}">
                      <a16:colId xmlns:a16="http://schemas.microsoft.com/office/drawing/2014/main" val="3783356814"/>
                    </a:ext>
                  </a:extLst>
                </a:gridCol>
                <a:gridCol w="2516379">
                  <a:extLst>
                    <a:ext uri="{9D8B030D-6E8A-4147-A177-3AD203B41FA5}">
                      <a16:colId xmlns:a16="http://schemas.microsoft.com/office/drawing/2014/main" val="952407256"/>
                    </a:ext>
                  </a:extLst>
                </a:gridCol>
              </a:tblGrid>
              <a:tr h="452670">
                <a:tc>
                  <a:txBody>
                    <a:bodyPr/>
                    <a:lstStyle/>
                    <a:p>
                      <a:pPr>
                        <a:lnSpc>
                          <a:spcPct val="115000"/>
                        </a:lnSpc>
                        <a:spcBef>
                          <a:spcPts val="600"/>
                        </a:spcBef>
                        <a:spcAft>
                          <a:spcPts val="600"/>
                        </a:spcAft>
                      </a:pPr>
                      <a:r>
                        <a:rPr lang="en-GB" sz="700">
                          <a:effectLst/>
                        </a:rPr>
                        <a:t>Activity</a:t>
                      </a:r>
                      <a:endParaRPr lang="en-NL"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1177" marR="51177" marT="0" marB="0"/>
                </a:tc>
                <a:tc>
                  <a:txBody>
                    <a:bodyPr/>
                    <a:lstStyle/>
                    <a:p>
                      <a:pPr>
                        <a:lnSpc>
                          <a:spcPct val="115000"/>
                        </a:lnSpc>
                        <a:spcBef>
                          <a:spcPts val="600"/>
                        </a:spcBef>
                        <a:spcAft>
                          <a:spcPts val="600"/>
                        </a:spcAft>
                      </a:pPr>
                      <a:r>
                        <a:rPr lang="en-GB" sz="700">
                          <a:effectLst/>
                        </a:rPr>
                        <a:t>Knowledge acquisition: domain specific and generic competence</a:t>
                      </a:r>
                      <a:endParaRPr lang="en-NL"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1177" marR="51177" marT="0" marB="0"/>
                </a:tc>
                <a:tc>
                  <a:txBody>
                    <a:bodyPr/>
                    <a:lstStyle/>
                    <a:p>
                      <a:pPr>
                        <a:lnSpc>
                          <a:spcPct val="115000"/>
                        </a:lnSpc>
                        <a:spcBef>
                          <a:spcPts val="600"/>
                        </a:spcBef>
                        <a:spcAft>
                          <a:spcPts val="600"/>
                        </a:spcAft>
                      </a:pPr>
                      <a:r>
                        <a:rPr lang="en-GB" sz="700">
                          <a:effectLst/>
                        </a:rPr>
                        <a:t>Knowledge and skills application: domain specific and generic technical and non-technical skill</a:t>
                      </a:r>
                      <a:endParaRPr lang="en-NL"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1177" marR="51177" marT="0" marB="0"/>
                </a:tc>
                <a:tc>
                  <a:txBody>
                    <a:bodyPr/>
                    <a:lstStyle/>
                    <a:p>
                      <a:pPr>
                        <a:lnSpc>
                          <a:spcPct val="115000"/>
                        </a:lnSpc>
                        <a:spcBef>
                          <a:spcPts val="600"/>
                        </a:spcBef>
                        <a:spcAft>
                          <a:spcPts val="600"/>
                        </a:spcAft>
                      </a:pPr>
                      <a:r>
                        <a:rPr lang="en-GB" sz="700">
                          <a:effectLst/>
                        </a:rPr>
                        <a:t>Authority: autonomy and responsibility on the field of study and as a member of society</a:t>
                      </a:r>
                      <a:endParaRPr lang="en-NL"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1177" marR="51177" marT="0" marB="0"/>
                </a:tc>
                <a:extLst>
                  <a:ext uri="{0D108BD9-81ED-4DB2-BD59-A6C34878D82A}">
                    <a16:rowId xmlns:a16="http://schemas.microsoft.com/office/drawing/2014/main" val="595910264"/>
                  </a:ext>
                </a:extLst>
              </a:tr>
              <a:tr h="1046065">
                <a:tc>
                  <a:txBody>
                    <a:bodyPr/>
                    <a:lstStyle/>
                    <a:p>
                      <a:pPr algn="ctr">
                        <a:lnSpc>
                          <a:spcPct val="115000"/>
                        </a:lnSpc>
                        <a:spcBef>
                          <a:spcPts val="600"/>
                        </a:spcBef>
                        <a:spcAft>
                          <a:spcPts val="600"/>
                        </a:spcAft>
                      </a:pPr>
                      <a:r>
                        <a:rPr lang="en-GB" sz="700">
                          <a:effectLst/>
                        </a:rPr>
                        <a:t>Knowledge and understanding</a:t>
                      </a:r>
                      <a:endParaRPr lang="en-NL"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1177" marR="51177" marT="0" marB="0"/>
                </a:tc>
                <a:tc>
                  <a:txBody>
                    <a:bodyPr/>
                    <a:lstStyle/>
                    <a:p>
                      <a:pPr marL="93980">
                        <a:lnSpc>
                          <a:spcPct val="115000"/>
                        </a:lnSpc>
                        <a:spcBef>
                          <a:spcPts val="600"/>
                        </a:spcBef>
                        <a:spcAft>
                          <a:spcPts val="600"/>
                        </a:spcAft>
                      </a:pPr>
                      <a:r>
                        <a:rPr lang="en-GB" sz="1000" dirty="0">
                          <a:effectLst/>
                          <a:latin typeface="Arial" panose="020B0604020202020204" pitchFamily="34" charset="0"/>
                          <a:cs typeface="Arial" panose="020B0604020202020204" pitchFamily="34" charset="0"/>
                        </a:rPr>
                        <a:t>Demonstrate comprehensive knowledge and understanding in broad contexts within a field of practice or study, that builds on factual and theoretical knowledge.  </a:t>
                      </a:r>
                      <a:endParaRPr lang="en-NL" sz="1000" dirty="0">
                        <a:effectLst/>
                        <a:latin typeface="Arial" panose="020B0604020202020204" pitchFamily="34" charset="0"/>
                        <a:ea typeface="MS Mincho" panose="02020609040205080304" pitchFamily="49" charset="-128"/>
                        <a:cs typeface="Arial" panose="020B0604020202020204" pitchFamily="34" charset="0"/>
                      </a:endParaRPr>
                    </a:p>
                  </a:txBody>
                  <a:tcPr marL="51177" marR="51177" marT="0" marB="0"/>
                </a:tc>
                <a:tc>
                  <a:txBody>
                    <a:bodyPr/>
                    <a:lstStyle/>
                    <a:p>
                      <a:pPr>
                        <a:lnSpc>
                          <a:spcPct val="115000"/>
                        </a:lnSpc>
                        <a:spcBef>
                          <a:spcPts val="600"/>
                        </a:spcBef>
                        <a:spcAft>
                          <a:spcPts val="600"/>
                        </a:spcAft>
                      </a:pPr>
                      <a:r>
                        <a:rPr lang="en-GB" sz="1000">
                          <a:effectLst/>
                          <a:latin typeface="Arial" panose="020B0604020202020204" pitchFamily="34" charset="0"/>
                          <a:cs typeface="Arial" panose="020B0604020202020204" pitchFamily="34" charset="0"/>
                        </a:rPr>
                        <a:t>Evidence the ability to compile and compare knowledge and information which is fundamental for the field of practice or study applying correctly the related terminology.</a:t>
                      </a:r>
                      <a:endParaRPr lang="en-NL" sz="1000">
                        <a:effectLst/>
                        <a:latin typeface="Arial" panose="020B0604020202020204" pitchFamily="34" charset="0"/>
                        <a:ea typeface="Times New Roman" panose="02020603050405020304" pitchFamily="18" charset="0"/>
                        <a:cs typeface="Arial" panose="020B0604020202020204" pitchFamily="34" charset="0"/>
                      </a:endParaRPr>
                    </a:p>
                  </a:txBody>
                  <a:tcPr marL="51177" marR="51177" marT="0" marB="0"/>
                </a:tc>
                <a:tc>
                  <a:txBody>
                    <a:bodyPr/>
                    <a:lstStyle/>
                    <a:p>
                      <a:pPr>
                        <a:lnSpc>
                          <a:spcPct val="115000"/>
                        </a:lnSpc>
                        <a:spcBef>
                          <a:spcPts val="600"/>
                        </a:spcBef>
                        <a:spcAft>
                          <a:spcPts val="600"/>
                        </a:spcAft>
                      </a:pPr>
                      <a:r>
                        <a:rPr lang="en-GB" sz="1000" dirty="0">
                          <a:effectLst/>
                          <a:latin typeface="Arial" panose="020B0604020202020204" pitchFamily="34" charset="0"/>
                          <a:cs typeface="Arial" panose="020B0604020202020204" pitchFamily="34" charset="0"/>
                        </a:rPr>
                        <a:t>Manifest / Demonstrate the ability to use and share field-related knowledge and understanding in field related, professional and societal settings.  </a:t>
                      </a:r>
                      <a:endParaRPr lang="en-NL" sz="1000" dirty="0">
                        <a:effectLst/>
                        <a:latin typeface="Arial" panose="020B0604020202020204" pitchFamily="34" charset="0"/>
                        <a:ea typeface="Times New Roman" panose="02020603050405020304" pitchFamily="18" charset="0"/>
                        <a:cs typeface="Arial" panose="020B0604020202020204" pitchFamily="34" charset="0"/>
                      </a:endParaRPr>
                    </a:p>
                  </a:txBody>
                  <a:tcPr marL="51177" marR="51177" marT="0" marB="0"/>
                </a:tc>
                <a:extLst>
                  <a:ext uri="{0D108BD9-81ED-4DB2-BD59-A6C34878D82A}">
                    <a16:rowId xmlns:a16="http://schemas.microsoft.com/office/drawing/2014/main" val="654374293"/>
                  </a:ext>
                </a:extLst>
              </a:tr>
              <a:tr h="1061390">
                <a:tc>
                  <a:txBody>
                    <a:bodyPr/>
                    <a:lstStyle/>
                    <a:p>
                      <a:pPr algn="ctr">
                        <a:lnSpc>
                          <a:spcPct val="115000"/>
                        </a:lnSpc>
                        <a:spcBef>
                          <a:spcPts val="600"/>
                        </a:spcBef>
                        <a:spcAft>
                          <a:spcPts val="600"/>
                        </a:spcAft>
                      </a:pPr>
                      <a:r>
                        <a:rPr lang="en-GB" sz="700">
                          <a:effectLst/>
                        </a:rPr>
                        <a:t>Field related and general skills and competences</a:t>
                      </a:r>
                      <a:endParaRPr lang="en-NL"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1177" marR="51177" marT="0" marB="0"/>
                </a:tc>
                <a:tc>
                  <a:txBody>
                    <a:bodyPr/>
                    <a:lstStyle/>
                    <a:p>
                      <a:pPr marL="93980">
                        <a:lnSpc>
                          <a:spcPct val="115000"/>
                        </a:lnSpc>
                        <a:spcBef>
                          <a:spcPts val="600"/>
                        </a:spcBef>
                        <a:spcAft>
                          <a:spcPts val="600"/>
                        </a:spcAft>
                      </a:pPr>
                      <a:r>
                        <a:rPr lang="en-US" sz="1000" dirty="0">
                          <a:effectLst/>
                          <a:latin typeface="Arial" panose="020B0604020202020204" pitchFamily="34" charset="0"/>
                          <a:cs typeface="Arial" panose="020B0604020202020204" pitchFamily="34" charset="0"/>
                        </a:rPr>
                        <a:t>Demonstrate comprehensive knowledge and understanding of the generic, subject specific, and digital skills required to operate successfully in the field of practice or study and acknowledging the societal context.</a:t>
                      </a:r>
                      <a:endParaRPr lang="en-NL" sz="1000" dirty="0">
                        <a:effectLst/>
                        <a:latin typeface="Arial" panose="020B0604020202020204" pitchFamily="34" charset="0"/>
                        <a:ea typeface="MS Mincho" panose="02020609040205080304" pitchFamily="49" charset="-128"/>
                        <a:cs typeface="Arial" panose="020B0604020202020204" pitchFamily="34" charset="0"/>
                      </a:endParaRPr>
                    </a:p>
                  </a:txBody>
                  <a:tcPr marL="51177" marR="51177" marT="0" marB="0">
                    <a:solidFill>
                      <a:schemeClr val="bg1">
                        <a:lumMod val="95000"/>
                      </a:schemeClr>
                    </a:solidFill>
                  </a:tcPr>
                </a:tc>
                <a:tc>
                  <a:txBody>
                    <a:bodyPr/>
                    <a:lstStyle/>
                    <a:p>
                      <a:pPr>
                        <a:lnSpc>
                          <a:spcPct val="115000"/>
                        </a:lnSpc>
                        <a:spcBef>
                          <a:spcPts val="600"/>
                        </a:spcBef>
                        <a:spcAft>
                          <a:spcPts val="600"/>
                        </a:spcAft>
                      </a:pPr>
                      <a:r>
                        <a:rPr lang="en-GB" sz="1000" dirty="0">
                          <a:effectLst/>
                          <a:latin typeface="Arial" panose="020B0604020202020204" pitchFamily="34" charset="0"/>
                          <a:cs typeface="Arial" panose="020B0604020202020204" pitchFamily="34" charset="0"/>
                        </a:rPr>
                        <a:t>Evidence the ability to apply field related and generic skills, including digital ones, </a:t>
                      </a:r>
                      <a:r>
                        <a:rPr lang="en-US" sz="1000" dirty="0">
                          <a:effectLst/>
                          <a:latin typeface="Arial" panose="020B0604020202020204" pitchFamily="34" charset="0"/>
                          <a:cs typeface="Arial" panose="020B0604020202020204" pitchFamily="34" charset="0"/>
                        </a:rPr>
                        <a:t>in the field of practice or study and societal contexts. </a:t>
                      </a:r>
                      <a:endParaRPr lang="en-NL" sz="1000" dirty="0">
                        <a:effectLst/>
                        <a:latin typeface="Arial" panose="020B0604020202020204" pitchFamily="34" charset="0"/>
                        <a:cs typeface="Arial" panose="020B0604020202020204" pitchFamily="34" charset="0"/>
                      </a:endParaRPr>
                    </a:p>
                    <a:p>
                      <a:pPr>
                        <a:lnSpc>
                          <a:spcPct val="115000"/>
                        </a:lnSpc>
                        <a:spcBef>
                          <a:spcPts val="600"/>
                        </a:spcBef>
                        <a:spcAft>
                          <a:spcPts val="600"/>
                        </a:spcAft>
                      </a:pPr>
                      <a:r>
                        <a:rPr lang="en-GB" sz="1000" dirty="0">
                          <a:effectLst/>
                          <a:latin typeface="Arial" panose="020B0604020202020204" pitchFamily="34" charset="0"/>
                          <a:cs typeface="Arial" panose="020B0604020202020204" pitchFamily="34" charset="0"/>
                        </a:rPr>
                        <a:t> </a:t>
                      </a:r>
                      <a:endParaRPr lang="en-NL" sz="1000" dirty="0">
                        <a:effectLst/>
                        <a:latin typeface="Arial" panose="020B0604020202020204" pitchFamily="34" charset="0"/>
                        <a:ea typeface="Times New Roman" panose="02020603050405020304" pitchFamily="18" charset="0"/>
                        <a:cs typeface="Arial" panose="020B0604020202020204" pitchFamily="34" charset="0"/>
                      </a:endParaRPr>
                    </a:p>
                  </a:txBody>
                  <a:tcPr marL="51177" marR="51177" marT="0" marB="0">
                    <a:solidFill>
                      <a:schemeClr val="bg1">
                        <a:lumMod val="95000"/>
                      </a:schemeClr>
                    </a:solidFill>
                  </a:tcPr>
                </a:tc>
                <a:tc>
                  <a:txBody>
                    <a:bodyPr/>
                    <a:lstStyle/>
                    <a:p>
                      <a:pPr>
                        <a:lnSpc>
                          <a:spcPct val="115000"/>
                        </a:lnSpc>
                        <a:spcBef>
                          <a:spcPts val="600"/>
                        </a:spcBef>
                        <a:spcAft>
                          <a:spcPts val="600"/>
                        </a:spcAft>
                      </a:pPr>
                      <a:r>
                        <a:rPr lang="en-GB" sz="1000" dirty="0">
                          <a:effectLst/>
                          <a:latin typeface="Arial" panose="020B0604020202020204" pitchFamily="34" charset="0"/>
                          <a:cs typeface="Arial" panose="020B0604020202020204" pitchFamily="34" charset="0"/>
                        </a:rPr>
                        <a:t>Manifest / Demonstrate an evidence-informed approach to support projects and activities, applying effectively field and societal related knowledge and skills, taking initiative, showing responsibility and personal leadership.</a:t>
                      </a:r>
                      <a:endParaRPr lang="en-NL" sz="1000" dirty="0">
                        <a:effectLst/>
                        <a:latin typeface="Arial" panose="020B0604020202020204" pitchFamily="34" charset="0"/>
                        <a:ea typeface="Times New Roman" panose="02020603050405020304" pitchFamily="18" charset="0"/>
                        <a:cs typeface="Arial" panose="020B0604020202020204" pitchFamily="34" charset="0"/>
                      </a:endParaRPr>
                    </a:p>
                  </a:txBody>
                  <a:tcPr marL="51177" marR="51177" marT="0" marB="0">
                    <a:solidFill>
                      <a:schemeClr val="bg1">
                        <a:lumMod val="95000"/>
                      </a:schemeClr>
                    </a:solidFill>
                  </a:tcPr>
                </a:tc>
                <a:extLst>
                  <a:ext uri="{0D108BD9-81ED-4DB2-BD59-A6C34878D82A}">
                    <a16:rowId xmlns:a16="http://schemas.microsoft.com/office/drawing/2014/main" val="393192125"/>
                  </a:ext>
                </a:extLst>
              </a:tr>
              <a:tr h="1574804">
                <a:tc>
                  <a:txBody>
                    <a:bodyPr/>
                    <a:lstStyle/>
                    <a:p>
                      <a:pPr algn="ctr">
                        <a:lnSpc>
                          <a:spcPct val="115000"/>
                        </a:lnSpc>
                        <a:spcBef>
                          <a:spcPts val="600"/>
                        </a:spcBef>
                        <a:spcAft>
                          <a:spcPts val="600"/>
                        </a:spcAft>
                      </a:pPr>
                      <a:r>
                        <a:rPr lang="en-GB" sz="700">
                          <a:effectLst/>
                        </a:rPr>
                        <a:t>Critical reflection, judgements, synthesising and design</a:t>
                      </a:r>
                      <a:endParaRPr lang="en-NL"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1177" marR="51177" marT="0" marB="0"/>
                </a:tc>
                <a:tc>
                  <a:txBody>
                    <a:bodyPr/>
                    <a:lstStyle/>
                    <a:p>
                      <a:pPr marL="93980">
                        <a:lnSpc>
                          <a:spcPct val="115000"/>
                        </a:lnSpc>
                        <a:spcBef>
                          <a:spcPts val="600"/>
                        </a:spcBef>
                        <a:spcAft>
                          <a:spcPts val="600"/>
                        </a:spcAft>
                      </a:pPr>
                      <a:r>
                        <a:rPr lang="en-US" sz="1000" dirty="0">
                          <a:effectLst/>
                          <a:latin typeface="Arial" panose="020B0604020202020204" pitchFamily="34" charset="0"/>
                          <a:cs typeface="Arial" panose="020B0604020202020204" pitchFamily="34" charset="0"/>
                        </a:rPr>
                        <a:t>Demonstrate knowledge and understanding of relevant concepts, methodologies and/or practices in the field of practice or study which allows for efficient and effective use in response to a variety of challenges, taking into account basic notions of ethical awareness, intercultural issues, political and governance awareness, decision making, and other societal and sustainable developments.</a:t>
                      </a:r>
                      <a:endParaRPr lang="en-NL" sz="1000" dirty="0">
                        <a:effectLst/>
                        <a:latin typeface="Arial" panose="020B0604020202020204" pitchFamily="34" charset="0"/>
                        <a:ea typeface="MS Mincho" panose="02020609040205080304" pitchFamily="49" charset="-128"/>
                        <a:cs typeface="Arial" panose="020B0604020202020204" pitchFamily="34" charset="0"/>
                      </a:endParaRPr>
                    </a:p>
                  </a:txBody>
                  <a:tcPr marL="51177" marR="51177" marT="0" marB="0"/>
                </a:tc>
                <a:tc>
                  <a:txBody>
                    <a:bodyPr/>
                    <a:lstStyle/>
                    <a:p>
                      <a:pPr>
                        <a:lnSpc>
                          <a:spcPct val="115000"/>
                        </a:lnSpc>
                        <a:spcBef>
                          <a:spcPts val="600"/>
                        </a:spcBef>
                        <a:spcAft>
                          <a:spcPts val="600"/>
                        </a:spcAft>
                      </a:pPr>
                      <a:r>
                        <a:rPr lang="en-GB" sz="1000" dirty="0">
                          <a:effectLst/>
                          <a:latin typeface="Arial" panose="020B0604020202020204" pitchFamily="34" charset="0"/>
                          <a:cs typeface="Arial" panose="020B0604020202020204" pitchFamily="34" charset="0"/>
                        </a:rPr>
                        <a:t>Evidence the ability to use logic and reasoning in identifying and applying relevant concepts, methodologies and/or practices, while being aware of relevant social, cultural, scientific and ethical issues and challenges.</a:t>
                      </a:r>
                      <a:endParaRPr lang="en-NL" sz="1000" dirty="0">
                        <a:effectLst/>
                        <a:latin typeface="Arial" panose="020B0604020202020204" pitchFamily="34" charset="0"/>
                        <a:ea typeface="Times New Roman" panose="02020603050405020304" pitchFamily="18" charset="0"/>
                        <a:cs typeface="Arial" panose="020B0604020202020204" pitchFamily="34" charset="0"/>
                      </a:endParaRPr>
                    </a:p>
                  </a:txBody>
                  <a:tcPr marL="51177" marR="51177" marT="0" marB="0"/>
                </a:tc>
                <a:tc>
                  <a:txBody>
                    <a:bodyPr/>
                    <a:lstStyle/>
                    <a:p>
                      <a:pPr>
                        <a:lnSpc>
                          <a:spcPct val="115000"/>
                        </a:lnSpc>
                        <a:spcBef>
                          <a:spcPts val="600"/>
                        </a:spcBef>
                        <a:spcAft>
                          <a:spcPts val="600"/>
                        </a:spcAft>
                      </a:pPr>
                      <a:r>
                        <a:rPr lang="en-GB" sz="1000" dirty="0">
                          <a:effectLst/>
                          <a:latin typeface="Arial" panose="020B0604020202020204" pitchFamily="34" charset="0"/>
                          <a:cs typeface="Arial" panose="020B0604020202020204" pitchFamily="34" charset="0"/>
                        </a:rPr>
                        <a:t>Manifest / Demonstrates the ability to appraise new knowledge and information to identify and implement individual and collaborative ways forward in response to field related challenges, in the context of societal developments.</a:t>
                      </a:r>
                      <a:endParaRPr lang="en-NL" sz="1000" dirty="0">
                        <a:effectLst/>
                        <a:latin typeface="Arial" panose="020B0604020202020204" pitchFamily="34" charset="0"/>
                        <a:ea typeface="Times New Roman" panose="02020603050405020304" pitchFamily="18" charset="0"/>
                        <a:cs typeface="Arial" panose="020B0604020202020204" pitchFamily="34" charset="0"/>
                      </a:endParaRPr>
                    </a:p>
                  </a:txBody>
                  <a:tcPr marL="51177" marR="51177" marT="0" marB="0"/>
                </a:tc>
                <a:extLst>
                  <a:ext uri="{0D108BD9-81ED-4DB2-BD59-A6C34878D82A}">
                    <a16:rowId xmlns:a16="http://schemas.microsoft.com/office/drawing/2014/main" val="3091658399"/>
                  </a:ext>
                </a:extLst>
              </a:tr>
              <a:tr h="1046065">
                <a:tc>
                  <a:txBody>
                    <a:bodyPr/>
                    <a:lstStyle/>
                    <a:p>
                      <a:pPr algn="ctr">
                        <a:lnSpc>
                          <a:spcPct val="115000"/>
                        </a:lnSpc>
                        <a:spcBef>
                          <a:spcPts val="600"/>
                        </a:spcBef>
                        <a:spcAft>
                          <a:spcPts val="600"/>
                        </a:spcAft>
                      </a:pPr>
                      <a:r>
                        <a:rPr lang="en-GB" sz="700">
                          <a:effectLst/>
                        </a:rPr>
                        <a:t>Communication and information sharing</a:t>
                      </a:r>
                      <a:endParaRPr lang="en-NL"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1177" marR="51177" marT="0" marB="0"/>
                </a:tc>
                <a:tc>
                  <a:txBody>
                    <a:bodyPr/>
                    <a:lstStyle/>
                    <a:p>
                      <a:pPr marL="93980">
                        <a:lnSpc>
                          <a:spcPct val="115000"/>
                        </a:lnSpc>
                        <a:spcBef>
                          <a:spcPts val="600"/>
                        </a:spcBef>
                        <a:spcAft>
                          <a:spcPts val="600"/>
                        </a:spcAft>
                      </a:pPr>
                      <a:r>
                        <a:rPr lang="en-US" sz="1000" dirty="0">
                          <a:effectLst/>
                          <a:latin typeface="Arial" panose="020B0604020202020204" pitchFamily="34" charset="0"/>
                          <a:cs typeface="Arial" panose="020B0604020202020204" pitchFamily="34" charset="0"/>
                        </a:rPr>
                        <a:t>Demonstrate knowledge and understanding of the appropriate means and skills to communicate information and challenges related to the field of practice and studies considering selected societal issues for a variety of audiences. </a:t>
                      </a:r>
                      <a:endParaRPr lang="en-NL" sz="1000" dirty="0">
                        <a:effectLst/>
                        <a:latin typeface="Arial" panose="020B0604020202020204" pitchFamily="34" charset="0"/>
                        <a:ea typeface="MS Mincho" panose="02020609040205080304" pitchFamily="49" charset="-128"/>
                        <a:cs typeface="Arial" panose="020B0604020202020204" pitchFamily="34" charset="0"/>
                      </a:endParaRPr>
                    </a:p>
                  </a:txBody>
                  <a:tcPr marL="51177" marR="51177" marT="0" marB="0">
                    <a:solidFill>
                      <a:schemeClr val="bg1">
                        <a:lumMod val="95000"/>
                      </a:schemeClr>
                    </a:solidFill>
                  </a:tcPr>
                </a:tc>
                <a:tc>
                  <a:txBody>
                    <a:bodyPr/>
                    <a:lstStyle/>
                    <a:p>
                      <a:pPr>
                        <a:lnSpc>
                          <a:spcPct val="115000"/>
                        </a:lnSpc>
                        <a:spcBef>
                          <a:spcPts val="600"/>
                        </a:spcBef>
                        <a:spcAft>
                          <a:spcPts val="600"/>
                        </a:spcAft>
                      </a:pPr>
                      <a:r>
                        <a:rPr lang="en-GB" sz="1000">
                          <a:effectLst/>
                          <a:latin typeface="Arial" panose="020B0604020202020204" pitchFamily="34" charset="0"/>
                          <a:cs typeface="Arial" panose="020B0604020202020204" pitchFamily="34" charset="0"/>
                        </a:rPr>
                        <a:t>Evidence communication in terms of listening, speaking and writing with regard to different types of information and challenges to a variety of audiences. </a:t>
                      </a:r>
                      <a:endParaRPr lang="en-NL" sz="1000">
                        <a:effectLst/>
                        <a:latin typeface="Arial" panose="020B0604020202020204" pitchFamily="34" charset="0"/>
                        <a:ea typeface="Times New Roman" panose="02020603050405020304" pitchFamily="18" charset="0"/>
                        <a:cs typeface="Arial" panose="020B0604020202020204" pitchFamily="34" charset="0"/>
                      </a:endParaRPr>
                    </a:p>
                  </a:txBody>
                  <a:tcPr marL="51177" marR="51177" marT="0" marB="0"/>
                </a:tc>
                <a:tc>
                  <a:txBody>
                    <a:bodyPr/>
                    <a:lstStyle/>
                    <a:p>
                      <a:pPr>
                        <a:lnSpc>
                          <a:spcPct val="107000"/>
                        </a:lnSpc>
                        <a:spcBef>
                          <a:spcPts val="600"/>
                        </a:spcBef>
                      </a:pPr>
                      <a:r>
                        <a:rPr lang="en-GB" sz="1000" dirty="0">
                          <a:effectLst/>
                          <a:latin typeface="Arial" panose="020B0604020202020204" pitchFamily="34" charset="0"/>
                          <a:cs typeface="Arial" panose="020B0604020202020204" pitchFamily="34" charset="0"/>
                        </a:rPr>
                        <a:t>Manifest / Demonstrate the ability to communicate effectively in customary workplace and/or societal situations.  </a:t>
                      </a:r>
                      <a:endParaRPr lang="en-NL" sz="1000" dirty="0">
                        <a:effectLst/>
                        <a:latin typeface="Arial" panose="020B0604020202020204" pitchFamily="34" charset="0"/>
                        <a:ea typeface="Times New Roman" panose="02020603050405020304" pitchFamily="18" charset="0"/>
                        <a:cs typeface="Arial" panose="020B0604020202020204" pitchFamily="34" charset="0"/>
                      </a:endParaRPr>
                    </a:p>
                  </a:txBody>
                  <a:tcPr marL="51177" marR="51177" marT="0" marB="0">
                    <a:solidFill>
                      <a:schemeClr val="bg1">
                        <a:lumMod val="95000"/>
                      </a:schemeClr>
                    </a:solidFill>
                  </a:tcPr>
                </a:tc>
                <a:extLst>
                  <a:ext uri="{0D108BD9-81ED-4DB2-BD59-A6C34878D82A}">
                    <a16:rowId xmlns:a16="http://schemas.microsoft.com/office/drawing/2014/main" val="4059908632"/>
                  </a:ext>
                </a:extLst>
              </a:tr>
              <a:tr h="1046065">
                <a:tc>
                  <a:txBody>
                    <a:bodyPr/>
                    <a:lstStyle/>
                    <a:p>
                      <a:pPr algn="ctr">
                        <a:lnSpc>
                          <a:spcPct val="115000"/>
                        </a:lnSpc>
                        <a:spcBef>
                          <a:spcPts val="600"/>
                        </a:spcBef>
                        <a:spcAft>
                          <a:spcPts val="600"/>
                        </a:spcAft>
                      </a:pPr>
                      <a:r>
                        <a:rPr lang="en-GB" sz="700">
                          <a:effectLst/>
                        </a:rPr>
                        <a:t>Continuous learning and development</a:t>
                      </a:r>
                      <a:endParaRPr lang="en-NL"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1177" marR="51177" marT="0" marB="0"/>
                </a:tc>
                <a:tc>
                  <a:txBody>
                    <a:bodyPr/>
                    <a:lstStyle/>
                    <a:p>
                      <a:pPr marL="93980">
                        <a:lnSpc>
                          <a:spcPct val="115000"/>
                        </a:lnSpc>
                        <a:spcBef>
                          <a:spcPts val="600"/>
                        </a:spcBef>
                        <a:spcAft>
                          <a:spcPts val="600"/>
                        </a:spcAft>
                      </a:pPr>
                      <a:r>
                        <a:rPr lang="en-US" sz="1000">
                          <a:effectLst/>
                          <a:latin typeface="Arial" panose="020B0604020202020204" pitchFamily="34" charset="0"/>
                          <a:cs typeface="Arial" panose="020B0604020202020204" pitchFamily="34" charset="0"/>
                        </a:rPr>
                        <a:t>Demonstrate knowledge and understanding of learning approaches and methods required for self-directed continuous learning.  </a:t>
                      </a:r>
                      <a:endParaRPr lang="en-NL" sz="1000">
                        <a:effectLst/>
                        <a:latin typeface="Arial" panose="020B0604020202020204" pitchFamily="34" charset="0"/>
                        <a:ea typeface="MS Mincho" panose="02020609040205080304" pitchFamily="49" charset="-128"/>
                        <a:cs typeface="Arial" panose="020B0604020202020204" pitchFamily="34" charset="0"/>
                      </a:endParaRPr>
                    </a:p>
                  </a:txBody>
                  <a:tcPr marL="51177" marR="51177" marT="0" marB="0"/>
                </a:tc>
                <a:tc>
                  <a:txBody>
                    <a:bodyPr/>
                    <a:lstStyle/>
                    <a:p>
                      <a:pPr>
                        <a:lnSpc>
                          <a:spcPct val="115000"/>
                        </a:lnSpc>
                        <a:spcBef>
                          <a:spcPts val="600"/>
                        </a:spcBef>
                        <a:spcAft>
                          <a:spcPts val="600"/>
                        </a:spcAft>
                      </a:pPr>
                      <a:r>
                        <a:rPr lang="en-GB" sz="1000">
                          <a:effectLst/>
                          <a:latin typeface="Arial" panose="020B0604020202020204" pitchFamily="34" charset="0"/>
                          <a:cs typeface="Arial" panose="020B0604020202020204" pitchFamily="34" charset="0"/>
                        </a:rPr>
                        <a:t>Evidence the ability to anticipate the implications of new information and field related and societal developments for both current and future learning.  </a:t>
                      </a:r>
                      <a:endParaRPr lang="en-NL" sz="1000">
                        <a:effectLst/>
                        <a:latin typeface="Arial" panose="020B0604020202020204" pitchFamily="34" charset="0"/>
                        <a:ea typeface="Times New Roman" panose="02020603050405020304" pitchFamily="18" charset="0"/>
                        <a:cs typeface="Arial" panose="020B0604020202020204" pitchFamily="34" charset="0"/>
                      </a:endParaRPr>
                    </a:p>
                  </a:txBody>
                  <a:tcPr marL="51177" marR="51177" marT="0" marB="0"/>
                </a:tc>
                <a:tc>
                  <a:txBody>
                    <a:bodyPr/>
                    <a:lstStyle/>
                    <a:p>
                      <a:pPr>
                        <a:lnSpc>
                          <a:spcPct val="115000"/>
                        </a:lnSpc>
                        <a:spcBef>
                          <a:spcPts val="600"/>
                        </a:spcBef>
                        <a:spcAft>
                          <a:spcPts val="600"/>
                        </a:spcAft>
                      </a:pPr>
                      <a:r>
                        <a:rPr lang="en-GB" sz="1000" dirty="0">
                          <a:effectLst/>
                          <a:latin typeface="Arial" panose="020B0604020202020204" pitchFamily="34" charset="0"/>
                          <a:cs typeface="Arial" panose="020B0604020202020204" pitchFamily="34" charset="0"/>
                        </a:rPr>
                        <a:t>Manifest / Demonstrate self-motivation and initiative to participate in learning and development activities for oneself, to continually update and upgrade field related knowledge, skill4 and competences.</a:t>
                      </a:r>
                      <a:endParaRPr lang="en-NL" sz="1000" dirty="0">
                        <a:effectLst/>
                        <a:latin typeface="Arial" panose="020B0604020202020204" pitchFamily="34" charset="0"/>
                        <a:ea typeface="Times New Roman" panose="02020603050405020304" pitchFamily="18" charset="0"/>
                        <a:cs typeface="Arial" panose="020B0604020202020204" pitchFamily="34" charset="0"/>
                      </a:endParaRPr>
                    </a:p>
                  </a:txBody>
                  <a:tcPr marL="51177" marR="51177" marT="0" marB="0"/>
                </a:tc>
                <a:extLst>
                  <a:ext uri="{0D108BD9-81ED-4DB2-BD59-A6C34878D82A}">
                    <a16:rowId xmlns:a16="http://schemas.microsoft.com/office/drawing/2014/main" val="3933774035"/>
                  </a:ext>
                </a:extLst>
              </a:tr>
            </a:tbl>
          </a:graphicData>
        </a:graphic>
      </p:graphicFrame>
      <p:sp>
        <p:nvSpPr>
          <p:cNvPr id="5" name="Rectangle 1">
            <a:extLst>
              <a:ext uri="{FF2B5EF4-FFF2-40B4-BE49-F238E27FC236}">
                <a16:creationId xmlns:a16="http://schemas.microsoft.com/office/drawing/2014/main" id="{65745CEE-7826-DD51-05AB-35200AF8B882}"/>
              </a:ext>
            </a:extLst>
          </p:cNvPr>
          <p:cNvSpPr>
            <a:spLocks noChangeArrowheads="1"/>
          </p:cNvSpPr>
          <p:nvPr/>
        </p:nvSpPr>
        <p:spPr bwMode="auto">
          <a:xfrm>
            <a:off x="432540" y="17145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NL"/>
          </a:p>
        </p:txBody>
      </p:sp>
      <p:sp>
        <p:nvSpPr>
          <p:cNvPr id="7" name="TextBox 6">
            <a:extLst>
              <a:ext uri="{FF2B5EF4-FFF2-40B4-BE49-F238E27FC236}">
                <a16:creationId xmlns:a16="http://schemas.microsoft.com/office/drawing/2014/main" id="{F627964D-E1BB-BB94-1841-B3EDA3142FF5}"/>
              </a:ext>
            </a:extLst>
          </p:cNvPr>
          <p:cNvSpPr txBox="1"/>
          <p:nvPr/>
        </p:nvSpPr>
        <p:spPr>
          <a:xfrm>
            <a:off x="0" y="0"/>
            <a:ext cx="9143999" cy="630942"/>
          </a:xfrm>
          <a:prstGeom prst="rect">
            <a:avLst/>
          </a:prstGeom>
          <a:noFill/>
        </p:spPr>
        <p:txBody>
          <a:bodyPr wrap="square" rtlCol="0">
            <a:spAutoFit/>
          </a:bodyPr>
          <a:lstStyle/>
          <a:p>
            <a:r>
              <a:rPr lang="en-US" sz="1700" b="1" dirty="0">
                <a:solidFill>
                  <a:srgbClr val="FF0000"/>
                </a:solidFill>
              </a:rPr>
              <a:t>Tuning-CALOHEE General Qualifications Reference Framework for Associated Degree</a:t>
            </a:r>
          </a:p>
          <a:p>
            <a:endParaRPr lang="en-NL" dirty="0"/>
          </a:p>
        </p:txBody>
      </p:sp>
    </p:spTree>
    <p:extLst>
      <p:ext uri="{BB962C8B-B14F-4D97-AF65-F5344CB8AC3E}">
        <p14:creationId xmlns:p14="http://schemas.microsoft.com/office/powerpoint/2010/main" val="40074752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215516" y="1484784"/>
            <a:ext cx="8712968" cy="584775"/>
          </a:xfrm>
          <a:prstGeom prst="rect">
            <a:avLst/>
          </a:prstGeom>
          <a:noFill/>
        </p:spPr>
        <p:txBody>
          <a:bodyPr wrap="square" rtlCol="0">
            <a:spAutoFit/>
          </a:bodyPr>
          <a:lstStyle/>
          <a:p>
            <a:pPr algn="ctr"/>
            <a:r>
              <a:rPr lang="fr-FR" sz="3200" b="1" dirty="0">
                <a:solidFill>
                  <a:srgbClr val="002060"/>
                </a:solidFill>
              </a:rPr>
              <a:t> </a:t>
            </a:r>
            <a:endParaRPr lang="en-GB" sz="2800" b="1" dirty="0">
              <a:solidFill>
                <a:schemeClr val="tx2"/>
              </a:solidFill>
            </a:endParaRPr>
          </a:p>
        </p:txBody>
      </p:sp>
      <p:graphicFrame>
        <p:nvGraphicFramePr>
          <p:cNvPr id="8" name="Table 7">
            <a:extLst>
              <a:ext uri="{FF2B5EF4-FFF2-40B4-BE49-F238E27FC236}">
                <a16:creationId xmlns:a16="http://schemas.microsoft.com/office/drawing/2014/main" id="{9659176C-F33E-E840-A3AB-CD9D33862A23}"/>
              </a:ext>
            </a:extLst>
          </p:cNvPr>
          <p:cNvGraphicFramePr>
            <a:graphicFrameLocks noGrp="1"/>
          </p:cNvGraphicFramePr>
          <p:nvPr>
            <p:extLst>
              <p:ext uri="{D42A27DB-BD31-4B8C-83A1-F6EECF244321}">
                <p14:modId xmlns:p14="http://schemas.microsoft.com/office/powerpoint/2010/main" val="2206931230"/>
              </p:ext>
            </p:extLst>
          </p:nvPr>
        </p:nvGraphicFramePr>
        <p:xfrm>
          <a:off x="215516" y="376518"/>
          <a:ext cx="8820980" cy="6393953"/>
        </p:xfrm>
        <a:graphic>
          <a:graphicData uri="http://schemas.openxmlformats.org/drawingml/2006/table">
            <a:tbl>
              <a:tblPr firstRow="1" firstCol="1" bandRow="1" bandCol="1">
                <a:tableStyleId>{5C22544A-7EE6-4342-B048-85BDC9FD1C3A}</a:tableStyleId>
              </a:tblPr>
              <a:tblGrid>
                <a:gridCol w="1026114">
                  <a:extLst>
                    <a:ext uri="{9D8B030D-6E8A-4147-A177-3AD203B41FA5}">
                      <a16:colId xmlns:a16="http://schemas.microsoft.com/office/drawing/2014/main" val="2088247914"/>
                    </a:ext>
                  </a:extLst>
                </a:gridCol>
                <a:gridCol w="2646942">
                  <a:extLst>
                    <a:ext uri="{9D8B030D-6E8A-4147-A177-3AD203B41FA5}">
                      <a16:colId xmlns:a16="http://schemas.microsoft.com/office/drawing/2014/main" val="987417289"/>
                    </a:ext>
                  </a:extLst>
                </a:gridCol>
                <a:gridCol w="2512215">
                  <a:extLst>
                    <a:ext uri="{9D8B030D-6E8A-4147-A177-3AD203B41FA5}">
                      <a16:colId xmlns:a16="http://schemas.microsoft.com/office/drawing/2014/main" val="2161872462"/>
                    </a:ext>
                  </a:extLst>
                </a:gridCol>
                <a:gridCol w="2635709">
                  <a:extLst>
                    <a:ext uri="{9D8B030D-6E8A-4147-A177-3AD203B41FA5}">
                      <a16:colId xmlns:a16="http://schemas.microsoft.com/office/drawing/2014/main" val="2345302911"/>
                    </a:ext>
                  </a:extLst>
                </a:gridCol>
              </a:tblGrid>
              <a:tr h="656217">
                <a:tc gridSpan="4">
                  <a:txBody>
                    <a:bodyPr/>
                    <a:lstStyle/>
                    <a:p>
                      <a:pPr>
                        <a:lnSpc>
                          <a:spcPct val="107000"/>
                        </a:lnSpc>
                        <a:spcAft>
                          <a:spcPts val="0"/>
                        </a:spcAft>
                      </a:pPr>
                      <a:br>
                        <a:rPr lang="en-GB" sz="1000" dirty="0">
                          <a:effectLst/>
                          <a:latin typeface="Arial" panose="020B0604020202020204" pitchFamily="34" charset="0"/>
                          <a:cs typeface="Arial" panose="020B0604020202020204" pitchFamily="34" charset="0"/>
                        </a:rPr>
                      </a:br>
                      <a:r>
                        <a:rPr lang="en-GB" sz="1000" dirty="0">
                          <a:effectLst/>
                          <a:latin typeface="Arial" panose="020B0604020202020204" pitchFamily="34" charset="0"/>
                          <a:cs typeface="Arial" panose="020B0604020202020204" pitchFamily="34" charset="0"/>
                        </a:rPr>
                        <a:t>TUNING-CALOHEE Qualifications Reference Framework for the First Cycle EHEA / Bachelor / EQF Level 6</a:t>
                      </a:r>
                      <a:endParaRPr lang="en-US" sz="1000" dirty="0">
                        <a:effectLst/>
                        <a:latin typeface="Arial" panose="020B0604020202020204" pitchFamily="34" charset="0"/>
                        <a:cs typeface="Arial" panose="020B0604020202020204" pitchFamily="34" charset="0"/>
                      </a:endParaRPr>
                    </a:p>
                    <a:p>
                      <a:pPr>
                        <a:lnSpc>
                          <a:spcPct val="107000"/>
                        </a:lnSpc>
                        <a:spcAft>
                          <a:spcPts val="0"/>
                        </a:spcAft>
                      </a:pPr>
                      <a:r>
                        <a:rPr lang="en-GB" sz="1000" dirty="0">
                          <a:effectLst/>
                          <a:latin typeface="Arial" panose="020B0604020202020204" pitchFamily="34" charset="0"/>
                          <a:cs typeface="Arial" panose="020B0604020202020204" pitchFamily="34" charset="0"/>
                        </a:rPr>
                        <a:t>(Based on a combination of the Bologna Process QF for the EHEA and the European Qualifications Framework for Lifelong Learning)</a:t>
                      </a:r>
                      <a:endParaRPr lang="en-US" sz="1000" dirty="0">
                        <a:effectLst/>
                        <a:latin typeface="Arial" panose="020B0604020202020204" pitchFamily="34" charset="0"/>
                        <a:ea typeface="Calibri" panose="020F0502020204030204" pitchFamily="34" charset="0"/>
                        <a:cs typeface="Arial" panose="020B0604020202020204" pitchFamily="34" charset="0"/>
                      </a:endParaRPr>
                    </a:p>
                  </a:txBody>
                  <a:tcPr marL="55734" marR="55734" marT="0" marB="0"/>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72717229"/>
                  </a:ext>
                </a:extLst>
              </a:tr>
              <a:tr h="311199">
                <a:tc>
                  <a:txBody>
                    <a:bodyPr/>
                    <a:lstStyle/>
                    <a:p>
                      <a:pPr>
                        <a:lnSpc>
                          <a:spcPct val="107000"/>
                        </a:lnSpc>
                        <a:spcAft>
                          <a:spcPts val="800"/>
                        </a:spcAft>
                      </a:pPr>
                      <a:r>
                        <a:rPr lang="en-GB" sz="1000" dirty="0">
                          <a:effectLst/>
                          <a:latin typeface="Arial" panose="020B0604020202020204" pitchFamily="34" charset="0"/>
                          <a:cs typeface="Arial" panose="020B0604020202020204" pitchFamily="34" charset="0"/>
                        </a:rPr>
                        <a:t> </a:t>
                      </a:r>
                      <a:endParaRPr lang="en-US" sz="1000" dirty="0">
                        <a:effectLst/>
                        <a:latin typeface="Arial" panose="020B0604020202020204" pitchFamily="34" charset="0"/>
                        <a:ea typeface="Calibri" panose="020F0502020204030204" pitchFamily="34" charset="0"/>
                        <a:cs typeface="Arial" panose="020B0604020202020204" pitchFamily="34" charset="0"/>
                      </a:endParaRPr>
                    </a:p>
                  </a:txBody>
                  <a:tcPr marL="55734" marR="55734" marT="0" marB="0"/>
                </a:tc>
                <a:tc>
                  <a:txBody>
                    <a:bodyPr/>
                    <a:lstStyle/>
                    <a:p>
                      <a:pPr>
                        <a:lnSpc>
                          <a:spcPct val="107000"/>
                        </a:lnSpc>
                        <a:spcAft>
                          <a:spcPts val="800"/>
                        </a:spcAft>
                      </a:pPr>
                      <a:r>
                        <a:rPr lang="en-GB" sz="1000" b="1" dirty="0">
                          <a:effectLst/>
                          <a:latin typeface="Arial" panose="020B0604020202020204" pitchFamily="34" charset="0"/>
                          <a:cs typeface="Arial" panose="020B0604020202020204" pitchFamily="34" charset="0"/>
                        </a:rPr>
                        <a:t>Knowledge</a:t>
                      </a:r>
                      <a:endParaRPr lang="en-US" sz="1000" b="1" dirty="0">
                        <a:effectLst/>
                        <a:latin typeface="Arial" panose="020B0604020202020204" pitchFamily="34" charset="0"/>
                        <a:ea typeface="Calibri" panose="020F0502020204030204" pitchFamily="34" charset="0"/>
                        <a:cs typeface="Arial" panose="020B0604020202020204" pitchFamily="34" charset="0"/>
                      </a:endParaRPr>
                    </a:p>
                  </a:txBody>
                  <a:tcPr marL="55734" marR="55734" marT="0" marB="0"/>
                </a:tc>
                <a:tc>
                  <a:txBody>
                    <a:bodyPr/>
                    <a:lstStyle/>
                    <a:p>
                      <a:pPr>
                        <a:lnSpc>
                          <a:spcPct val="107000"/>
                        </a:lnSpc>
                        <a:spcAft>
                          <a:spcPts val="800"/>
                        </a:spcAft>
                      </a:pPr>
                      <a:r>
                        <a:rPr lang="en-GB" sz="1000" b="1" dirty="0">
                          <a:effectLst/>
                          <a:latin typeface="Arial" panose="020B0604020202020204" pitchFamily="34" charset="0"/>
                          <a:cs typeface="Arial" panose="020B0604020202020204" pitchFamily="34" charset="0"/>
                        </a:rPr>
                        <a:t>Domain-specific and generic technical and non-technical skill</a:t>
                      </a:r>
                      <a:endParaRPr lang="en-US" sz="1000" b="1" dirty="0">
                        <a:effectLst/>
                        <a:latin typeface="Arial" panose="020B0604020202020204" pitchFamily="34" charset="0"/>
                        <a:ea typeface="Calibri" panose="020F0502020204030204" pitchFamily="34" charset="0"/>
                        <a:cs typeface="Arial" panose="020B0604020202020204" pitchFamily="34" charset="0"/>
                      </a:endParaRPr>
                    </a:p>
                  </a:txBody>
                  <a:tcPr marL="55734" marR="55734" marT="0" marB="0"/>
                </a:tc>
                <a:tc>
                  <a:txBody>
                    <a:bodyPr/>
                    <a:lstStyle/>
                    <a:p>
                      <a:pPr>
                        <a:lnSpc>
                          <a:spcPct val="107000"/>
                        </a:lnSpc>
                        <a:spcAft>
                          <a:spcPts val="800"/>
                        </a:spcAft>
                      </a:pPr>
                      <a:r>
                        <a:rPr lang="en-GB" sz="1000" b="1" dirty="0">
                          <a:effectLst/>
                          <a:latin typeface="Arial" panose="020B0604020202020204" pitchFamily="34" charset="0"/>
                          <a:cs typeface="Arial" panose="020B0604020202020204" pitchFamily="34" charset="0"/>
                        </a:rPr>
                        <a:t>Autonomy and responsibility in the field of study and as a member of society</a:t>
                      </a:r>
                      <a:endParaRPr lang="en-US" sz="1000" b="1" dirty="0">
                        <a:effectLst/>
                        <a:latin typeface="Arial" panose="020B0604020202020204" pitchFamily="34" charset="0"/>
                        <a:ea typeface="Calibri" panose="020F0502020204030204" pitchFamily="34" charset="0"/>
                        <a:cs typeface="Arial" panose="020B0604020202020204" pitchFamily="34" charset="0"/>
                      </a:endParaRPr>
                    </a:p>
                  </a:txBody>
                  <a:tcPr marL="55734" marR="55734" marT="0" marB="0"/>
                </a:tc>
                <a:extLst>
                  <a:ext uri="{0D108BD9-81ED-4DB2-BD59-A6C34878D82A}">
                    <a16:rowId xmlns:a16="http://schemas.microsoft.com/office/drawing/2014/main" val="2283973943"/>
                  </a:ext>
                </a:extLst>
              </a:tr>
              <a:tr h="554577">
                <a:tc>
                  <a:txBody>
                    <a:bodyPr/>
                    <a:lstStyle/>
                    <a:p>
                      <a:pPr>
                        <a:lnSpc>
                          <a:spcPct val="107000"/>
                        </a:lnSpc>
                        <a:spcAft>
                          <a:spcPts val="800"/>
                        </a:spcAft>
                      </a:pPr>
                      <a:r>
                        <a:rPr lang="en-GB" sz="1000">
                          <a:effectLst/>
                          <a:latin typeface="Arial" panose="020B0604020202020204" pitchFamily="34" charset="0"/>
                          <a:cs typeface="Arial" panose="020B0604020202020204" pitchFamily="34" charset="0"/>
                        </a:rPr>
                        <a:t>Knowledge and understanding</a:t>
                      </a:r>
                      <a:endParaRPr lang="en-US" sz="1000">
                        <a:effectLst/>
                        <a:latin typeface="Arial" panose="020B0604020202020204" pitchFamily="34" charset="0"/>
                        <a:ea typeface="Calibri" panose="020F0502020204030204" pitchFamily="34" charset="0"/>
                        <a:cs typeface="Arial" panose="020B0604020202020204" pitchFamily="34" charset="0"/>
                      </a:endParaRPr>
                    </a:p>
                  </a:txBody>
                  <a:tcPr marL="55734" marR="55734" marT="0" marB="0"/>
                </a:tc>
                <a:tc>
                  <a:txBody>
                    <a:bodyPr/>
                    <a:lstStyle/>
                    <a:p>
                      <a:pPr>
                        <a:lnSpc>
                          <a:spcPct val="107000"/>
                        </a:lnSpc>
                        <a:spcAft>
                          <a:spcPts val="800"/>
                        </a:spcAft>
                      </a:pPr>
                      <a:r>
                        <a:rPr lang="en-GB" sz="1000" dirty="0">
                          <a:effectLst/>
                          <a:latin typeface="Arial" panose="020B0604020202020204" pitchFamily="34" charset="0"/>
                          <a:cs typeface="Arial" panose="020B0604020202020204" pitchFamily="34" charset="0"/>
                        </a:rPr>
                        <a:t>Demonstrate current understanding of a domain of knowledge which defines the field of studies.</a:t>
                      </a:r>
                      <a:endParaRPr lang="en-US" sz="1000" dirty="0">
                        <a:effectLst/>
                        <a:latin typeface="Arial" panose="020B0604020202020204" pitchFamily="34" charset="0"/>
                        <a:ea typeface="Calibri" panose="020F0502020204030204" pitchFamily="34" charset="0"/>
                        <a:cs typeface="Arial" panose="020B0604020202020204" pitchFamily="34" charset="0"/>
                      </a:endParaRPr>
                    </a:p>
                  </a:txBody>
                  <a:tcPr marL="55734" marR="55734" marT="0" marB="0">
                    <a:solidFill>
                      <a:schemeClr val="bg1"/>
                    </a:solidFill>
                  </a:tcPr>
                </a:tc>
                <a:tc>
                  <a:txBody>
                    <a:bodyPr/>
                    <a:lstStyle/>
                    <a:p>
                      <a:pPr>
                        <a:lnSpc>
                          <a:spcPct val="107000"/>
                        </a:lnSpc>
                        <a:spcAft>
                          <a:spcPts val="800"/>
                        </a:spcAft>
                      </a:pPr>
                      <a:r>
                        <a:rPr lang="en-GB" sz="1000" dirty="0">
                          <a:effectLst/>
                          <a:latin typeface="Arial" panose="020B0604020202020204" pitchFamily="34" charset="0"/>
                          <a:cs typeface="Arial" panose="020B0604020202020204" pitchFamily="34" charset="0"/>
                        </a:rPr>
                        <a:t>Evidence the ability to contextualize, integrate and compare knowledge which is fundamental for the field of study applying correctly the related terminology.</a:t>
                      </a:r>
                      <a:endParaRPr lang="en-US" sz="1000" dirty="0">
                        <a:effectLst/>
                        <a:latin typeface="Arial" panose="020B0604020202020204" pitchFamily="34" charset="0"/>
                        <a:ea typeface="Calibri" panose="020F0502020204030204" pitchFamily="34" charset="0"/>
                        <a:cs typeface="Arial" panose="020B0604020202020204" pitchFamily="34" charset="0"/>
                      </a:endParaRPr>
                    </a:p>
                  </a:txBody>
                  <a:tcPr marL="55734" marR="55734" marT="0" marB="0">
                    <a:solidFill>
                      <a:schemeClr val="bg1"/>
                    </a:solidFill>
                  </a:tcPr>
                </a:tc>
                <a:tc>
                  <a:txBody>
                    <a:bodyPr/>
                    <a:lstStyle/>
                    <a:p>
                      <a:pPr>
                        <a:lnSpc>
                          <a:spcPct val="107000"/>
                        </a:lnSpc>
                        <a:spcAft>
                          <a:spcPts val="800"/>
                        </a:spcAft>
                      </a:pPr>
                      <a:r>
                        <a:rPr lang="en-GB" sz="1000" dirty="0">
                          <a:effectLst/>
                          <a:latin typeface="Arial" panose="020B0604020202020204" pitchFamily="34" charset="0"/>
                          <a:cs typeface="Arial" panose="020B0604020202020204" pitchFamily="34" charset="0"/>
                        </a:rPr>
                        <a:t>Manifest the ability to use, share, and contribute to field-related knowledge and understanding in professional and societal settings.  </a:t>
                      </a:r>
                      <a:endParaRPr lang="en-US" sz="1000" dirty="0">
                        <a:effectLst/>
                        <a:latin typeface="Arial" panose="020B0604020202020204" pitchFamily="34" charset="0"/>
                        <a:ea typeface="Calibri" panose="020F0502020204030204" pitchFamily="34" charset="0"/>
                        <a:cs typeface="Arial" panose="020B0604020202020204" pitchFamily="34" charset="0"/>
                      </a:endParaRPr>
                    </a:p>
                  </a:txBody>
                  <a:tcPr marL="55734" marR="55734" marT="0" marB="0">
                    <a:solidFill>
                      <a:schemeClr val="bg1"/>
                    </a:solidFill>
                  </a:tcPr>
                </a:tc>
                <a:extLst>
                  <a:ext uri="{0D108BD9-81ED-4DB2-BD59-A6C34878D82A}">
                    <a16:rowId xmlns:a16="http://schemas.microsoft.com/office/drawing/2014/main" val="614526403"/>
                  </a:ext>
                </a:extLst>
              </a:tr>
              <a:tr h="694768">
                <a:tc>
                  <a:txBody>
                    <a:bodyPr/>
                    <a:lstStyle/>
                    <a:p>
                      <a:pPr>
                        <a:lnSpc>
                          <a:spcPct val="107000"/>
                        </a:lnSpc>
                        <a:spcAft>
                          <a:spcPts val="800"/>
                        </a:spcAft>
                      </a:pPr>
                      <a:r>
                        <a:rPr lang="en-GB" sz="1000">
                          <a:effectLst/>
                          <a:latin typeface="Arial" panose="020B0604020202020204" pitchFamily="34" charset="0"/>
                          <a:cs typeface="Arial" panose="020B0604020202020204" pitchFamily="34" charset="0"/>
                        </a:rPr>
                        <a:t>Field related and general skills and competences</a:t>
                      </a:r>
                      <a:endParaRPr lang="en-US" sz="1000">
                        <a:effectLst/>
                        <a:latin typeface="Arial" panose="020B0604020202020204" pitchFamily="34" charset="0"/>
                        <a:ea typeface="Calibri" panose="020F0502020204030204" pitchFamily="34" charset="0"/>
                        <a:cs typeface="Arial" panose="020B0604020202020204" pitchFamily="34" charset="0"/>
                      </a:endParaRPr>
                    </a:p>
                  </a:txBody>
                  <a:tcPr marL="55734" marR="55734" marT="0" marB="0"/>
                </a:tc>
                <a:tc>
                  <a:txBody>
                    <a:bodyPr/>
                    <a:lstStyle/>
                    <a:p>
                      <a:pPr>
                        <a:lnSpc>
                          <a:spcPct val="107000"/>
                        </a:lnSpc>
                        <a:spcAft>
                          <a:spcPts val="800"/>
                        </a:spcAft>
                      </a:pPr>
                      <a:r>
                        <a:rPr lang="en-GB" sz="1000" dirty="0">
                          <a:effectLst/>
                          <a:latin typeface="Arial" panose="020B0604020202020204" pitchFamily="34" charset="0"/>
                          <a:cs typeface="Arial" panose="020B0604020202020204" pitchFamily="34" charset="0"/>
                        </a:rPr>
                        <a:t>Demonstrate current knowledge and understanding of the generic, subject specific, and digital skills required to operate successfully in the field of study and wider contexts. </a:t>
                      </a:r>
                      <a:endParaRPr lang="en-US" sz="1000" dirty="0">
                        <a:effectLst/>
                        <a:latin typeface="Arial" panose="020B0604020202020204" pitchFamily="34" charset="0"/>
                        <a:ea typeface="Calibri" panose="020F0502020204030204" pitchFamily="34" charset="0"/>
                        <a:cs typeface="Arial" panose="020B0604020202020204" pitchFamily="34" charset="0"/>
                      </a:endParaRPr>
                    </a:p>
                  </a:txBody>
                  <a:tcPr marL="55734" marR="55734" marT="0" marB="0"/>
                </a:tc>
                <a:tc>
                  <a:txBody>
                    <a:bodyPr/>
                    <a:lstStyle/>
                    <a:p>
                      <a:pPr>
                        <a:lnSpc>
                          <a:spcPct val="107000"/>
                        </a:lnSpc>
                        <a:spcAft>
                          <a:spcPts val="800"/>
                        </a:spcAft>
                      </a:pPr>
                      <a:r>
                        <a:rPr lang="en-GB" sz="1000" dirty="0">
                          <a:effectLst/>
                          <a:latin typeface="Arial" panose="020B0604020202020204" pitchFamily="34" charset="0"/>
                          <a:cs typeface="Arial" panose="020B0604020202020204" pitchFamily="34" charset="0"/>
                        </a:rPr>
                        <a:t>Evidence the ability to apply field related and generic skills, including digital ones, which facilitate critical thinking and evidence-based arguments and solving subject related and societal problems.</a:t>
                      </a:r>
                      <a:endParaRPr lang="en-US" sz="1000" dirty="0">
                        <a:effectLst/>
                        <a:latin typeface="Arial" panose="020B0604020202020204" pitchFamily="34" charset="0"/>
                        <a:ea typeface="Calibri" panose="020F0502020204030204" pitchFamily="34" charset="0"/>
                        <a:cs typeface="Arial" panose="020B0604020202020204" pitchFamily="34" charset="0"/>
                      </a:endParaRPr>
                    </a:p>
                  </a:txBody>
                  <a:tcPr marL="55734" marR="55734" marT="0" marB="0"/>
                </a:tc>
                <a:tc>
                  <a:txBody>
                    <a:bodyPr/>
                    <a:lstStyle/>
                    <a:p>
                      <a:pPr>
                        <a:lnSpc>
                          <a:spcPct val="107000"/>
                        </a:lnSpc>
                        <a:spcAft>
                          <a:spcPts val="800"/>
                        </a:spcAft>
                      </a:pPr>
                      <a:r>
                        <a:rPr lang="en-GB" sz="1000" dirty="0">
                          <a:effectLst/>
                          <a:latin typeface="Arial" panose="020B0604020202020204" pitchFamily="34" charset="0"/>
                          <a:cs typeface="Arial" panose="020B0604020202020204" pitchFamily="34" charset="0"/>
                        </a:rPr>
                        <a:t>Manifest an evidence-informed approach to managing technical / professional projects and activities, applying effectively field and societal related knowledge and skills, taking initiative, showing responsibility and leadership.</a:t>
                      </a:r>
                      <a:endParaRPr lang="en-US" sz="1000" dirty="0">
                        <a:effectLst/>
                        <a:latin typeface="Arial" panose="020B0604020202020204" pitchFamily="34" charset="0"/>
                        <a:ea typeface="Calibri" panose="020F0502020204030204" pitchFamily="34" charset="0"/>
                        <a:cs typeface="Arial" panose="020B0604020202020204" pitchFamily="34" charset="0"/>
                      </a:endParaRPr>
                    </a:p>
                  </a:txBody>
                  <a:tcPr marL="55734" marR="55734" marT="0" marB="0"/>
                </a:tc>
                <a:extLst>
                  <a:ext uri="{0D108BD9-81ED-4DB2-BD59-A6C34878D82A}">
                    <a16:rowId xmlns:a16="http://schemas.microsoft.com/office/drawing/2014/main" val="4255607518"/>
                  </a:ext>
                </a:extLst>
              </a:tr>
              <a:tr h="1115341">
                <a:tc>
                  <a:txBody>
                    <a:bodyPr/>
                    <a:lstStyle/>
                    <a:p>
                      <a:pPr>
                        <a:lnSpc>
                          <a:spcPct val="107000"/>
                        </a:lnSpc>
                        <a:spcAft>
                          <a:spcPts val="800"/>
                        </a:spcAft>
                      </a:pPr>
                      <a:r>
                        <a:rPr lang="en-GB" sz="1000" dirty="0">
                          <a:effectLst/>
                          <a:latin typeface="Arial" panose="020B0604020202020204" pitchFamily="34" charset="0"/>
                          <a:cs typeface="Arial" panose="020B0604020202020204" pitchFamily="34" charset="0"/>
                        </a:rPr>
                        <a:t>Critical reflection, judgements, synthesising and design</a:t>
                      </a:r>
                      <a:endParaRPr lang="en-US" sz="1000" dirty="0">
                        <a:effectLst/>
                        <a:latin typeface="Arial" panose="020B0604020202020204" pitchFamily="34" charset="0"/>
                        <a:ea typeface="Calibri" panose="020F0502020204030204" pitchFamily="34" charset="0"/>
                        <a:cs typeface="Arial" panose="020B0604020202020204" pitchFamily="34" charset="0"/>
                      </a:endParaRPr>
                    </a:p>
                  </a:txBody>
                  <a:tcPr marL="55734" marR="55734" marT="0" marB="0"/>
                </a:tc>
                <a:tc>
                  <a:txBody>
                    <a:bodyPr/>
                    <a:lstStyle/>
                    <a:p>
                      <a:pPr>
                        <a:lnSpc>
                          <a:spcPct val="107000"/>
                        </a:lnSpc>
                        <a:spcAft>
                          <a:spcPts val="800"/>
                        </a:spcAft>
                      </a:pPr>
                      <a:r>
                        <a:rPr lang="en-GB" sz="1000" dirty="0">
                          <a:effectLst/>
                          <a:latin typeface="Arial" panose="020B0604020202020204" pitchFamily="34" charset="0"/>
                          <a:cs typeface="Arial" panose="020B0604020202020204" pitchFamily="34" charset="0"/>
                        </a:rPr>
                        <a:t>Demonstrate current knowledge and understanding of relevant theoretical frameworks, concepts, methodologies and/or practices to gather, evaluate and interpret field related and societal information. This includes ethical awareness, intercultural issues, political and governance awareness, decision making, and other societal and sustainable developments.</a:t>
                      </a:r>
                      <a:endParaRPr lang="en-US" sz="1000" dirty="0">
                        <a:effectLst/>
                        <a:latin typeface="Arial" panose="020B0604020202020204" pitchFamily="34" charset="0"/>
                        <a:ea typeface="Calibri" panose="020F0502020204030204" pitchFamily="34" charset="0"/>
                        <a:cs typeface="Arial" panose="020B0604020202020204" pitchFamily="34" charset="0"/>
                      </a:endParaRPr>
                    </a:p>
                  </a:txBody>
                  <a:tcPr marL="55734" marR="55734" marT="0" marB="0">
                    <a:solidFill>
                      <a:schemeClr val="bg1"/>
                    </a:solidFill>
                  </a:tcPr>
                </a:tc>
                <a:tc>
                  <a:txBody>
                    <a:bodyPr/>
                    <a:lstStyle/>
                    <a:p>
                      <a:pPr>
                        <a:lnSpc>
                          <a:spcPct val="107000"/>
                        </a:lnSpc>
                        <a:spcAft>
                          <a:spcPts val="800"/>
                        </a:spcAft>
                      </a:pPr>
                      <a:r>
                        <a:rPr lang="en-GB" sz="1000" dirty="0">
                          <a:effectLst/>
                          <a:latin typeface="Arial" panose="020B0604020202020204" pitchFamily="34" charset="0"/>
                          <a:cs typeface="Arial" panose="020B0604020202020204" pitchFamily="34" charset="0"/>
                        </a:rPr>
                        <a:t>Apply appropriate theories, concepts, methodologies and/or practices and field related and generic skills and competences, including digital ones, to analyse, synthesise, and make informed judgments while taking into account relevant social, cultural, scientific and ethical issues and challenges. </a:t>
                      </a:r>
                      <a:endParaRPr lang="en-US" sz="1000" dirty="0">
                        <a:effectLst/>
                        <a:latin typeface="Arial" panose="020B0604020202020204" pitchFamily="34" charset="0"/>
                        <a:ea typeface="Calibri" panose="020F0502020204030204" pitchFamily="34" charset="0"/>
                        <a:cs typeface="Arial" panose="020B0604020202020204" pitchFamily="34" charset="0"/>
                      </a:endParaRPr>
                    </a:p>
                  </a:txBody>
                  <a:tcPr marL="55734" marR="55734" marT="0" marB="0">
                    <a:solidFill>
                      <a:schemeClr val="bg1"/>
                    </a:solidFill>
                  </a:tcPr>
                </a:tc>
                <a:tc>
                  <a:txBody>
                    <a:bodyPr/>
                    <a:lstStyle/>
                    <a:p>
                      <a:pPr>
                        <a:lnSpc>
                          <a:spcPct val="107000"/>
                        </a:lnSpc>
                        <a:spcAft>
                          <a:spcPts val="800"/>
                        </a:spcAft>
                      </a:pPr>
                      <a:r>
                        <a:rPr lang="en-GB" sz="1000" dirty="0">
                          <a:effectLst/>
                          <a:latin typeface="Arial" panose="020B0604020202020204" pitchFamily="34" charset="0"/>
                          <a:cs typeface="Arial" panose="020B0604020202020204" pitchFamily="34" charset="0"/>
                        </a:rPr>
                        <a:t>Manifest the ability to evaluate and reflect on new knowledge and contribute to discourse to identify and implement individual and collaborative ways to either move forward and/or solve field and societal challenges and problems. </a:t>
                      </a:r>
                      <a:endParaRPr lang="en-US" sz="1000" dirty="0">
                        <a:effectLst/>
                        <a:latin typeface="Arial" panose="020B0604020202020204" pitchFamily="34" charset="0"/>
                        <a:ea typeface="Calibri" panose="020F0502020204030204" pitchFamily="34" charset="0"/>
                        <a:cs typeface="Arial" panose="020B0604020202020204" pitchFamily="34" charset="0"/>
                      </a:endParaRPr>
                    </a:p>
                  </a:txBody>
                  <a:tcPr marL="55734" marR="55734" marT="0" marB="0">
                    <a:solidFill>
                      <a:schemeClr val="bg1"/>
                    </a:solidFill>
                  </a:tcPr>
                </a:tc>
                <a:extLst>
                  <a:ext uri="{0D108BD9-81ED-4DB2-BD59-A6C34878D82A}">
                    <a16:rowId xmlns:a16="http://schemas.microsoft.com/office/drawing/2014/main" val="83147191"/>
                  </a:ext>
                </a:extLst>
              </a:tr>
              <a:tr h="1115341">
                <a:tc>
                  <a:txBody>
                    <a:bodyPr/>
                    <a:lstStyle/>
                    <a:p>
                      <a:pPr>
                        <a:lnSpc>
                          <a:spcPct val="107000"/>
                        </a:lnSpc>
                        <a:spcAft>
                          <a:spcPts val="800"/>
                        </a:spcAft>
                      </a:pPr>
                      <a:r>
                        <a:rPr lang="en-GB" sz="1000">
                          <a:effectLst/>
                          <a:latin typeface="Arial" panose="020B0604020202020204" pitchFamily="34" charset="0"/>
                          <a:cs typeface="Arial" panose="020B0604020202020204" pitchFamily="34" charset="0"/>
                        </a:rPr>
                        <a:t>Communication and information sharing</a:t>
                      </a:r>
                      <a:endParaRPr lang="en-US" sz="1000">
                        <a:effectLst/>
                        <a:latin typeface="Arial" panose="020B0604020202020204" pitchFamily="34" charset="0"/>
                        <a:ea typeface="Calibri" panose="020F0502020204030204" pitchFamily="34" charset="0"/>
                        <a:cs typeface="Arial" panose="020B0604020202020204" pitchFamily="34" charset="0"/>
                      </a:endParaRPr>
                    </a:p>
                  </a:txBody>
                  <a:tcPr marL="55734" marR="55734" marT="0" marB="0"/>
                </a:tc>
                <a:tc>
                  <a:txBody>
                    <a:bodyPr/>
                    <a:lstStyle/>
                    <a:p>
                      <a:pPr>
                        <a:lnSpc>
                          <a:spcPct val="107000"/>
                        </a:lnSpc>
                        <a:spcAft>
                          <a:spcPts val="800"/>
                        </a:spcAft>
                      </a:pPr>
                      <a:r>
                        <a:rPr lang="en-GB" sz="1000" dirty="0">
                          <a:effectLst/>
                          <a:latin typeface="Arial" panose="020B0604020202020204" pitchFamily="34" charset="0"/>
                          <a:cs typeface="Arial" panose="020B0604020202020204" pitchFamily="34" charset="0"/>
                        </a:rPr>
                        <a:t>Demonstrate current knowledge and understanding of the appropriate means, skills, attitudes, approaches and strategies to effectively communicate information, ideas, problems, challenges and solutions related to the field of studies and selected societal issues for a variety of audiences, including field specialists, using a variety of media.</a:t>
                      </a:r>
                      <a:endParaRPr lang="en-US" sz="1000" dirty="0">
                        <a:effectLst/>
                        <a:latin typeface="Arial" panose="020B0604020202020204" pitchFamily="34" charset="0"/>
                        <a:ea typeface="Calibri" panose="020F0502020204030204" pitchFamily="34" charset="0"/>
                        <a:cs typeface="Arial" panose="020B0604020202020204" pitchFamily="34" charset="0"/>
                      </a:endParaRPr>
                    </a:p>
                  </a:txBody>
                  <a:tcPr marL="55734" marR="55734" marT="0" marB="0"/>
                </a:tc>
                <a:tc>
                  <a:txBody>
                    <a:bodyPr/>
                    <a:lstStyle/>
                    <a:p>
                      <a:pPr>
                        <a:lnSpc>
                          <a:spcPct val="107000"/>
                        </a:lnSpc>
                        <a:spcAft>
                          <a:spcPts val="800"/>
                        </a:spcAft>
                      </a:pPr>
                      <a:r>
                        <a:rPr lang="en-GB" sz="1000" dirty="0">
                          <a:effectLst/>
                          <a:latin typeface="Arial" panose="020B0604020202020204" pitchFamily="34" charset="0"/>
                          <a:cs typeface="Arial" panose="020B0604020202020204" pitchFamily="34" charset="0"/>
                        </a:rPr>
                        <a:t>Evidence effective communication of different types of information involving ideas, problems, challenges and possible solutions by applying technical and non-technical strategies, means and skills tailoring them to a variety of audiences including field specialists.</a:t>
                      </a:r>
                      <a:endParaRPr lang="en-US" sz="1000" dirty="0">
                        <a:effectLst/>
                        <a:latin typeface="Arial" panose="020B0604020202020204" pitchFamily="34" charset="0"/>
                        <a:ea typeface="Calibri" panose="020F0502020204030204" pitchFamily="34" charset="0"/>
                        <a:cs typeface="Arial" panose="020B0604020202020204" pitchFamily="34" charset="0"/>
                      </a:endParaRPr>
                    </a:p>
                  </a:txBody>
                  <a:tcPr marL="55734" marR="55734" marT="0" marB="0"/>
                </a:tc>
                <a:tc>
                  <a:txBody>
                    <a:bodyPr/>
                    <a:lstStyle/>
                    <a:p>
                      <a:pPr>
                        <a:lnSpc>
                          <a:spcPct val="107000"/>
                        </a:lnSpc>
                        <a:spcAft>
                          <a:spcPts val="800"/>
                        </a:spcAft>
                      </a:pPr>
                      <a:r>
                        <a:rPr lang="en-GB" sz="1000" dirty="0">
                          <a:effectLst/>
                          <a:latin typeface="Arial" panose="020B0604020202020204" pitchFamily="34" charset="0"/>
                          <a:cs typeface="Arial" panose="020B0604020202020204" pitchFamily="34" charset="0"/>
                        </a:rPr>
                        <a:t>Manifest the ability to communicate effectively in predicable and unpredictable workplace and/or societal situations by listening to others and making convincing arguments in order to reach a common understanding of topics and activities involved.</a:t>
                      </a:r>
                      <a:endParaRPr lang="en-US" sz="1000" dirty="0">
                        <a:effectLst/>
                        <a:latin typeface="Arial" panose="020B0604020202020204" pitchFamily="34" charset="0"/>
                        <a:cs typeface="Arial" panose="020B0604020202020204" pitchFamily="34" charset="0"/>
                      </a:endParaRPr>
                    </a:p>
                    <a:p>
                      <a:pPr>
                        <a:lnSpc>
                          <a:spcPct val="107000"/>
                        </a:lnSpc>
                        <a:spcAft>
                          <a:spcPts val="800"/>
                        </a:spcAft>
                      </a:pPr>
                      <a:r>
                        <a:rPr lang="en-GB" sz="1000" dirty="0">
                          <a:effectLst/>
                          <a:latin typeface="Arial" panose="020B0604020202020204" pitchFamily="34" charset="0"/>
                          <a:cs typeface="Arial" panose="020B0604020202020204" pitchFamily="34" charset="0"/>
                        </a:rPr>
                        <a:t> </a:t>
                      </a:r>
                      <a:endParaRPr lang="en-US" sz="1000" dirty="0">
                        <a:effectLst/>
                        <a:latin typeface="Arial" panose="020B0604020202020204" pitchFamily="34" charset="0"/>
                        <a:ea typeface="Calibri" panose="020F0502020204030204" pitchFamily="34" charset="0"/>
                        <a:cs typeface="Arial" panose="020B0604020202020204" pitchFamily="34" charset="0"/>
                      </a:endParaRPr>
                    </a:p>
                  </a:txBody>
                  <a:tcPr marL="55734" marR="55734" marT="0" marB="0"/>
                </a:tc>
                <a:extLst>
                  <a:ext uri="{0D108BD9-81ED-4DB2-BD59-A6C34878D82A}">
                    <a16:rowId xmlns:a16="http://schemas.microsoft.com/office/drawing/2014/main" val="3671445500"/>
                  </a:ext>
                </a:extLst>
              </a:tr>
              <a:tr h="834959">
                <a:tc>
                  <a:txBody>
                    <a:bodyPr/>
                    <a:lstStyle/>
                    <a:p>
                      <a:pPr>
                        <a:lnSpc>
                          <a:spcPct val="107000"/>
                        </a:lnSpc>
                        <a:spcAft>
                          <a:spcPts val="800"/>
                        </a:spcAft>
                      </a:pPr>
                      <a:r>
                        <a:rPr lang="en-GB" sz="1000">
                          <a:effectLst/>
                          <a:latin typeface="Arial" panose="020B0604020202020204" pitchFamily="34" charset="0"/>
                          <a:cs typeface="Arial" panose="020B0604020202020204" pitchFamily="34" charset="0"/>
                        </a:rPr>
                        <a:t>Continuous learning and development</a:t>
                      </a:r>
                      <a:endParaRPr lang="en-US" sz="1000">
                        <a:effectLst/>
                        <a:latin typeface="Arial" panose="020B0604020202020204" pitchFamily="34" charset="0"/>
                        <a:ea typeface="Calibri" panose="020F0502020204030204" pitchFamily="34" charset="0"/>
                        <a:cs typeface="Arial" panose="020B0604020202020204" pitchFamily="34" charset="0"/>
                      </a:endParaRPr>
                    </a:p>
                  </a:txBody>
                  <a:tcPr marL="55734" marR="55734" marT="0" marB="0"/>
                </a:tc>
                <a:tc>
                  <a:txBody>
                    <a:bodyPr/>
                    <a:lstStyle/>
                    <a:p>
                      <a:pPr>
                        <a:lnSpc>
                          <a:spcPct val="107000"/>
                        </a:lnSpc>
                        <a:spcAft>
                          <a:spcPts val="800"/>
                        </a:spcAft>
                      </a:pPr>
                      <a:r>
                        <a:rPr lang="en-GB" sz="1000" dirty="0">
                          <a:effectLst/>
                          <a:latin typeface="Arial" panose="020B0604020202020204" pitchFamily="34" charset="0"/>
                          <a:cs typeface="Arial" panose="020B0604020202020204" pitchFamily="34" charset="0"/>
                        </a:rPr>
                        <a:t>Demonstrate knowledge and understanding of learning approaches and methods required for self-directed continuous learning and development in a variety of formats and settings.</a:t>
                      </a:r>
                      <a:endParaRPr lang="en-US" sz="1000" dirty="0">
                        <a:effectLst/>
                        <a:latin typeface="Arial" panose="020B0604020202020204" pitchFamily="34" charset="0"/>
                        <a:ea typeface="Calibri" panose="020F0502020204030204" pitchFamily="34" charset="0"/>
                        <a:cs typeface="Arial" panose="020B0604020202020204" pitchFamily="34" charset="0"/>
                      </a:endParaRPr>
                    </a:p>
                  </a:txBody>
                  <a:tcPr marL="55734" marR="55734" marT="0" marB="0">
                    <a:solidFill>
                      <a:schemeClr val="bg1"/>
                    </a:solidFill>
                  </a:tcPr>
                </a:tc>
                <a:tc>
                  <a:txBody>
                    <a:bodyPr/>
                    <a:lstStyle/>
                    <a:p>
                      <a:pPr>
                        <a:lnSpc>
                          <a:spcPct val="107000"/>
                        </a:lnSpc>
                        <a:spcAft>
                          <a:spcPts val="800"/>
                        </a:spcAft>
                      </a:pPr>
                      <a:r>
                        <a:rPr lang="en-GB" sz="1000" dirty="0">
                          <a:effectLst/>
                          <a:latin typeface="Arial" panose="020B0604020202020204" pitchFamily="34" charset="0"/>
                          <a:cs typeface="Arial" panose="020B0604020202020204" pitchFamily="34" charset="0"/>
                        </a:rPr>
                        <a:t>Evidence learning skills and appropriate strategies to advance the continuous learning and development of self and others in order to reflect on, update, and upgrade field knowledge, skill and competences, and societal developments </a:t>
                      </a:r>
                      <a:endParaRPr lang="en-US" sz="1000" dirty="0">
                        <a:effectLst/>
                        <a:latin typeface="Arial" panose="020B0604020202020204" pitchFamily="34" charset="0"/>
                        <a:ea typeface="Calibri" panose="020F0502020204030204" pitchFamily="34" charset="0"/>
                        <a:cs typeface="Arial" panose="020B0604020202020204" pitchFamily="34" charset="0"/>
                      </a:endParaRPr>
                    </a:p>
                  </a:txBody>
                  <a:tcPr marL="55734" marR="55734" marT="0" marB="0">
                    <a:solidFill>
                      <a:schemeClr val="bg1"/>
                    </a:solidFill>
                  </a:tcPr>
                </a:tc>
                <a:tc>
                  <a:txBody>
                    <a:bodyPr/>
                    <a:lstStyle/>
                    <a:p>
                      <a:pPr>
                        <a:lnSpc>
                          <a:spcPct val="107000"/>
                        </a:lnSpc>
                        <a:spcAft>
                          <a:spcPts val="800"/>
                        </a:spcAft>
                      </a:pPr>
                      <a:r>
                        <a:rPr lang="en-GB" sz="1000" dirty="0">
                          <a:effectLst/>
                          <a:latin typeface="Arial" panose="020B0604020202020204" pitchFamily="34" charset="0"/>
                          <a:cs typeface="Arial" panose="020B0604020202020204" pitchFamily="34" charset="0"/>
                        </a:rPr>
                        <a:t>Manifest motivation and initiative to organise, manage, and evaluate learning and development activities for oneself and others in order to continually update and upgrade field related knowledge, skill, and competences, and societal developments. </a:t>
                      </a:r>
                      <a:endParaRPr lang="en-US" sz="1000" dirty="0">
                        <a:effectLst/>
                        <a:latin typeface="Arial" panose="020B0604020202020204" pitchFamily="34" charset="0"/>
                        <a:ea typeface="Calibri" panose="020F0502020204030204" pitchFamily="34" charset="0"/>
                        <a:cs typeface="Arial" panose="020B0604020202020204" pitchFamily="34" charset="0"/>
                      </a:endParaRPr>
                    </a:p>
                  </a:txBody>
                  <a:tcPr marL="55734" marR="55734" marT="0" marB="0">
                    <a:solidFill>
                      <a:schemeClr val="bg1"/>
                    </a:solidFill>
                  </a:tcPr>
                </a:tc>
                <a:extLst>
                  <a:ext uri="{0D108BD9-81ED-4DB2-BD59-A6C34878D82A}">
                    <a16:rowId xmlns:a16="http://schemas.microsoft.com/office/drawing/2014/main" val="3005118638"/>
                  </a:ext>
                </a:extLst>
              </a:tr>
            </a:tbl>
          </a:graphicData>
        </a:graphic>
      </p:graphicFrame>
      <p:sp>
        <p:nvSpPr>
          <p:cNvPr id="2" name="TextBox 1">
            <a:extLst>
              <a:ext uri="{FF2B5EF4-FFF2-40B4-BE49-F238E27FC236}">
                <a16:creationId xmlns:a16="http://schemas.microsoft.com/office/drawing/2014/main" id="{BC08C1D6-20F1-AF44-BE35-628C17C8AF84}"/>
              </a:ext>
            </a:extLst>
          </p:cNvPr>
          <p:cNvSpPr txBox="1"/>
          <p:nvPr/>
        </p:nvSpPr>
        <p:spPr>
          <a:xfrm>
            <a:off x="215516" y="0"/>
            <a:ext cx="8508936" cy="369332"/>
          </a:xfrm>
          <a:prstGeom prst="rect">
            <a:avLst/>
          </a:prstGeom>
          <a:solidFill>
            <a:schemeClr val="bg2"/>
          </a:solidFill>
        </p:spPr>
        <p:txBody>
          <a:bodyPr wrap="square" rtlCol="0">
            <a:spAutoFit/>
          </a:bodyPr>
          <a:lstStyle/>
          <a:p>
            <a:r>
              <a:rPr lang="en-US" b="1" dirty="0">
                <a:solidFill>
                  <a:srgbClr val="FF0000"/>
                </a:solidFill>
              </a:rPr>
              <a:t>Tuning-CALOHEE General Qualifications Reference Framework for Bachelor</a:t>
            </a:r>
          </a:p>
        </p:txBody>
      </p:sp>
    </p:spTree>
    <p:extLst>
      <p:ext uri="{BB962C8B-B14F-4D97-AF65-F5344CB8AC3E}">
        <p14:creationId xmlns:p14="http://schemas.microsoft.com/office/powerpoint/2010/main" val="20004830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F275D-FDBE-FD4D-A685-FA2CADF3A860}"/>
              </a:ext>
            </a:extLst>
          </p:cNvPr>
          <p:cNvSpPr>
            <a:spLocks noGrp="1"/>
          </p:cNvSpPr>
          <p:nvPr>
            <p:ph type="title"/>
          </p:nvPr>
        </p:nvSpPr>
        <p:spPr>
          <a:xfrm>
            <a:off x="549274" y="107576"/>
            <a:ext cx="8401085" cy="355003"/>
          </a:xfrm>
        </p:spPr>
        <p:txBody>
          <a:bodyPr/>
          <a:lstStyle/>
          <a:p>
            <a:br>
              <a:rPr lang="en-US" sz="2400" b="1" dirty="0">
                <a:solidFill>
                  <a:srgbClr val="FF0000"/>
                </a:solidFill>
              </a:rPr>
            </a:br>
            <a:endParaRPr lang="en-US" sz="2400" dirty="0"/>
          </a:p>
        </p:txBody>
      </p:sp>
      <p:graphicFrame>
        <p:nvGraphicFramePr>
          <p:cNvPr id="4" name="Content Placeholder 3">
            <a:extLst>
              <a:ext uri="{FF2B5EF4-FFF2-40B4-BE49-F238E27FC236}">
                <a16:creationId xmlns:a16="http://schemas.microsoft.com/office/drawing/2014/main" id="{DF6ABB5D-D38E-DD41-9FA1-8C8EE336EACC}"/>
              </a:ext>
            </a:extLst>
          </p:cNvPr>
          <p:cNvGraphicFramePr>
            <a:graphicFrameLocks noGrp="1"/>
          </p:cNvGraphicFramePr>
          <p:nvPr>
            <p:ph idx="1"/>
            <p:extLst>
              <p:ext uri="{D42A27DB-BD31-4B8C-83A1-F6EECF244321}">
                <p14:modId xmlns:p14="http://schemas.microsoft.com/office/powerpoint/2010/main" val="2342078104"/>
              </p:ext>
            </p:extLst>
          </p:nvPr>
        </p:nvGraphicFramePr>
        <p:xfrm>
          <a:off x="0" y="355308"/>
          <a:ext cx="9055100" cy="6615905"/>
        </p:xfrm>
        <a:graphic>
          <a:graphicData uri="http://schemas.openxmlformats.org/drawingml/2006/table">
            <a:tbl>
              <a:tblPr firstRow="1" firstCol="1" bandRow="1" bandCol="1">
                <a:tableStyleId>{5C22544A-7EE6-4342-B048-85BDC9FD1C3A}</a:tableStyleId>
              </a:tblPr>
              <a:tblGrid>
                <a:gridCol w="1030145">
                  <a:extLst>
                    <a:ext uri="{9D8B030D-6E8A-4147-A177-3AD203B41FA5}">
                      <a16:colId xmlns:a16="http://schemas.microsoft.com/office/drawing/2014/main" val="1179824257"/>
                    </a:ext>
                  </a:extLst>
                </a:gridCol>
                <a:gridCol w="2762789">
                  <a:extLst>
                    <a:ext uri="{9D8B030D-6E8A-4147-A177-3AD203B41FA5}">
                      <a16:colId xmlns:a16="http://schemas.microsoft.com/office/drawing/2014/main" val="2548393089"/>
                    </a:ext>
                  </a:extLst>
                </a:gridCol>
                <a:gridCol w="2730337">
                  <a:extLst>
                    <a:ext uri="{9D8B030D-6E8A-4147-A177-3AD203B41FA5}">
                      <a16:colId xmlns:a16="http://schemas.microsoft.com/office/drawing/2014/main" val="149370714"/>
                    </a:ext>
                  </a:extLst>
                </a:gridCol>
                <a:gridCol w="2531829">
                  <a:extLst>
                    <a:ext uri="{9D8B030D-6E8A-4147-A177-3AD203B41FA5}">
                      <a16:colId xmlns:a16="http://schemas.microsoft.com/office/drawing/2014/main" val="3254411693"/>
                    </a:ext>
                  </a:extLst>
                </a:gridCol>
              </a:tblGrid>
              <a:tr h="452259">
                <a:tc>
                  <a:txBody>
                    <a:bodyPr/>
                    <a:lstStyle/>
                    <a:p>
                      <a:pPr algn="ctr">
                        <a:lnSpc>
                          <a:spcPct val="115000"/>
                        </a:lnSpc>
                        <a:spcBef>
                          <a:spcPts val="600"/>
                        </a:spcBef>
                        <a:spcAft>
                          <a:spcPts val="600"/>
                        </a:spcAft>
                      </a:pPr>
                      <a:r>
                        <a:rPr lang="en-GB" sz="900" dirty="0">
                          <a:effectLst/>
                          <a:latin typeface="Arial" panose="020B0604020202020204" pitchFamily="34" charset="0"/>
                          <a:cs typeface="Arial" panose="020B0604020202020204" pitchFamily="34" charset="0"/>
                        </a:rPr>
                        <a:t>Activity</a:t>
                      </a:r>
                      <a:endParaRPr lang="en-US" sz="900" dirty="0">
                        <a:effectLst/>
                        <a:latin typeface="Arial" panose="020B0604020202020204" pitchFamily="34" charset="0"/>
                        <a:ea typeface="Times New Roman" panose="02020603050405020304" pitchFamily="18" charset="0"/>
                        <a:cs typeface="Arial" panose="020B0604020202020204" pitchFamily="34" charset="0"/>
                      </a:endParaRPr>
                    </a:p>
                  </a:txBody>
                  <a:tcPr marL="35937" marR="35937" marT="0" marB="0"/>
                </a:tc>
                <a:tc>
                  <a:txBody>
                    <a:bodyPr/>
                    <a:lstStyle/>
                    <a:p>
                      <a:pPr>
                        <a:lnSpc>
                          <a:spcPct val="115000"/>
                        </a:lnSpc>
                        <a:spcBef>
                          <a:spcPts val="600"/>
                        </a:spcBef>
                        <a:spcAft>
                          <a:spcPts val="600"/>
                        </a:spcAft>
                      </a:pPr>
                      <a:r>
                        <a:rPr lang="en-GB" sz="900">
                          <a:effectLst/>
                          <a:latin typeface="Arial" panose="020B0604020202020204" pitchFamily="34" charset="0"/>
                          <a:cs typeface="Arial" panose="020B0604020202020204" pitchFamily="34" charset="0"/>
                        </a:rPr>
                        <a:t>Knowledge acquisition: domain specific and generic competence</a:t>
                      </a:r>
                      <a:endParaRPr lang="en-US" sz="900">
                        <a:effectLst/>
                        <a:latin typeface="Arial" panose="020B0604020202020204" pitchFamily="34" charset="0"/>
                        <a:ea typeface="Times New Roman" panose="02020603050405020304" pitchFamily="18" charset="0"/>
                        <a:cs typeface="Arial" panose="020B0604020202020204" pitchFamily="34" charset="0"/>
                      </a:endParaRPr>
                    </a:p>
                  </a:txBody>
                  <a:tcPr marL="35937" marR="35937" marT="0" marB="0"/>
                </a:tc>
                <a:tc>
                  <a:txBody>
                    <a:bodyPr/>
                    <a:lstStyle/>
                    <a:p>
                      <a:pPr>
                        <a:lnSpc>
                          <a:spcPct val="115000"/>
                        </a:lnSpc>
                        <a:spcBef>
                          <a:spcPts val="600"/>
                        </a:spcBef>
                        <a:spcAft>
                          <a:spcPts val="600"/>
                        </a:spcAft>
                      </a:pPr>
                      <a:r>
                        <a:rPr lang="en-GB" sz="900" dirty="0">
                          <a:effectLst/>
                          <a:latin typeface="Arial" panose="020B0604020202020204" pitchFamily="34" charset="0"/>
                          <a:cs typeface="Arial" panose="020B0604020202020204" pitchFamily="34" charset="0"/>
                        </a:rPr>
                        <a:t>Knowledge and skills application: domain specific and generic technical and non-technical skill</a:t>
                      </a:r>
                      <a:endParaRPr lang="en-US" sz="900" dirty="0">
                        <a:effectLst/>
                        <a:latin typeface="Arial" panose="020B0604020202020204" pitchFamily="34" charset="0"/>
                        <a:ea typeface="Times New Roman" panose="02020603050405020304" pitchFamily="18" charset="0"/>
                        <a:cs typeface="Arial" panose="020B0604020202020204" pitchFamily="34" charset="0"/>
                      </a:endParaRPr>
                    </a:p>
                  </a:txBody>
                  <a:tcPr marL="35937" marR="35937" marT="0" marB="0"/>
                </a:tc>
                <a:tc>
                  <a:txBody>
                    <a:bodyPr/>
                    <a:lstStyle/>
                    <a:p>
                      <a:pPr>
                        <a:lnSpc>
                          <a:spcPct val="115000"/>
                        </a:lnSpc>
                        <a:spcBef>
                          <a:spcPts val="600"/>
                        </a:spcBef>
                        <a:spcAft>
                          <a:spcPts val="600"/>
                        </a:spcAft>
                      </a:pPr>
                      <a:r>
                        <a:rPr lang="en-GB" sz="900">
                          <a:effectLst/>
                          <a:latin typeface="Arial" panose="020B0604020202020204" pitchFamily="34" charset="0"/>
                          <a:cs typeface="Arial" panose="020B0604020202020204" pitchFamily="34" charset="0"/>
                        </a:rPr>
                        <a:t>Authority: autonomy and responsibility on the field of study and as a member of society</a:t>
                      </a:r>
                      <a:endParaRPr lang="en-US" sz="900">
                        <a:effectLst/>
                        <a:latin typeface="Arial" panose="020B0604020202020204" pitchFamily="34" charset="0"/>
                        <a:ea typeface="Times New Roman" panose="02020603050405020304" pitchFamily="18" charset="0"/>
                        <a:cs typeface="Arial" panose="020B0604020202020204" pitchFamily="34" charset="0"/>
                      </a:endParaRPr>
                    </a:p>
                  </a:txBody>
                  <a:tcPr marL="35937" marR="35937" marT="0" marB="0"/>
                </a:tc>
                <a:extLst>
                  <a:ext uri="{0D108BD9-81ED-4DB2-BD59-A6C34878D82A}">
                    <a16:rowId xmlns:a16="http://schemas.microsoft.com/office/drawing/2014/main" val="1777229172"/>
                  </a:ext>
                </a:extLst>
              </a:tr>
              <a:tr h="871639">
                <a:tc>
                  <a:txBody>
                    <a:bodyPr/>
                    <a:lstStyle/>
                    <a:p>
                      <a:pPr algn="ctr">
                        <a:lnSpc>
                          <a:spcPct val="115000"/>
                        </a:lnSpc>
                        <a:spcBef>
                          <a:spcPts val="600"/>
                        </a:spcBef>
                        <a:spcAft>
                          <a:spcPts val="600"/>
                        </a:spcAft>
                      </a:pPr>
                      <a:r>
                        <a:rPr lang="en-GB" sz="900" dirty="0">
                          <a:effectLst/>
                          <a:latin typeface="Arial" panose="020B0604020202020204" pitchFamily="34" charset="0"/>
                          <a:cs typeface="Arial" panose="020B0604020202020204" pitchFamily="34" charset="0"/>
                        </a:rPr>
                        <a:t>Knowledge and understanding</a:t>
                      </a:r>
                      <a:endParaRPr lang="en-US" sz="900" dirty="0">
                        <a:effectLst/>
                        <a:latin typeface="Arial" panose="020B0604020202020204" pitchFamily="34" charset="0"/>
                        <a:ea typeface="Times New Roman" panose="02020603050405020304" pitchFamily="18" charset="0"/>
                        <a:cs typeface="Arial" panose="020B0604020202020204" pitchFamily="34" charset="0"/>
                      </a:endParaRPr>
                    </a:p>
                  </a:txBody>
                  <a:tcPr marL="35937" marR="35937" marT="0" marB="0"/>
                </a:tc>
                <a:tc>
                  <a:txBody>
                    <a:bodyPr/>
                    <a:lstStyle/>
                    <a:p>
                      <a:pPr>
                        <a:lnSpc>
                          <a:spcPct val="115000"/>
                        </a:lnSpc>
                        <a:spcBef>
                          <a:spcPts val="600"/>
                        </a:spcBef>
                        <a:spcAft>
                          <a:spcPts val="0"/>
                        </a:spcAft>
                      </a:pPr>
                      <a:r>
                        <a:rPr lang="en-GB" sz="900">
                          <a:effectLst/>
                          <a:latin typeface="Arial" panose="020B0604020202020204" pitchFamily="34" charset="0"/>
                          <a:cs typeface="Arial" panose="020B0604020202020204" pitchFamily="34" charset="0"/>
                        </a:rPr>
                        <a:t>Demonstrate a depth and breadth of understanding of a domain of specialised knowledge which offers a foundation for developing original thinking and new ideas.  </a:t>
                      </a:r>
                      <a:endParaRPr lang="en-US" sz="900">
                        <a:effectLst/>
                        <a:latin typeface="Arial" panose="020B0604020202020204" pitchFamily="34" charset="0"/>
                        <a:ea typeface="Times New Roman" panose="02020603050405020304" pitchFamily="18" charset="0"/>
                        <a:cs typeface="Arial" panose="020B0604020202020204" pitchFamily="34" charset="0"/>
                      </a:endParaRPr>
                    </a:p>
                  </a:txBody>
                  <a:tcPr marL="35937" marR="35937" marT="0" marB="0"/>
                </a:tc>
                <a:tc>
                  <a:txBody>
                    <a:bodyPr/>
                    <a:lstStyle/>
                    <a:p>
                      <a:pPr>
                        <a:lnSpc>
                          <a:spcPct val="115000"/>
                        </a:lnSpc>
                        <a:spcBef>
                          <a:spcPts val="600"/>
                        </a:spcBef>
                        <a:spcAft>
                          <a:spcPts val="600"/>
                        </a:spcAft>
                      </a:pPr>
                      <a:r>
                        <a:rPr lang="en-GB" sz="900" dirty="0">
                          <a:effectLst/>
                          <a:latin typeface="Arial" panose="020B0604020202020204" pitchFamily="34" charset="0"/>
                          <a:cs typeface="Arial" panose="020B0604020202020204" pitchFamily="34" charset="0"/>
                        </a:rPr>
                        <a:t>Evidence the ability to contextualise, compare, critique, and integrate specialised knowledge utilised to advance thinking and ideas relevant to the field of study.</a:t>
                      </a:r>
                      <a:endParaRPr lang="en-US" sz="900" dirty="0">
                        <a:effectLst/>
                        <a:latin typeface="Arial" panose="020B0604020202020204" pitchFamily="34" charset="0"/>
                        <a:ea typeface="Times New Roman" panose="02020603050405020304" pitchFamily="18" charset="0"/>
                        <a:cs typeface="Arial" panose="020B0604020202020204" pitchFamily="34" charset="0"/>
                      </a:endParaRPr>
                    </a:p>
                  </a:txBody>
                  <a:tcPr marL="35937" marR="35937" marT="0" marB="0"/>
                </a:tc>
                <a:tc>
                  <a:txBody>
                    <a:bodyPr/>
                    <a:lstStyle/>
                    <a:p>
                      <a:pPr>
                        <a:lnSpc>
                          <a:spcPct val="115000"/>
                        </a:lnSpc>
                        <a:spcBef>
                          <a:spcPts val="600"/>
                        </a:spcBef>
                        <a:spcAft>
                          <a:spcPts val="600"/>
                        </a:spcAft>
                      </a:pPr>
                      <a:r>
                        <a:rPr lang="en-GB" sz="900" dirty="0">
                          <a:effectLst/>
                          <a:latin typeface="Arial" panose="020B0604020202020204" pitchFamily="34" charset="0"/>
                          <a:cs typeface="Arial" panose="020B0604020202020204" pitchFamily="34" charset="0"/>
                        </a:rPr>
                        <a:t>Manifest the ability to use and share specialised knowledge and understanding which allow for the development new knowledge, policies and strategic decision making in complex and unpredictable field-related and societal settings. </a:t>
                      </a:r>
                      <a:endParaRPr lang="en-US" sz="900" dirty="0">
                        <a:effectLst/>
                        <a:latin typeface="Arial" panose="020B0604020202020204" pitchFamily="34" charset="0"/>
                        <a:ea typeface="Times New Roman" panose="02020603050405020304" pitchFamily="18" charset="0"/>
                        <a:cs typeface="Arial" panose="020B0604020202020204" pitchFamily="34" charset="0"/>
                      </a:endParaRPr>
                    </a:p>
                  </a:txBody>
                  <a:tcPr marL="35937" marR="35937" marT="0" marB="0"/>
                </a:tc>
                <a:extLst>
                  <a:ext uri="{0D108BD9-81ED-4DB2-BD59-A6C34878D82A}">
                    <a16:rowId xmlns:a16="http://schemas.microsoft.com/office/drawing/2014/main" val="809346283"/>
                  </a:ext>
                </a:extLst>
              </a:tr>
              <a:tr h="1228095">
                <a:tc>
                  <a:txBody>
                    <a:bodyPr/>
                    <a:lstStyle/>
                    <a:p>
                      <a:pPr algn="ctr">
                        <a:lnSpc>
                          <a:spcPct val="115000"/>
                        </a:lnSpc>
                        <a:spcBef>
                          <a:spcPts val="600"/>
                        </a:spcBef>
                        <a:spcAft>
                          <a:spcPts val="600"/>
                        </a:spcAft>
                      </a:pPr>
                      <a:r>
                        <a:rPr lang="en-GB" sz="900">
                          <a:effectLst/>
                          <a:latin typeface="Arial" panose="020B0604020202020204" pitchFamily="34" charset="0"/>
                          <a:cs typeface="Arial" panose="020B0604020202020204" pitchFamily="34" charset="0"/>
                        </a:rPr>
                        <a:t>Field related and general skills and competences</a:t>
                      </a:r>
                      <a:endParaRPr lang="en-US" sz="900">
                        <a:effectLst/>
                        <a:latin typeface="Arial" panose="020B0604020202020204" pitchFamily="34" charset="0"/>
                        <a:ea typeface="Times New Roman" panose="02020603050405020304" pitchFamily="18" charset="0"/>
                        <a:cs typeface="Arial" panose="020B0604020202020204" pitchFamily="34" charset="0"/>
                      </a:endParaRPr>
                    </a:p>
                  </a:txBody>
                  <a:tcPr marL="35937" marR="35937" marT="0" marB="0"/>
                </a:tc>
                <a:tc>
                  <a:txBody>
                    <a:bodyPr/>
                    <a:lstStyle/>
                    <a:p>
                      <a:pPr>
                        <a:lnSpc>
                          <a:spcPct val="115000"/>
                        </a:lnSpc>
                        <a:spcBef>
                          <a:spcPts val="600"/>
                        </a:spcBef>
                        <a:spcAft>
                          <a:spcPts val="600"/>
                        </a:spcAft>
                      </a:pPr>
                      <a:r>
                        <a:rPr lang="en-GB" sz="900" dirty="0">
                          <a:effectLst/>
                          <a:latin typeface="Arial" panose="020B0604020202020204" pitchFamily="34" charset="0"/>
                          <a:cs typeface="Arial" panose="020B0604020202020204" pitchFamily="34" charset="0"/>
                        </a:rPr>
                        <a:t>Demonstrate a depth and breadth of knowledge and understanding regarding higher-order generic and subject specific (digital) skills and competences required to operate successfully in a particular field of study at expert level, as well as in a wider societal context.</a:t>
                      </a:r>
                      <a:endParaRPr lang="en-US" sz="900" dirty="0">
                        <a:effectLst/>
                        <a:latin typeface="Arial" panose="020B0604020202020204" pitchFamily="34" charset="0"/>
                        <a:ea typeface="Times New Roman" panose="02020603050405020304" pitchFamily="18" charset="0"/>
                        <a:cs typeface="Arial" panose="020B0604020202020204" pitchFamily="34" charset="0"/>
                      </a:endParaRPr>
                    </a:p>
                  </a:txBody>
                  <a:tcPr marL="35937" marR="35937" marT="0" marB="0">
                    <a:solidFill>
                      <a:schemeClr val="bg1"/>
                    </a:solidFill>
                  </a:tcPr>
                </a:tc>
                <a:tc>
                  <a:txBody>
                    <a:bodyPr/>
                    <a:lstStyle/>
                    <a:p>
                      <a:pPr>
                        <a:lnSpc>
                          <a:spcPct val="115000"/>
                        </a:lnSpc>
                        <a:spcBef>
                          <a:spcPts val="600"/>
                        </a:spcBef>
                        <a:spcAft>
                          <a:spcPts val="600"/>
                        </a:spcAft>
                      </a:pPr>
                      <a:r>
                        <a:rPr lang="en-GB" sz="900" dirty="0">
                          <a:effectLst/>
                          <a:latin typeface="Arial" panose="020B0604020202020204" pitchFamily="34" charset="0"/>
                          <a:cs typeface="Arial" panose="020B0604020202020204" pitchFamily="34" charset="0"/>
                        </a:rPr>
                        <a:t>Evidence the ability to apply higher-order and evidence-informed subject specific and generic skills and competences using appropriate (digital) learning formats, which facilitate the development of high-level critical thinking, complex problem-solving and effective argumentation skills in multi-dimensional and differentiated work and societal settings. </a:t>
                      </a:r>
                      <a:endParaRPr lang="en-US" sz="900" dirty="0">
                        <a:effectLst/>
                        <a:latin typeface="Arial" panose="020B0604020202020204" pitchFamily="34" charset="0"/>
                        <a:ea typeface="Times New Roman" panose="02020603050405020304" pitchFamily="18" charset="0"/>
                        <a:cs typeface="Arial" panose="020B0604020202020204" pitchFamily="34" charset="0"/>
                      </a:endParaRPr>
                    </a:p>
                  </a:txBody>
                  <a:tcPr marL="35937" marR="35937" marT="0" marB="0">
                    <a:solidFill>
                      <a:schemeClr val="bg1"/>
                    </a:solidFill>
                  </a:tcPr>
                </a:tc>
                <a:tc>
                  <a:txBody>
                    <a:bodyPr/>
                    <a:lstStyle/>
                    <a:p>
                      <a:pPr>
                        <a:lnSpc>
                          <a:spcPct val="115000"/>
                        </a:lnSpc>
                        <a:spcBef>
                          <a:spcPts val="600"/>
                        </a:spcBef>
                        <a:spcAft>
                          <a:spcPts val="0"/>
                        </a:spcAft>
                      </a:pPr>
                      <a:r>
                        <a:rPr lang="en-GB" sz="900" dirty="0">
                          <a:effectLst/>
                          <a:latin typeface="Arial" panose="020B0604020202020204" pitchFamily="34" charset="0"/>
                          <a:cs typeface="Arial" panose="020B0604020202020204" pitchFamily="34" charset="0"/>
                        </a:rPr>
                        <a:t>Manifest the ability to effectively apply field and societal related knowledge, skills and competences, including innovation, entrepreneurship, responsibility and/or leadership, to manage complex technical and/or content related activities including projects and initiatives in familiar and unfamiliar work and societal contexts.</a:t>
                      </a:r>
                      <a:endParaRPr lang="en-US" sz="900" dirty="0">
                        <a:effectLst/>
                        <a:latin typeface="Arial" panose="020B0604020202020204" pitchFamily="34" charset="0"/>
                        <a:cs typeface="Arial" panose="020B0604020202020204" pitchFamily="34" charset="0"/>
                      </a:endParaRPr>
                    </a:p>
                  </a:txBody>
                  <a:tcPr marL="35937" marR="35937" marT="0" marB="0">
                    <a:solidFill>
                      <a:schemeClr val="bg1"/>
                    </a:solidFill>
                  </a:tcPr>
                </a:tc>
                <a:extLst>
                  <a:ext uri="{0D108BD9-81ED-4DB2-BD59-A6C34878D82A}">
                    <a16:rowId xmlns:a16="http://schemas.microsoft.com/office/drawing/2014/main" val="261339769"/>
                  </a:ext>
                </a:extLst>
              </a:tr>
              <a:tr h="1313749">
                <a:tc>
                  <a:txBody>
                    <a:bodyPr/>
                    <a:lstStyle/>
                    <a:p>
                      <a:pPr algn="ctr">
                        <a:lnSpc>
                          <a:spcPct val="115000"/>
                        </a:lnSpc>
                        <a:spcBef>
                          <a:spcPts val="600"/>
                        </a:spcBef>
                        <a:spcAft>
                          <a:spcPts val="600"/>
                        </a:spcAft>
                      </a:pPr>
                      <a:r>
                        <a:rPr lang="en-GB" sz="900" dirty="0">
                          <a:effectLst/>
                          <a:latin typeface="Arial" panose="020B0604020202020204" pitchFamily="34" charset="0"/>
                          <a:cs typeface="Arial" panose="020B0604020202020204" pitchFamily="34" charset="0"/>
                        </a:rPr>
                        <a:t>Critical reflection, judgements, synthesising and design</a:t>
                      </a:r>
                      <a:endParaRPr lang="en-US" sz="900" dirty="0">
                        <a:effectLst/>
                        <a:latin typeface="Arial" panose="020B0604020202020204" pitchFamily="34" charset="0"/>
                        <a:ea typeface="Times New Roman" panose="02020603050405020304" pitchFamily="18" charset="0"/>
                        <a:cs typeface="Arial" panose="020B0604020202020204" pitchFamily="34" charset="0"/>
                      </a:endParaRPr>
                    </a:p>
                  </a:txBody>
                  <a:tcPr marL="35937" marR="35937" marT="0" marB="0"/>
                </a:tc>
                <a:tc>
                  <a:txBody>
                    <a:bodyPr/>
                    <a:lstStyle/>
                    <a:p>
                      <a:pPr marL="83185">
                        <a:lnSpc>
                          <a:spcPct val="115000"/>
                        </a:lnSpc>
                        <a:spcBef>
                          <a:spcPts val="600"/>
                        </a:spcBef>
                        <a:spcAft>
                          <a:spcPts val="600"/>
                        </a:spcAft>
                      </a:pPr>
                      <a:r>
                        <a:rPr lang="en-US" sz="900" dirty="0">
                          <a:effectLst/>
                          <a:latin typeface="Arial" panose="020B0604020202020204" pitchFamily="34" charset="0"/>
                          <a:cs typeface="Arial" panose="020B0604020202020204" pitchFamily="34" charset="0"/>
                        </a:rPr>
                        <a:t>Demonstrate a depth and breadth of knowledge and understanding of complex theoretical frameworks, concepts, methodologies and practices at a level which allows for comparing and integrating these, to serve as a foundation for (applied) research and creative thinking related to the field of studies and societal challenges. </a:t>
                      </a:r>
                      <a:endParaRPr lang="en-US" sz="900" dirty="0">
                        <a:effectLst/>
                        <a:latin typeface="Arial" panose="020B0604020202020204" pitchFamily="34" charset="0"/>
                        <a:ea typeface="MS Mincho" panose="02020609040205080304" pitchFamily="49" charset="-128"/>
                        <a:cs typeface="Arial" panose="020B0604020202020204" pitchFamily="34" charset="0"/>
                      </a:endParaRPr>
                    </a:p>
                  </a:txBody>
                  <a:tcPr marL="35937" marR="35937" marT="0" marB="0"/>
                </a:tc>
                <a:tc>
                  <a:txBody>
                    <a:bodyPr/>
                    <a:lstStyle/>
                    <a:p>
                      <a:pPr>
                        <a:lnSpc>
                          <a:spcPct val="115000"/>
                        </a:lnSpc>
                        <a:spcBef>
                          <a:spcPts val="600"/>
                        </a:spcBef>
                        <a:spcAft>
                          <a:spcPts val="600"/>
                        </a:spcAft>
                      </a:pPr>
                      <a:r>
                        <a:rPr lang="en-GB" sz="900" dirty="0">
                          <a:effectLst/>
                          <a:latin typeface="Arial" panose="020B0604020202020204" pitchFamily="34" charset="0"/>
                          <a:cs typeface="Arial" panose="020B0604020202020204" pitchFamily="34" charset="0"/>
                        </a:rPr>
                        <a:t>Evidence mastery of the ability to identify, analyse, synthesise and compare theories, concepts, methodologies and skills from field related and wider perspectives (including one’s social, ethical, cultural and political responsibilities) to organise often incomplete information, to make evidence-based judgements, and to solve complex problems in research related or innovative contexts.</a:t>
                      </a:r>
                      <a:endParaRPr lang="en-US" sz="900" dirty="0">
                        <a:effectLst/>
                        <a:latin typeface="Arial" panose="020B0604020202020204" pitchFamily="34" charset="0"/>
                        <a:ea typeface="Times New Roman" panose="02020603050405020304" pitchFamily="18" charset="0"/>
                        <a:cs typeface="Arial" panose="020B0604020202020204" pitchFamily="34" charset="0"/>
                      </a:endParaRPr>
                    </a:p>
                  </a:txBody>
                  <a:tcPr marL="35937" marR="35937" marT="0" marB="0"/>
                </a:tc>
                <a:tc>
                  <a:txBody>
                    <a:bodyPr/>
                    <a:lstStyle/>
                    <a:p>
                      <a:pPr>
                        <a:lnSpc>
                          <a:spcPct val="115000"/>
                        </a:lnSpc>
                        <a:spcBef>
                          <a:spcPts val="600"/>
                        </a:spcBef>
                        <a:spcAft>
                          <a:spcPts val="0"/>
                        </a:spcAft>
                      </a:pPr>
                      <a:r>
                        <a:rPr lang="en-GB" sz="900" dirty="0">
                          <a:effectLst/>
                          <a:latin typeface="Arial" panose="020B0604020202020204" pitchFamily="34" charset="0"/>
                          <a:cs typeface="Arial" panose="020B0604020202020204" pitchFamily="34" charset="0"/>
                        </a:rPr>
                        <a:t>Manifest the analytical ability to critically comprehend and reflect on new specialised knowledge and skills, and to use this critical capability to contribute in individual and /or team capacities to the identification of evidence-informed judgements and solutions to move forward and /or solve complex field and societal related challenges and problems.</a:t>
                      </a:r>
                      <a:endParaRPr lang="en-US" sz="900" dirty="0">
                        <a:effectLst/>
                        <a:latin typeface="Arial" panose="020B0604020202020204" pitchFamily="34" charset="0"/>
                        <a:ea typeface="Times New Roman" panose="02020603050405020304" pitchFamily="18" charset="0"/>
                        <a:cs typeface="Arial" panose="020B0604020202020204" pitchFamily="34" charset="0"/>
                      </a:endParaRPr>
                    </a:p>
                  </a:txBody>
                  <a:tcPr marL="35937" marR="35937" marT="0" marB="0"/>
                </a:tc>
                <a:extLst>
                  <a:ext uri="{0D108BD9-81ED-4DB2-BD59-A6C34878D82A}">
                    <a16:rowId xmlns:a16="http://schemas.microsoft.com/office/drawing/2014/main" val="2390755280"/>
                  </a:ext>
                </a:extLst>
              </a:tr>
              <a:tr h="1303055">
                <a:tc>
                  <a:txBody>
                    <a:bodyPr/>
                    <a:lstStyle/>
                    <a:p>
                      <a:pPr>
                        <a:lnSpc>
                          <a:spcPct val="115000"/>
                        </a:lnSpc>
                        <a:spcBef>
                          <a:spcPts val="600"/>
                        </a:spcBef>
                        <a:spcAft>
                          <a:spcPts val="600"/>
                        </a:spcAft>
                      </a:pPr>
                      <a:r>
                        <a:rPr lang="en-GB" sz="900">
                          <a:effectLst/>
                          <a:latin typeface="Arial" panose="020B0604020202020204" pitchFamily="34" charset="0"/>
                          <a:cs typeface="Arial" panose="020B0604020202020204" pitchFamily="34" charset="0"/>
                        </a:rPr>
                        <a:t>Communication and information sharing</a:t>
                      </a:r>
                      <a:endParaRPr lang="en-US" sz="900">
                        <a:effectLst/>
                        <a:latin typeface="Arial" panose="020B0604020202020204" pitchFamily="34" charset="0"/>
                        <a:ea typeface="Times New Roman" panose="02020603050405020304" pitchFamily="18" charset="0"/>
                        <a:cs typeface="Arial" panose="020B0604020202020204" pitchFamily="34" charset="0"/>
                      </a:endParaRPr>
                    </a:p>
                  </a:txBody>
                  <a:tcPr marL="35937" marR="35937" marT="0" marB="0"/>
                </a:tc>
                <a:tc>
                  <a:txBody>
                    <a:bodyPr/>
                    <a:lstStyle/>
                    <a:p>
                      <a:pPr marL="83185">
                        <a:lnSpc>
                          <a:spcPct val="115000"/>
                        </a:lnSpc>
                        <a:spcBef>
                          <a:spcPts val="600"/>
                        </a:spcBef>
                        <a:spcAft>
                          <a:spcPts val="600"/>
                        </a:spcAft>
                      </a:pPr>
                      <a:r>
                        <a:rPr lang="en-US" sz="900" dirty="0">
                          <a:effectLst/>
                          <a:latin typeface="Arial" panose="020B0604020202020204" pitchFamily="34" charset="0"/>
                          <a:cs typeface="Arial" panose="020B0604020202020204" pitchFamily="34" charset="0"/>
                        </a:rPr>
                        <a:t>Demonstrate a depth and breadth of knowledge and understanding of the appropriate means, skills, strategies, attitudes and approaches to effectively communicate complex information and multidimensional problems, challenges, ideas and solutions in field related and societal contexts to a variety of audiences, including field specialists.</a:t>
                      </a:r>
                      <a:endParaRPr lang="en-US" sz="900" dirty="0">
                        <a:effectLst/>
                        <a:latin typeface="Arial" panose="020B0604020202020204" pitchFamily="34" charset="0"/>
                        <a:ea typeface="MS Mincho" panose="02020609040205080304" pitchFamily="49" charset="-128"/>
                        <a:cs typeface="Arial" panose="020B0604020202020204" pitchFamily="34" charset="0"/>
                      </a:endParaRPr>
                    </a:p>
                  </a:txBody>
                  <a:tcPr marL="35937" marR="35937" marT="0" marB="0">
                    <a:solidFill>
                      <a:schemeClr val="bg1"/>
                    </a:solidFill>
                  </a:tcPr>
                </a:tc>
                <a:tc>
                  <a:txBody>
                    <a:bodyPr/>
                    <a:lstStyle/>
                    <a:p>
                      <a:pPr>
                        <a:lnSpc>
                          <a:spcPct val="115000"/>
                        </a:lnSpc>
                        <a:spcBef>
                          <a:spcPts val="600"/>
                        </a:spcBef>
                        <a:spcAft>
                          <a:spcPts val="0"/>
                        </a:spcAft>
                      </a:pPr>
                      <a:r>
                        <a:rPr lang="en-GB" sz="900" dirty="0">
                          <a:effectLst/>
                          <a:latin typeface="Arial" panose="020B0604020202020204" pitchFamily="34" charset="0"/>
                          <a:cs typeface="Arial" panose="020B0604020202020204" pitchFamily="34" charset="0"/>
                        </a:rPr>
                        <a:t>Evidence the effective application of a variety of sophisticated communication strategies, media, means, and skills to convey different types of information involving multi-dimensional problems, challenges, ideas, and possible solutions through messaging tailored to the target audience, including field specialists.</a:t>
                      </a:r>
                      <a:endParaRPr lang="en-US" sz="900" dirty="0">
                        <a:effectLst/>
                        <a:latin typeface="Arial" panose="020B0604020202020204" pitchFamily="34" charset="0"/>
                        <a:cs typeface="Arial" panose="020B0604020202020204" pitchFamily="34" charset="0"/>
                      </a:endParaRPr>
                    </a:p>
                    <a:p>
                      <a:pPr>
                        <a:lnSpc>
                          <a:spcPct val="115000"/>
                        </a:lnSpc>
                        <a:spcBef>
                          <a:spcPts val="600"/>
                        </a:spcBef>
                        <a:spcAft>
                          <a:spcPts val="600"/>
                        </a:spcAft>
                      </a:pPr>
                      <a:r>
                        <a:rPr lang="en-GB" sz="900" dirty="0">
                          <a:effectLst/>
                          <a:latin typeface="Arial" panose="020B0604020202020204" pitchFamily="34" charset="0"/>
                          <a:cs typeface="Arial" panose="020B0604020202020204" pitchFamily="34" charset="0"/>
                        </a:rPr>
                        <a:t> </a:t>
                      </a:r>
                      <a:endParaRPr lang="en-US" sz="900" dirty="0">
                        <a:effectLst/>
                        <a:latin typeface="Arial" panose="020B0604020202020204" pitchFamily="34" charset="0"/>
                        <a:ea typeface="Times New Roman" panose="02020603050405020304" pitchFamily="18" charset="0"/>
                        <a:cs typeface="Arial" panose="020B0604020202020204" pitchFamily="34" charset="0"/>
                      </a:endParaRPr>
                    </a:p>
                  </a:txBody>
                  <a:tcPr marL="35937" marR="35937" marT="0" marB="0">
                    <a:solidFill>
                      <a:schemeClr val="bg1"/>
                    </a:solidFill>
                  </a:tcPr>
                </a:tc>
                <a:tc>
                  <a:txBody>
                    <a:bodyPr/>
                    <a:lstStyle/>
                    <a:p>
                      <a:pPr marL="11113" indent="0">
                        <a:lnSpc>
                          <a:spcPct val="115000"/>
                        </a:lnSpc>
                        <a:spcBef>
                          <a:spcPts val="600"/>
                        </a:spcBef>
                        <a:spcAft>
                          <a:spcPts val="600"/>
                        </a:spcAft>
                        <a:tabLst/>
                      </a:pPr>
                      <a:r>
                        <a:rPr lang="en-US" sz="900" dirty="0">
                          <a:effectLst/>
                          <a:latin typeface="Arial" panose="020B0604020202020204" pitchFamily="34" charset="0"/>
                          <a:cs typeface="Arial" panose="020B0604020202020204" pitchFamily="34" charset="0"/>
                        </a:rPr>
                        <a:t>Manifest the ability to communicate clearly and unambiguously in complex work and/or professional, academic and societal situations, by making convincing and evidence-informed arguments and by listening to and appreciating the view of others.</a:t>
                      </a:r>
                      <a:endParaRPr lang="en-US" sz="900" dirty="0">
                        <a:effectLst/>
                        <a:latin typeface="Arial" panose="020B0604020202020204" pitchFamily="34" charset="0"/>
                        <a:ea typeface="MS Mincho" panose="02020609040205080304" pitchFamily="49" charset="-128"/>
                        <a:cs typeface="Arial" panose="020B0604020202020204" pitchFamily="34" charset="0"/>
                      </a:endParaRPr>
                    </a:p>
                  </a:txBody>
                  <a:tcPr marL="35937" marR="35937" marT="0" marB="0">
                    <a:solidFill>
                      <a:schemeClr val="bg1"/>
                    </a:solidFill>
                  </a:tcPr>
                </a:tc>
                <a:extLst>
                  <a:ext uri="{0D108BD9-81ED-4DB2-BD59-A6C34878D82A}">
                    <a16:rowId xmlns:a16="http://schemas.microsoft.com/office/drawing/2014/main" val="930876746"/>
                  </a:ext>
                </a:extLst>
              </a:tr>
              <a:tr h="1397757">
                <a:tc>
                  <a:txBody>
                    <a:bodyPr/>
                    <a:lstStyle/>
                    <a:p>
                      <a:pPr algn="ctr">
                        <a:lnSpc>
                          <a:spcPct val="115000"/>
                        </a:lnSpc>
                        <a:spcBef>
                          <a:spcPts val="600"/>
                        </a:spcBef>
                        <a:spcAft>
                          <a:spcPts val="600"/>
                        </a:spcAft>
                      </a:pPr>
                      <a:r>
                        <a:rPr lang="en-GB" sz="900" dirty="0">
                          <a:effectLst/>
                          <a:latin typeface="Arial" panose="020B0604020202020204" pitchFamily="34" charset="0"/>
                          <a:cs typeface="Arial" panose="020B0604020202020204" pitchFamily="34" charset="0"/>
                        </a:rPr>
                        <a:t>Continuous learning and development</a:t>
                      </a:r>
                      <a:endParaRPr lang="en-US" sz="900" dirty="0">
                        <a:effectLst/>
                        <a:latin typeface="Arial" panose="020B0604020202020204" pitchFamily="34" charset="0"/>
                        <a:ea typeface="Times New Roman" panose="02020603050405020304" pitchFamily="18" charset="0"/>
                        <a:cs typeface="Arial" panose="020B0604020202020204" pitchFamily="34" charset="0"/>
                      </a:endParaRPr>
                    </a:p>
                  </a:txBody>
                  <a:tcPr marL="35937" marR="35937" marT="0" marB="0"/>
                </a:tc>
                <a:tc>
                  <a:txBody>
                    <a:bodyPr/>
                    <a:lstStyle/>
                    <a:p>
                      <a:pPr marL="83185">
                        <a:lnSpc>
                          <a:spcPct val="115000"/>
                        </a:lnSpc>
                        <a:spcBef>
                          <a:spcPts val="600"/>
                        </a:spcBef>
                        <a:spcAft>
                          <a:spcPts val="600"/>
                        </a:spcAft>
                      </a:pPr>
                      <a:r>
                        <a:rPr lang="en-US" sz="900" dirty="0">
                          <a:effectLst/>
                          <a:latin typeface="Arial" panose="020B0604020202020204" pitchFamily="34" charset="0"/>
                          <a:cs typeface="Arial" panose="020B0604020202020204" pitchFamily="34" charset="0"/>
                        </a:rPr>
                        <a:t>Demonstrate advanced knowledge and understanding of learning principles, skills and strategies required for largely self-directed autonomous continuing formal, non-formal and informal learning in face-to-face, hybrid and digital formats, in order to keep acquiring new knowledge and insights resulting from work related and societal and sustainable developments.</a:t>
                      </a:r>
                      <a:endParaRPr lang="en-US" sz="900" dirty="0">
                        <a:effectLst/>
                        <a:latin typeface="Arial" panose="020B0604020202020204" pitchFamily="34" charset="0"/>
                        <a:ea typeface="MS Mincho" panose="02020609040205080304" pitchFamily="49" charset="-128"/>
                        <a:cs typeface="Arial" panose="020B0604020202020204" pitchFamily="34" charset="0"/>
                      </a:endParaRPr>
                    </a:p>
                  </a:txBody>
                  <a:tcPr marL="35937" marR="35937" marT="0" marB="0"/>
                </a:tc>
                <a:tc>
                  <a:txBody>
                    <a:bodyPr/>
                    <a:lstStyle/>
                    <a:p>
                      <a:pPr>
                        <a:lnSpc>
                          <a:spcPct val="115000"/>
                        </a:lnSpc>
                        <a:spcBef>
                          <a:spcPts val="600"/>
                        </a:spcBef>
                        <a:spcAft>
                          <a:spcPts val="600"/>
                        </a:spcAft>
                      </a:pPr>
                      <a:r>
                        <a:rPr lang="en-GB" sz="900">
                          <a:effectLst/>
                          <a:latin typeface="Arial" panose="020B0604020202020204" pitchFamily="34" charset="0"/>
                          <a:cs typeface="Arial" panose="020B0604020202020204" pitchFamily="34" charset="0"/>
                        </a:rPr>
                        <a:t>Evidence advanced learning skills and appropriate strategies to advance one’s own learning and that of others in a lifelong learning context, showing the motivation, metacognitive insight, initiative and leadership to continuously update and upgrade knowledge and field related and generic skills and competences.</a:t>
                      </a:r>
                      <a:endParaRPr lang="en-US" sz="900">
                        <a:effectLst/>
                        <a:latin typeface="Arial" panose="020B0604020202020204" pitchFamily="34" charset="0"/>
                        <a:ea typeface="Times New Roman" panose="02020603050405020304" pitchFamily="18" charset="0"/>
                        <a:cs typeface="Arial" panose="020B0604020202020204" pitchFamily="34" charset="0"/>
                      </a:endParaRPr>
                    </a:p>
                  </a:txBody>
                  <a:tcPr marL="35937" marR="35937" marT="0" marB="0"/>
                </a:tc>
                <a:tc>
                  <a:txBody>
                    <a:bodyPr/>
                    <a:lstStyle/>
                    <a:p>
                      <a:pPr>
                        <a:lnSpc>
                          <a:spcPct val="107000"/>
                        </a:lnSpc>
                        <a:spcBef>
                          <a:spcPts val="600"/>
                        </a:spcBef>
                        <a:spcAft>
                          <a:spcPts val="0"/>
                        </a:spcAft>
                      </a:pPr>
                      <a:r>
                        <a:rPr lang="en-GB" sz="900" dirty="0">
                          <a:effectLst/>
                          <a:latin typeface="Arial" panose="020B0604020202020204" pitchFamily="34" charset="0"/>
                          <a:cs typeface="Arial" panose="020B0604020202020204" pitchFamily="34" charset="0"/>
                        </a:rPr>
                        <a:t>Manifest continuous personal and professional development in individual, team-based and societal settings by initiating, organising, managing and evaluating lifelong learning activities for oneself providing good service in a professional context and to society at large.  </a:t>
                      </a:r>
                      <a:endParaRPr lang="en-US" sz="900" dirty="0">
                        <a:effectLst/>
                        <a:latin typeface="Arial" panose="020B0604020202020204" pitchFamily="34" charset="0"/>
                        <a:cs typeface="Arial" panose="020B0604020202020204" pitchFamily="34" charset="0"/>
                      </a:endParaRPr>
                    </a:p>
                    <a:p>
                      <a:pPr>
                        <a:lnSpc>
                          <a:spcPct val="107000"/>
                        </a:lnSpc>
                        <a:spcAft>
                          <a:spcPts val="800"/>
                        </a:spcAft>
                      </a:pPr>
                      <a:r>
                        <a:rPr lang="en-GB" sz="900" dirty="0">
                          <a:effectLst/>
                          <a:latin typeface="Arial" panose="020B0604020202020204" pitchFamily="34" charset="0"/>
                          <a:cs typeface="Arial" panose="020B0604020202020204" pitchFamily="34" charset="0"/>
                        </a:rPr>
                        <a:t> </a:t>
                      </a:r>
                      <a:endParaRPr lang="en-US" sz="900" dirty="0">
                        <a:effectLst/>
                        <a:latin typeface="Arial" panose="020B0604020202020204" pitchFamily="34" charset="0"/>
                        <a:cs typeface="Arial" panose="020B0604020202020204" pitchFamily="34" charset="0"/>
                      </a:endParaRPr>
                    </a:p>
                    <a:p>
                      <a:pPr>
                        <a:lnSpc>
                          <a:spcPct val="115000"/>
                        </a:lnSpc>
                        <a:spcBef>
                          <a:spcPts val="600"/>
                        </a:spcBef>
                        <a:spcAft>
                          <a:spcPts val="600"/>
                        </a:spcAft>
                        <a:tabLst>
                          <a:tab pos="153670" algn="l"/>
                        </a:tabLst>
                      </a:pPr>
                      <a:r>
                        <a:rPr lang="en-GB" sz="900" dirty="0">
                          <a:effectLst/>
                          <a:latin typeface="Arial" panose="020B0604020202020204" pitchFamily="34" charset="0"/>
                          <a:cs typeface="Arial" panose="020B0604020202020204" pitchFamily="34" charset="0"/>
                        </a:rPr>
                        <a:t> </a:t>
                      </a:r>
                      <a:endParaRPr lang="en-US" sz="900" dirty="0">
                        <a:effectLst/>
                        <a:latin typeface="Arial" panose="020B0604020202020204" pitchFamily="34" charset="0"/>
                        <a:ea typeface="Times New Roman" panose="02020603050405020304" pitchFamily="18" charset="0"/>
                        <a:cs typeface="Arial" panose="020B0604020202020204" pitchFamily="34" charset="0"/>
                      </a:endParaRPr>
                    </a:p>
                  </a:txBody>
                  <a:tcPr marL="35937" marR="35937" marT="0" marB="0"/>
                </a:tc>
                <a:extLst>
                  <a:ext uri="{0D108BD9-81ED-4DB2-BD59-A6C34878D82A}">
                    <a16:rowId xmlns:a16="http://schemas.microsoft.com/office/drawing/2014/main" val="3822605093"/>
                  </a:ext>
                </a:extLst>
              </a:tr>
            </a:tbl>
          </a:graphicData>
        </a:graphic>
      </p:graphicFrame>
      <p:sp>
        <p:nvSpPr>
          <p:cNvPr id="5" name="TextBox 4">
            <a:extLst>
              <a:ext uri="{FF2B5EF4-FFF2-40B4-BE49-F238E27FC236}">
                <a16:creationId xmlns:a16="http://schemas.microsoft.com/office/drawing/2014/main" id="{BF06464D-7071-A345-95AB-BFCD5F829CC4}"/>
              </a:ext>
            </a:extLst>
          </p:cNvPr>
          <p:cNvSpPr txBox="1"/>
          <p:nvPr/>
        </p:nvSpPr>
        <p:spPr>
          <a:xfrm>
            <a:off x="193641" y="-14024"/>
            <a:ext cx="8563087" cy="369332"/>
          </a:xfrm>
          <a:prstGeom prst="rect">
            <a:avLst/>
          </a:prstGeom>
          <a:noFill/>
        </p:spPr>
        <p:txBody>
          <a:bodyPr wrap="square" rtlCol="0">
            <a:spAutoFit/>
          </a:bodyPr>
          <a:lstStyle/>
          <a:p>
            <a:r>
              <a:rPr lang="en-US" b="1" dirty="0">
                <a:solidFill>
                  <a:srgbClr val="FF0000"/>
                </a:solidFill>
              </a:rPr>
              <a:t>Tuning-CALOHEE General Qualifications Reference Framework for Master</a:t>
            </a:r>
            <a:endParaRPr lang="en-US" dirty="0"/>
          </a:p>
        </p:txBody>
      </p:sp>
    </p:spTree>
    <p:extLst>
      <p:ext uri="{BB962C8B-B14F-4D97-AF65-F5344CB8AC3E}">
        <p14:creationId xmlns:p14="http://schemas.microsoft.com/office/powerpoint/2010/main" val="30797868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71396A7F-176D-624F-9608-B9B6292EC108}"/>
              </a:ext>
            </a:extLst>
          </p:cNvPr>
          <p:cNvSpPr>
            <a:spLocks noChangeArrowheads="1"/>
          </p:cNvSpPr>
          <p:nvPr/>
        </p:nvSpPr>
        <p:spPr bwMode="auto">
          <a:xfrm>
            <a:off x="-7464401" y="-96819"/>
            <a:ext cx="2394729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13" name="Content Placeholder 12">
            <a:extLst>
              <a:ext uri="{FF2B5EF4-FFF2-40B4-BE49-F238E27FC236}">
                <a16:creationId xmlns:a16="http://schemas.microsoft.com/office/drawing/2014/main" id="{FC25D058-2939-8C44-A805-366610F8E417}"/>
              </a:ext>
            </a:extLst>
          </p:cNvPr>
          <p:cNvGraphicFramePr>
            <a:graphicFrameLocks noGrp="1"/>
          </p:cNvGraphicFramePr>
          <p:nvPr>
            <p:ph idx="1"/>
            <p:extLst>
              <p:ext uri="{D42A27DB-BD31-4B8C-83A1-F6EECF244321}">
                <p14:modId xmlns:p14="http://schemas.microsoft.com/office/powerpoint/2010/main" val="1196821321"/>
              </p:ext>
            </p:extLst>
          </p:nvPr>
        </p:nvGraphicFramePr>
        <p:xfrm>
          <a:off x="161365" y="507928"/>
          <a:ext cx="8982635" cy="6232395"/>
        </p:xfrm>
        <a:graphic>
          <a:graphicData uri="http://schemas.openxmlformats.org/drawingml/2006/table">
            <a:tbl>
              <a:tblPr firstRow="1" firstCol="1" lastRow="1" bandRow="1" bandCol="1">
                <a:tableStyleId>{5C22544A-7EE6-4342-B048-85BDC9FD1C3A}</a:tableStyleId>
              </a:tblPr>
              <a:tblGrid>
                <a:gridCol w="869588">
                  <a:extLst>
                    <a:ext uri="{9D8B030D-6E8A-4147-A177-3AD203B41FA5}">
                      <a16:colId xmlns:a16="http://schemas.microsoft.com/office/drawing/2014/main" val="1715239684"/>
                    </a:ext>
                  </a:extLst>
                </a:gridCol>
                <a:gridCol w="2738343">
                  <a:extLst>
                    <a:ext uri="{9D8B030D-6E8A-4147-A177-3AD203B41FA5}">
                      <a16:colId xmlns:a16="http://schemas.microsoft.com/office/drawing/2014/main" val="1377420410"/>
                    </a:ext>
                  </a:extLst>
                </a:gridCol>
                <a:gridCol w="2636726">
                  <a:extLst>
                    <a:ext uri="{9D8B030D-6E8A-4147-A177-3AD203B41FA5}">
                      <a16:colId xmlns:a16="http://schemas.microsoft.com/office/drawing/2014/main" val="3309656552"/>
                    </a:ext>
                  </a:extLst>
                </a:gridCol>
                <a:gridCol w="2737978">
                  <a:extLst>
                    <a:ext uri="{9D8B030D-6E8A-4147-A177-3AD203B41FA5}">
                      <a16:colId xmlns:a16="http://schemas.microsoft.com/office/drawing/2014/main" val="130937908"/>
                    </a:ext>
                  </a:extLst>
                </a:gridCol>
              </a:tblGrid>
              <a:tr h="786541">
                <a:tc>
                  <a:txBody>
                    <a:bodyPr/>
                    <a:lstStyle/>
                    <a:p>
                      <a:pPr algn="ctr">
                        <a:spcAft>
                          <a:spcPts val="0"/>
                        </a:spcAft>
                      </a:pPr>
                      <a:r>
                        <a:rPr lang="en-GB" sz="700" dirty="0">
                          <a:effectLst/>
                        </a:rPr>
                        <a:t> </a:t>
                      </a:r>
                      <a:endParaRPr lang="en-US" sz="700" dirty="0">
                        <a:effectLst/>
                      </a:endParaRPr>
                    </a:p>
                    <a:p>
                      <a:pPr algn="ctr">
                        <a:spcAft>
                          <a:spcPts val="0"/>
                        </a:spcAft>
                      </a:pPr>
                      <a:r>
                        <a:rPr lang="en-GB" sz="700" dirty="0">
                          <a:effectLst/>
                        </a:rPr>
                        <a:t>Knowledge and understanding</a:t>
                      </a:r>
                      <a:endParaRPr lang="en-US" sz="7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2922" marR="22922" marT="0" marB="0"/>
                </a:tc>
                <a:tc>
                  <a:txBody>
                    <a:bodyPr/>
                    <a:lstStyle/>
                    <a:p>
                      <a:pPr>
                        <a:lnSpc>
                          <a:spcPct val="115000"/>
                        </a:lnSpc>
                        <a:spcBef>
                          <a:spcPts val="600"/>
                        </a:spcBef>
                        <a:spcAft>
                          <a:spcPts val="0"/>
                        </a:spcAft>
                      </a:pPr>
                      <a:r>
                        <a:rPr lang="en-GB" sz="700" b="0" dirty="0">
                          <a:solidFill>
                            <a:schemeClr val="tx1"/>
                          </a:solidFill>
                          <a:effectLst/>
                          <a:latin typeface="Arial" panose="020B0604020202020204" pitchFamily="34" charset="0"/>
                          <a:cs typeface="Arial" panose="020B0604020202020204" pitchFamily="34" charset="0"/>
                        </a:rPr>
                        <a:t>Demonstrate state-of-the-art systematic understanding of a domain of specialised field of study and work which offers a robust foundation for developing original research, thinking and/or performance at the frontier of once own field of specialisation and associated ones.</a:t>
                      </a:r>
                      <a:endParaRPr lang="en-US" sz="700" b="0" dirty="0">
                        <a:solidFill>
                          <a:schemeClr val="tx1"/>
                        </a:solidFill>
                        <a:effectLst/>
                        <a:latin typeface="Arial" panose="020B0604020202020204" pitchFamily="34" charset="0"/>
                        <a:cs typeface="Arial" panose="020B0604020202020204" pitchFamily="34" charset="0"/>
                      </a:endParaRPr>
                    </a:p>
                    <a:p>
                      <a:pPr>
                        <a:lnSpc>
                          <a:spcPct val="115000"/>
                        </a:lnSpc>
                        <a:spcAft>
                          <a:spcPts val="0"/>
                        </a:spcAft>
                      </a:pPr>
                      <a:r>
                        <a:rPr lang="en-GB" sz="700" b="0" dirty="0">
                          <a:solidFill>
                            <a:schemeClr val="tx1"/>
                          </a:solidFill>
                          <a:effectLst/>
                          <a:latin typeface="Arial" panose="020B0604020202020204" pitchFamily="34" charset="0"/>
                          <a:cs typeface="Arial" panose="020B0604020202020204" pitchFamily="34" charset="0"/>
                        </a:rPr>
                        <a:t> </a:t>
                      </a:r>
                      <a:endParaRPr lang="en-US" sz="7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22922" marR="22922" marT="0" marB="0">
                    <a:solidFill>
                      <a:schemeClr val="bg1"/>
                    </a:solidFill>
                  </a:tcPr>
                </a:tc>
                <a:tc>
                  <a:txBody>
                    <a:bodyPr/>
                    <a:lstStyle/>
                    <a:p>
                      <a:pPr>
                        <a:lnSpc>
                          <a:spcPct val="115000"/>
                        </a:lnSpc>
                        <a:spcBef>
                          <a:spcPts val="600"/>
                        </a:spcBef>
                        <a:spcAft>
                          <a:spcPts val="0"/>
                        </a:spcAft>
                      </a:pPr>
                      <a:r>
                        <a:rPr lang="en-GB" sz="700" b="0" dirty="0">
                          <a:solidFill>
                            <a:schemeClr val="tx1"/>
                          </a:solidFill>
                          <a:effectLst/>
                          <a:latin typeface="Arial" panose="020B0604020202020204" pitchFamily="34" charset="0"/>
                          <a:cs typeface="Arial" panose="020B0604020202020204" pitchFamily="34" charset="0"/>
                        </a:rPr>
                        <a:t>Evidence the mastery of high-level skills and techniques and complex methods to contextualize, integrate, compare and critique state-of-the-art specialised knowledge, thinking and/or performance in formats as currently applied in once own field of specialisation and associated and/or related ones.</a:t>
                      </a:r>
                      <a:endParaRPr lang="en-US" sz="7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22922" marR="22922" marT="0" marB="0">
                    <a:solidFill>
                      <a:schemeClr val="bg1"/>
                    </a:solidFill>
                  </a:tcPr>
                </a:tc>
                <a:tc>
                  <a:txBody>
                    <a:bodyPr/>
                    <a:lstStyle/>
                    <a:p>
                      <a:pPr>
                        <a:lnSpc>
                          <a:spcPct val="115000"/>
                        </a:lnSpc>
                        <a:spcBef>
                          <a:spcPts val="600"/>
                        </a:spcBef>
                        <a:spcAft>
                          <a:spcPts val="0"/>
                        </a:spcAft>
                      </a:pPr>
                      <a:r>
                        <a:rPr lang="en-GB" sz="700" b="0" dirty="0">
                          <a:solidFill>
                            <a:schemeClr val="tx1"/>
                          </a:solidFill>
                          <a:effectLst/>
                          <a:latin typeface="Arial" panose="020B0604020202020204" pitchFamily="34" charset="0"/>
                          <a:cs typeface="Arial" panose="020B0604020202020204" pitchFamily="34" charset="0"/>
                        </a:rPr>
                        <a:t>Manifest authority and leadership to use and share field-related understanding in complex and unpredictable professional and societal settings which allow for advancing (applied) research and/or developing new knowledge, ideas, policies, processes and strategic decision making.</a:t>
                      </a:r>
                      <a:endParaRPr lang="en-US" sz="7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22922" marR="22922" marT="0" marB="0">
                    <a:solidFill>
                      <a:schemeClr val="bg1"/>
                    </a:solidFill>
                  </a:tcPr>
                </a:tc>
                <a:extLst>
                  <a:ext uri="{0D108BD9-81ED-4DB2-BD59-A6C34878D82A}">
                    <a16:rowId xmlns:a16="http://schemas.microsoft.com/office/drawing/2014/main" val="2439963933"/>
                  </a:ext>
                </a:extLst>
              </a:tr>
              <a:tr h="1138625">
                <a:tc>
                  <a:txBody>
                    <a:bodyPr/>
                    <a:lstStyle/>
                    <a:p>
                      <a:pPr algn="ctr">
                        <a:spcAft>
                          <a:spcPts val="0"/>
                        </a:spcAft>
                      </a:pPr>
                      <a:r>
                        <a:rPr lang="en-GB" sz="700">
                          <a:effectLst/>
                          <a:latin typeface="Arial" panose="020B0604020202020204" pitchFamily="34" charset="0"/>
                          <a:cs typeface="Arial" panose="020B0604020202020204" pitchFamily="34" charset="0"/>
                        </a:rPr>
                        <a:t> </a:t>
                      </a:r>
                      <a:endParaRPr lang="en-US" sz="700">
                        <a:effectLst/>
                        <a:latin typeface="Arial" panose="020B0604020202020204" pitchFamily="34" charset="0"/>
                        <a:cs typeface="Arial" panose="020B0604020202020204" pitchFamily="34" charset="0"/>
                      </a:endParaRPr>
                    </a:p>
                    <a:p>
                      <a:pPr algn="ctr">
                        <a:spcAft>
                          <a:spcPts val="0"/>
                        </a:spcAft>
                      </a:pPr>
                      <a:r>
                        <a:rPr lang="en-GB" sz="700">
                          <a:effectLst/>
                          <a:latin typeface="Arial" panose="020B0604020202020204" pitchFamily="34" charset="0"/>
                          <a:cs typeface="Arial" panose="020B0604020202020204" pitchFamily="34" charset="0"/>
                        </a:rPr>
                        <a:t>Field related and general skills and competences</a:t>
                      </a:r>
                      <a:endParaRPr lang="en-US" sz="700">
                        <a:effectLst/>
                        <a:latin typeface="Arial" panose="020B0604020202020204" pitchFamily="34" charset="0"/>
                        <a:ea typeface="Times New Roman" panose="02020603050405020304" pitchFamily="18" charset="0"/>
                        <a:cs typeface="Arial" panose="020B0604020202020204" pitchFamily="34" charset="0"/>
                      </a:endParaRPr>
                    </a:p>
                  </a:txBody>
                  <a:tcPr marL="22922" marR="22922" marT="0" marB="0"/>
                </a:tc>
                <a:tc>
                  <a:txBody>
                    <a:bodyPr/>
                    <a:lstStyle/>
                    <a:p>
                      <a:pPr>
                        <a:lnSpc>
                          <a:spcPct val="115000"/>
                        </a:lnSpc>
                        <a:spcAft>
                          <a:spcPts val="0"/>
                        </a:spcAft>
                      </a:pPr>
                      <a:r>
                        <a:rPr lang="en-GB" sz="700" dirty="0">
                          <a:solidFill>
                            <a:schemeClr val="tx1"/>
                          </a:solidFill>
                          <a:effectLst/>
                          <a:latin typeface="Arial" panose="020B0604020202020204" pitchFamily="34" charset="0"/>
                          <a:cs typeface="Arial" panose="020B0604020202020204" pitchFamily="34" charset="0"/>
                        </a:rPr>
                        <a:t> </a:t>
                      </a:r>
                      <a:endParaRPr lang="en-US" sz="700" dirty="0">
                        <a:solidFill>
                          <a:schemeClr val="tx1"/>
                        </a:solidFill>
                        <a:effectLst/>
                        <a:latin typeface="Arial" panose="020B0604020202020204" pitchFamily="34" charset="0"/>
                        <a:cs typeface="Arial" panose="020B0604020202020204" pitchFamily="34" charset="0"/>
                      </a:endParaRPr>
                    </a:p>
                    <a:p>
                      <a:pPr>
                        <a:lnSpc>
                          <a:spcPct val="115000"/>
                        </a:lnSpc>
                        <a:spcAft>
                          <a:spcPts val="0"/>
                        </a:spcAft>
                      </a:pPr>
                      <a:r>
                        <a:rPr lang="en-GB" sz="700" dirty="0">
                          <a:solidFill>
                            <a:schemeClr val="tx1"/>
                          </a:solidFill>
                          <a:effectLst/>
                          <a:latin typeface="Arial" panose="020B0604020202020204" pitchFamily="34" charset="0"/>
                          <a:cs typeface="Arial" panose="020B0604020202020204" pitchFamily="34" charset="0"/>
                        </a:rPr>
                        <a:t>Demonstrate deep understanding of appropriate methods and/or theoretical frameworks for defining a substantial process of (applied) research or ideas development, respecting applicable ethical and scholarly standards and conservation of the environment. </a:t>
                      </a:r>
                      <a:endParaRPr lang="en-US" sz="7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22922" marR="22922" marT="0" marB="0"/>
                </a:tc>
                <a:tc>
                  <a:txBody>
                    <a:bodyPr/>
                    <a:lstStyle/>
                    <a:p>
                      <a:pPr>
                        <a:lnSpc>
                          <a:spcPct val="115000"/>
                        </a:lnSpc>
                        <a:spcAft>
                          <a:spcPts val="0"/>
                        </a:spcAft>
                      </a:pPr>
                      <a:r>
                        <a:rPr lang="en-GB" sz="700">
                          <a:solidFill>
                            <a:schemeClr val="tx1"/>
                          </a:solidFill>
                          <a:effectLst/>
                          <a:latin typeface="Arial" panose="020B0604020202020204" pitchFamily="34" charset="0"/>
                          <a:cs typeface="Arial" panose="020B0604020202020204" pitchFamily="34" charset="0"/>
                        </a:rPr>
                        <a:t> </a:t>
                      </a:r>
                      <a:endParaRPr lang="en-US" sz="700">
                        <a:solidFill>
                          <a:schemeClr val="tx1"/>
                        </a:solidFill>
                        <a:effectLst/>
                        <a:latin typeface="Arial" panose="020B0604020202020204" pitchFamily="34" charset="0"/>
                        <a:cs typeface="Arial" panose="020B0604020202020204" pitchFamily="34" charset="0"/>
                      </a:endParaRPr>
                    </a:p>
                    <a:p>
                      <a:pPr>
                        <a:lnSpc>
                          <a:spcPct val="115000"/>
                        </a:lnSpc>
                        <a:spcAft>
                          <a:spcPts val="0"/>
                        </a:spcAft>
                      </a:pPr>
                      <a:r>
                        <a:rPr lang="en-GB" sz="700">
                          <a:solidFill>
                            <a:schemeClr val="tx1"/>
                          </a:solidFill>
                          <a:effectLst/>
                          <a:latin typeface="Arial" panose="020B0604020202020204" pitchFamily="34" charset="0"/>
                          <a:cs typeface="Arial" panose="020B0604020202020204" pitchFamily="34" charset="0"/>
                        </a:rPr>
                        <a:t>Evidence the ability to conceive, design, implement and adapt a substantial process of (applied) research and/or ideas development by applying an effective combination of domain specific and high-level generic skills, including academic leadership, project and time management, creativity, innovation and entrepreneurship, social and civic responsibility and concern for sustainability, with scholarly and ethical integrity.  </a:t>
                      </a:r>
                      <a:endParaRPr lang="en-US" sz="700">
                        <a:solidFill>
                          <a:schemeClr val="tx1"/>
                        </a:solidFill>
                        <a:effectLst/>
                        <a:latin typeface="Arial" panose="020B0604020202020204" pitchFamily="34" charset="0"/>
                        <a:cs typeface="Arial" panose="020B0604020202020204" pitchFamily="34" charset="0"/>
                      </a:endParaRPr>
                    </a:p>
                    <a:p>
                      <a:pPr>
                        <a:lnSpc>
                          <a:spcPct val="115000"/>
                        </a:lnSpc>
                        <a:spcAft>
                          <a:spcPts val="0"/>
                        </a:spcAft>
                      </a:pPr>
                      <a:r>
                        <a:rPr lang="en-GB" sz="700">
                          <a:solidFill>
                            <a:schemeClr val="tx1"/>
                          </a:solidFill>
                          <a:effectLst/>
                          <a:latin typeface="Arial" panose="020B0604020202020204" pitchFamily="34" charset="0"/>
                          <a:cs typeface="Arial" panose="020B0604020202020204" pitchFamily="34" charset="0"/>
                        </a:rPr>
                        <a:t> </a:t>
                      </a:r>
                      <a:endParaRPr lang="en-US" sz="7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22922" marR="22922" marT="0" marB="0"/>
                </a:tc>
                <a:tc>
                  <a:txBody>
                    <a:bodyPr/>
                    <a:lstStyle/>
                    <a:p>
                      <a:pPr>
                        <a:lnSpc>
                          <a:spcPct val="115000"/>
                        </a:lnSpc>
                        <a:spcAft>
                          <a:spcPts val="0"/>
                        </a:spcAft>
                      </a:pPr>
                      <a:r>
                        <a:rPr lang="en-GB" sz="700" dirty="0">
                          <a:solidFill>
                            <a:schemeClr val="tx1"/>
                          </a:solidFill>
                          <a:effectLst/>
                          <a:latin typeface="Arial" panose="020B0604020202020204" pitchFamily="34" charset="0"/>
                          <a:cs typeface="Arial" panose="020B0604020202020204" pitchFamily="34" charset="0"/>
                        </a:rPr>
                        <a:t> </a:t>
                      </a:r>
                      <a:endParaRPr lang="en-US" sz="700" dirty="0">
                        <a:solidFill>
                          <a:schemeClr val="tx1"/>
                        </a:solidFill>
                        <a:effectLst/>
                        <a:latin typeface="Arial" panose="020B0604020202020204" pitchFamily="34" charset="0"/>
                        <a:cs typeface="Arial" panose="020B0604020202020204" pitchFamily="34" charset="0"/>
                      </a:endParaRPr>
                    </a:p>
                    <a:p>
                      <a:pPr>
                        <a:lnSpc>
                          <a:spcPct val="115000"/>
                        </a:lnSpc>
                        <a:spcAft>
                          <a:spcPts val="0"/>
                        </a:spcAft>
                      </a:pPr>
                      <a:r>
                        <a:rPr lang="en-GB" sz="700" dirty="0">
                          <a:solidFill>
                            <a:schemeClr val="tx1"/>
                          </a:solidFill>
                          <a:effectLst/>
                          <a:latin typeface="Arial" panose="020B0604020202020204" pitchFamily="34" charset="0"/>
                          <a:cs typeface="Arial" panose="020B0604020202020204" pitchFamily="34" charset="0"/>
                        </a:rPr>
                        <a:t>Manifest scholarly and professional integrity and sustained commitment in managing complex technical and/or content related activities including projects and initiatives in familiar and unfamiliar environments, e.g. work-based and societal contexts, applying effectively field and societal related knowledge, skills and competences by demonstrating creativity, initiative, innovation, entrepreneurship, responsibility and/or leadership.</a:t>
                      </a:r>
                      <a:endParaRPr lang="en-US" sz="7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22922" marR="22922" marT="0" marB="0"/>
                </a:tc>
                <a:extLst>
                  <a:ext uri="{0D108BD9-81ED-4DB2-BD59-A6C34878D82A}">
                    <a16:rowId xmlns:a16="http://schemas.microsoft.com/office/drawing/2014/main" val="1704961629"/>
                  </a:ext>
                </a:extLst>
              </a:tr>
              <a:tr h="962582">
                <a:tc>
                  <a:txBody>
                    <a:bodyPr/>
                    <a:lstStyle/>
                    <a:p>
                      <a:pPr algn="ctr">
                        <a:spcAft>
                          <a:spcPts val="0"/>
                        </a:spcAft>
                      </a:pPr>
                      <a:r>
                        <a:rPr lang="en-GB" sz="700">
                          <a:effectLst/>
                          <a:latin typeface="Arial" panose="020B0604020202020204" pitchFamily="34" charset="0"/>
                          <a:cs typeface="Arial" panose="020B0604020202020204" pitchFamily="34" charset="0"/>
                        </a:rPr>
                        <a:t> </a:t>
                      </a:r>
                      <a:endParaRPr lang="en-US" sz="700">
                        <a:effectLst/>
                        <a:latin typeface="Arial" panose="020B0604020202020204" pitchFamily="34" charset="0"/>
                        <a:cs typeface="Arial" panose="020B0604020202020204" pitchFamily="34" charset="0"/>
                      </a:endParaRPr>
                    </a:p>
                    <a:p>
                      <a:pPr algn="ctr">
                        <a:spcAft>
                          <a:spcPts val="0"/>
                        </a:spcAft>
                      </a:pPr>
                      <a:r>
                        <a:rPr lang="en-GB" sz="700">
                          <a:effectLst/>
                          <a:latin typeface="Arial" panose="020B0604020202020204" pitchFamily="34" charset="0"/>
                          <a:cs typeface="Arial" panose="020B0604020202020204" pitchFamily="34" charset="0"/>
                        </a:rPr>
                        <a:t>Research </a:t>
                      </a:r>
                      <a:endParaRPr lang="en-US" sz="700">
                        <a:effectLst/>
                        <a:latin typeface="Arial" panose="020B0604020202020204" pitchFamily="34" charset="0"/>
                        <a:ea typeface="Times New Roman" panose="02020603050405020304" pitchFamily="18" charset="0"/>
                        <a:cs typeface="Arial" panose="020B0604020202020204" pitchFamily="34" charset="0"/>
                      </a:endParaRPr>
                    </a:p>
                  </a:txBody>
                  <a:tcPr marL="22922" marR="22922" marT="0" marB="0"/>
                </a:tc>
                <a:tc>
                  <a:txBody>
                    <a:bodyPr/>
                    <a:lstStyle/>
                    <a:p>
                      <a:pPr>
                        <a:lnSpc>
                          <a:spcPct val="115000"/>
                        </a:lnSpc>
                        <a:spcAft>
                          <a:spcPts val="0"/>
                        </a:spcAft>
                      </a:pPr>
                      <a:r>
                        <a:rPr lang="en-GB" sz="700" dirty="0">
                          <a:effectLst/>
                          <a:latin typeface="Arial" panose="020B0604020202020204" pitchFamily="34" charset="0"/>
                          <a:cs typeface="Arial" panose="020B0604020202020204" pitchFamily="34" charset="0"/>
                        </a:rPr>
                        <a:t> </a:t>
                      </a:r>
                      <a:endParaRPr lang="en-US" sz="700" dirty="0">
                        <a:effectLst/>
                        <a:latin typeface="Arial" panose="020B0604020202020204" pitchFamily="34" charset="0"/>
                        <a:cs typeface="Arial" panose="020B0604020202020204" pitchFamily="34" charset="0"/>
                      </a:endParaRPr>
                    </a:p>
                    <a:p>
                      <a:pPr>
                        <a:lnSpc>
                          <a:spcPct val="115000"/>
                        </a:lnSpc>
                        <a:spcAft>
                          <a:spcPts val="0"/>
                        </a:spcAft>
                      </a:pPr>
                      <a:r>
                        <a:rPr lang="en-GB" sz="700" dirty="0">
                          <a:effectLst/>
                          <a:latin typeface="Arial" panose="020B0604020202020204" pitchFamily="34" charset="0"/>
                          <a:cs typeface="Arial" panose="020B0604020202020204" pitchFamily="34" charset="0"/>
                        </a:rPr>
                        <a:t>Demonstrate deep understanding of conditions and scholarly standards for developing and implementing a highly original and substantial body of research and/or creative work.</a:t>
                      </a:r>
                      <a:endParaRPr lang="en-US" sz="700" dirty="0">
                        <a:effectLst/>
                        <a:latin typeface="Arial" panose="020B0604020202020204" pitchFamily="34" charset="0"/>
                        <a:ea typeface="Times New Roman" panose="02020603050405020304" pitchFamily="18" charset="0"/>
                        <a:cs typeface="Arial" panose="020B0604020202020204" pitchFamily="34" charset="0"/>
                      </a:endParaRPr>
                    </a:p>
                  </a:txBody>
                  <a:tcPr marL="22922" marR="22922" marT="0" marB="0">
                    <a:solidFill>
                      <a:schemeClr val="bg1"/>
                    </a:solidFill>
                  </a:tcPr>
                </a:tc>
                <a:tc>
                  <a:txBody>
                    <a:bodyPr/>
                    <a:lstStyle/>
                    <a:p>
                      <a:pPr>
                        <a:lnSpc>
                          <a:spcPct val="115000"/>
                        </a:lnSpc>
                        <a:spcAft>
                          <a:spcPts val="0"/>
                        </a:spcAft>
                      </a:pPr>
                      <a:r>
                        <a:rPr lang="en-GB" sz="700" dirty="0">
                          <a:effectLst/>
                          <a:latin typeface="Arial" panose="020B0604020202020204" pitchFamily="34" charset="0"/>
                          <a:cs typeface="Arial" panose="020B0604020202020204" pitchFamily="34" charset="0"/>
                        </a:rPr>
                        <a:t> </a:t>
                      </a:r>
                      <a:endParaRPr lang="en-US" sz="700" dirty="0">
                        <a:effectLst/>
                        <a:latin typeface="Arial" panose="020B0604020202020204" pitchFamily="34" charset="0"/>
                        <a:cs typeface="Arial" panose="020B0604020202020204" pitchFamily="34" charset="0"/>
                      </a:endParaRPr>
                    </a:p>
                    <a:p>
                      <a:pPr>
                        <a:lnSpc>
                          <a:spcPct val="115000"/>
                        </a:lnSpc>
                        <a:spcAft>
                          <a:spcPts val="0"/>
                        </a:spcAft>
                      </a:pPr>
                      <a:r>
                        <a:rPr lang="en-GB" sz="700" dirty="0">
                          <a:effectLst/>
                          <a:latin typeface="Arial" panose="020B0604020202020204" pitchFamily="34" charset="0"/>
                          <a:cs typeface="Arial" panose="020B0604020202020204" pitchFamily="34" charset="0"/>
                        </a:rPr>
                        <a:t>Evidence the ability of developing and implementing, autonomously, original research and/or ideas extending the frontier of knowledge and skills application by producing a substantial body of scholarly work as a written publication and/or a substantiated creative (set of) product(s) of which at least part merits national and/or international refereed publication and/or assessment.  </a:t>
                      </a:r>
                      <a:endParaRPr lang="en-US" sz="700" dirty="0">
                        <a:effectLst/>
                        <a:latin typeface="Arial" panose="020B0604020202020204" pitchFamily="34" charset="0"/>
                        <a:ea typeface="Times New Roman" panose="02020603050405020304" pitchFamily="18" charset="0"/>
                        <a:cs typeface="Arial" panose="020B0604020202020204" pitchFamily="34" charset="0"/>
                      </a:endParaRPr>
                    </a:p>
                  </a:txBody>
                  <a:tcPr marL="22922" marR="22922" marT="0" marB="0">
                    <a:solidFill>
                      <a:schemeClr val="bg1"/>
                    </a:solidFill>
                  </a:tcPr>
                </a:tc>
                <a:tc>
                  <a:txBody>
                    <a:bodyPr/>
                    <a:lstStyle/>
                    <a:p>
                      <a:pPr>
                        <a:lnSpc>
                          <a:spcPct val="115000"/>
                        </a:lnSpc>
                        <a:spcAft>
                          <a:spcPts val="0"/>
                        </a:spcAft>
                      </a:pPr>
                      <a:r>
                        <a:rPr lang="en-GB" sz="700" dirty="0">
                          <a:effectLst/>
                          <a:latin typeface="Arial" panose="020B0604020202020204" pitchFamily="34" charset="0"/>
                          <a:cs typeface="Arial" panose="020B0604020202020204" pitchFamily="34" charset="0"/>
                        </a:rPr>
                        <a:t> </a:t>
                      </a:r>
                      <a:endParaRPr lang="en-US" sz="700" dirty="0">
                        <a:effectLst/>
                        <a:latin typeface="Arial" panose="020B0604020202020204" pitchFamily="34" charset="0"/>
                        <a:cs typeface="Arial" panose="020B0604020202020204" pitchFamily="34" charset="0"/>
                      </a:endParaRPr>
                    </a:p>
                    <a:p>
                      <a:pPr>
                        <a:lnSpc>
                          <a:spcPct val="115000"/>
                        </a:lnSpc>
                        <a:spcAft>
                          <a:spcPts val="0"/>
                        </a:spcAft>
                      </a:pPr>
                      <a:r>
                        <a:rPr lang="en-GB" sz="700" dirty="0">
                          <a:effectLst/>
                          <a:latin typeface="Arial" panose="020B0604020202020204" pitchFamily="34" charset="0"/>
                          <a:cs typeface="Arial" panose="020B0604020202020204" pitchFamily="34" charset="0"/>
                        </a:rPr>
                        <a:t>Manifest the ability </a:t>
                      </a:r>
                      <a:r>
                        <a:rPr lang="en-US" sz="700" dirty="0">
                          <a:effectLst/>
                          <a:latin typeface="Arial" panose="020B0604020202020204" pitchFamily="34" charset="0"/>
                          <a:cs typeface="Arial" panose="020B0604020202020204" pitchFamily="34" charset="0"/>
                        </a:rPr>
                        <a:t>to developing new ideas and/or processes at the forefront of work or study contexts, including state-of-the art science, to address critical issues and complex problems and/or processes in professional and societal settings with integrity and sustained commitment.  </a:t>
                      </a:r>
                      <a:endParaRPr lang="en-US" sz="700" dirty="0">
                        <a:effectLst/>
                        <a:latin typeface="Arial" panose="020B0604020202020204" pitchFamily="34" charset="0"/>
                        <a:ea typeface="Times New Roman" panose="02020603050405020304" pitchFamily="18" charset="0"/>
                        <a:cs typeface="Arial" panose="020B0604020202020204" pitchFamily="34" charset="0"/>
                      </a:endParaRPr>
                    </a:p>
                  </a:txBody>
                  <a:tcPr marL="22922" marR="22922" marT="0" marB="0">
                    <a:solidFill>
                      <a:schemeClr val="bg1"/>
                    </a:solidFill>
                  </a:tcPr>
                </a:tc>
                <a:extLst>
                  <a:ext uri="{0D108BD9-81ED-4DB2-BD59-A6C34878D82A}">
                    <a16:rowId xmlns:a16="http://schemas.microsoft.com/office/drawing/2014/main" val="1025869393"/>
                  </a:ext>
                </a:extLst>
              </a:tr>
              <a:tr h="962582">
                <a:tc>
                  <a:txBody>
                    <a:bodyPr/>
                    <a:lstStyle/>
                    <a:p>
                      <a:pPr algn="ctr">
                        <a:spcAft>
                          <a:spcPts val="0"/>
                        </a:spcAft>
                      </a:pPr>
                      <a:r>
                        <a:rPr lang="en-GB" sz="700" dirty="0">
                          <a:effectLst/>
                          <a:latin typeface="Arial" panose="020B0604020202020204" pitchFamily="34" charset="0"/>
                          <a:cs typeface="Arial" panose="020B0604020202020204" pitchFamily="34" charset="0"/>
                        </a:rPr>
                        <a:t> </a:t>
                      </a:r>
                      <a:endParaRPr lang="en-US" sz="700" dirty="0">
                        <a:effectLst/>
                        <a:latin typeface="Arial" panose="020B0604020202020204" pitchFamily="34" charset="0"/>
                        <a:cs typeface="Arial" panose="020B0604020202020204" pitchFamily="34" charset="0"/>
                      </a:endParaRPr>
                    </a:p>
                    <a:p>
                      <a:pPr algn="ctr">
                        <a:spcAft>
                          <a:spcPts val="0"/>
                        </a:spcAft>
                      </a:pPr>
                      <a:r>
                        <a:rPr lang="en-GB" sz="700" dirty="0">
                          <a:effectLst/>
                          <a:latin typeface="Arial" panose="020B0604020202020204" pitchFamily="34" charset="0"/>
                          <a:cs typeface="Arial" panose="020B0604020202020204" pitchFamily="34" charset="0"/>
                        </a:rPr>
                        <a:t>Critical reflection, judgements, synthesising and design</a:t>
                      </a:r>
                      <a:endParaRPr lang="en-US" sz="700" dirty="0">
                        <a:effectLst/>
                        <a:latin typeface="Arial" panose="020B0604020202020204" pitchFamily="34" charset="0"/>
                        <a:ea typeface="Times New Roman" panose="02020603050405020304" pitchFamily="18" charset="0"/>
                        <a:cs typeface="Arial" panose="020B0604020202020204" pitchFamily="34" charset="0"/>
                      </a:endParaRPr>
                    </a:p>
                  </a:txBody>
                  <a:tcPr marL="22922" marR="22922" marT="0" marB="0"/>
                </a:tc>
                <a:tc>
                  <a:txBody>
                    <a:bodyPr/>
                    <a:lstStyle/>
                    <a:p>
                      <a:pPr>
                        <a:lnSpc>
                          <a:spcPct val="115000"/>
                        </a:lnSpc>
                        <a:spcAft>
                          <a:spcPts val="0"/>
                        </a:spcAft>
                      </a:pPr>
                      <a:r>
                        <a:rPr lang="en-GB" sz="700">
                          <a:effectLst/>
                          <a:latin typeface="Arial" panose="020B0604020202020204" pitchFamily="34" charset="0"/>
                          <a:cs typeface="Arial" panose="020B0604020202020204" pitchFamily="34" charset="0"/>
                        </a:rPr>
                        <a:t> </a:t>
                      </a:r>
                      <a:endParaRPr lang="en-US" sz="700">
                        <a:effectLst/>
                        <a:latin typeface="Arial" panose="020B0604020202020204" pitchFamily="34" charset="0"/>
                        <a:cs typeface="Arial" panose="020B0604020202020204" pitchFamily="34" charset="0"/>
                      </a:endParaRPr>
                    </a:p>
                    <a:p>
                      <a:pPr>
                        <a:lnSpc>
                          <a:spcPct val="115000"/>
                        </a:lnSpc>
                        <a:spcAft>
                          <a:spcPts val="0"/>
                        </a:spcAft>
                      </a:pPr>
                      <a:r>
                        <a:rPr lang="en-GB" sz="700">
                          <a:effectLst/>
                          <a:latin typeface="Arial" panose="020B0604020202020204" pitchFamily="34" charset="0"/>
                          <a:cs typeface="Arial" panose="020B0604020202020204" pitchFamily="34" charset="0"/>
                        </a:rPr>
                        <a:t>Demonstrate deep understanding of complex theoretical frameworks, concepts, methodologies and/or practices at a level which allows for critically analysing, evaluating, comparing and synthesising these to serve as a foundation for (applied) research, creative thinking and developing of new insights and original ideas related to the field of studies and challenging societal topics.</a:t>
                      </a:r>
                      <a:endParaRPr lang="en-US" sz="700">
                        <a:effectLst/>
                        <a:latin typeface="Arial" panose="020B0604020202020204" pitchFamily="34" charset="0"/>
                        <a:ea typeface="Times New Roman" panose="02020603050405020304" pitchFamily="18" charset="0"/>
                        <a:cs typeface="Arial" panose="020B0604020202020204" pitchFamily="34" charset="0"/>
                      </a:endParaRPr>
                    </a:p>
                  </a:txBody>
                  <a:tcPr marL="22922" marR="22922" marT="0" marB="0"/>
                </a:tc>
                <a:tc>
                  <a:txBody>
                    <a:bodyPr/>
                    <a:lstStyle/>
                    <a:p>
                      <a:pPr>
                        <a:lnSpc>
                          <a:spcPct val="115000"/>
                        </a:lnSpc>
                        <a:spcAft>
                          <a:spcPts val="0"/>
                        </a:spcAft>
                      </a:pPr>
                      <a:r>
                        <a:rPr lang="en-GB" sz="700">
                          <a:effectLst/>
                          <a:latin typeface="Arial" panose="020B0604020202020204" pitchFamily="34" charset="0"/>
                          <a:cs typeface="Arial" panose="020B0604020202020204" pitchFamily="34" charset="0"/>
                        </a:rPr>
                        <a:t> </a:t>
                      </a:r>
                      <a:endParaRPr lang="en-US" sz="700">
                        <a:effectLst/>
                        <a:latin typeface="Arial" panose="020B0604020202020204" pitchFamily="34" charset="0"/>
                        <a:cs typeface="Arial" panose="020B0604020202020204" pitchFamily="34" charset="0"/>
                      </a:endParaRPr>
                    </a:p>
                    <a:p>
                      <a:pPr>
                        <a:lnSpc>
                          <a:spcPct val="115000"/>
                        </a:lnSpc>
                        <a:spcAft>
                          <a:spcPts val="0"/>
                        </a:spcAft>
                      </a:pPr>
                      <a:r>
                        <a:rPr lang="en-GB" sz="700">
                          <a:effectLst/>
                          <a:latin typeface="Arial" panose="020B0604020202020204" pitchFamily="34" charset="0"/>
                          <a:cs typeface="Arial" panose="020B0604020202020204" pitchFamily="34" charset="0"/>
                        </a:rPr>
                        <a:t>Evidence the ability to identify and compare complex theories, concepts, methodologies and/or practices and high-level skills from one’s own academic field as well as related fields to critically analyse, evaluate, compare and synthesize their usefulness to develop original and creative thinking which results in new insights and original ideas, field of studies and/or societal related.</a:t>
                      </a:r>
                      <a:endParaRPr lang="en-US" sz="700">
                        <a:effectLst/>
                        <a:latin typeface="Arial" panose="020B0604020202020204" pitchFamily="34" charset="0"/>
                        <a:cs typeface="Arial" panose="020B0604020202020204" pitchFamily="34" charset="0"/>
                      </a:endParaRPr>
                    </a:p>
                    <a:p>
                      <a:pPr>
                        <a:lnSpc>
                          <a:spcPct val="115000"/>
                        </a:lnSpc>
                        <a:spcAft>
                          <a:spcPts val="0"/>
                        </a:spcAft>
                      </a:pPr>
                      <a:r>
                        <a:rPr lang="en-GB" sz="700">
                          <a:effectLst/>
                          <a:latin typeface="Arial" panose="020B0604020202020204" pitchFamily="34" charset="0"/>
                          <a:cs typeface="Arial" panose="020B0604020202020204" pitchFamily="34" charset="0"/>
                        </a:rPr>
                        <a:t> </a:t>
                      </a:r>
                      <a:endParaRPr lang="en-US" sz="700">
                        <a:effectLst/>
                        <a:latin typeface="Arial" panose="020B0604020202020204" pitchFamily="34" charset="0"/>
                        <a:ea typeface="Times New Roman" panose="02020603050405020304" pitchFamily="18" charset="0"/>
                        <a:cs typeface="Arial" panose="020B0604020202020204" pitchFamily="34" charset="0"/>
                      </a:endParaRPr>
                    </a:p>
                  </a:txBody>
                  <a:tcPr marL="22922" marR="22922" marT="0" marB="0"/>
                </a:tc>
                <a:tc>
                  <a:txBody>
                    <a:bodyPr/>
                    <a:lstStyle/>
                    <a:p>
                      <a:pPr>
                        <a:lnSpc>
                          <a:spcPct val="115000"/>
                        </a:lnSpc>
                        <a:spcAft>
                          <a:spcPts val="0"/>
                        </a:spcAft>
                      </a:pPr>
                      <a:r>
                        <a:rPr lang="en-GB" sz="700" dirty="0">
                          <a:effectLst/>
                          <a:latin typeface="Arial" panose="020B0604020202020204" pitchFamily="34" charset="0"/>
                          <a:cs typeface="Arial" panose="020B0604020202020204" pitchFamily="34" charset="0"/>
                        </a:rPr>
                        <a:t> </a:t>
                      </a:r>
                      <a:endParaRPr lang="en-US" sz="700" dirty="0">
                        <a:effectLst/>
                        <a:latin typeface="Arial" panose="020B0604020202020204" pitchFamily="34" charset="0"/>
                        <a:cs typeface="Arial" panose="020B0604020202020204" pitchFamily="34" charset="0"/>
                      </a:endParaRPr>
                    </a:p>
                    <a:p>
                      <a:pPr>
                        <a:lnSpc>
                          <a:spcPct val="115000"/>
                        </a:lnSpc>
                        <a:spcAft>
                          <a:spcPts val="0"/>
                        </a:spcAft>
                      </a:pPr>
                      <a:r>
                        <a:rPr lang="en-GB" sz="700" dirty="0">
                          <a:effectLst/>
                          <a:latin typeface="Arial" panose="020B0604020202020204" pitchFamily="34" charset="0"/>
                          <a:cs typeface="Arial" panose="020B0604020202020204" pitchFamily="34" charset="0"/>
                        </a:rPr>
                        <a:t>Manifest  metacognitive insight and analytical ability to critically appraise and reflect on new specialised skills and knowledge and field and societal related complex challenges and issues and contribute in discourse and teams to arrive to new insights and ideas which offer ways forward and/or address challenges and problems in complex and multi-dimensional settings.  </a:t>
                      </a:r>
                      <a:endParaRPr lang="en-US" sz="700" dirty="0">
                        <a:effectLst/>
                        <a:latin typeface="Arial" panose="020B0604020202020204" pitchFamily="34" charset="0"/>
                        <a:ea typeface="Times New Roman" panose="02020603050405020304" pitchFamily="18" charset="0"/>
                        <a:cs typeface="Arial" panose="020B0604020202020204" pitchFamily="34" charset="0"/>
                      </a:endParaRPr>
                    </a:p>
                  </a:txBody>
                  <a:tcPr marL="22922" marR="22922" marT="0" marB="0"/>
                </a:tc>
                <a:extLst>
                  <a:ext uri="{0D108BD9-81ED-4DB2-BD59-A6C34878D82A}">
                    <a16:rowId xmlns:a16="http://schemas.microsoft.com/office/drawing/2014/main" val="2459345272"/>
                  </a:ext>
                </a:extLst>
              </a:tr>
              <a:tr h="1226646">
                <a:tc>
                  <a:txBody>
                    <a:bodyPr/>
                    <a:lstStyle/>
                    <a:p>
                      <a:pPr algn="ctr">
                        <a:spcAft>
                          <a:spcPts val="0"/>
                        </a:spcAft>
                      </a:pPr>
                      <a:r>
                        <a:rPr lang="en-GB" sz="700">
                          <a:effectLst/>
                          <a:latin typeface="Arial" panose="020B0604020202020204" pitchFamily="34" charset="0"/>
                          <a:cs typeface="Arial" panose="020B0604020202020204" pitchFamily="34" charset="0"/>
                        </a:rPr>
                        <a:t> </a:t>
                      </a:r>
                      <a:endParaRPr lang="en-US" sz="700">
                        <a:effectLst/>
                        <a:latin typeface="Arial" panose="020B0604020202020204" pitchFamily="34" charset="0"/>
                        <a:cs typeface="Arial" panose="020B0604020202020204" pitchFamily="34" charset="0"/>
                      </a:endParaRPr>
                    </a:p>
                    <a:p>
                      <a:pPr algn="ctr">
                        <a:spcAft>
                          <a:spcPts val="0"/>
                        </a:spcAft>
                      </a:pPr>
                      <a:r>
                        <a:rPr lang="en-GB" sz="700">
                          <a:effectLst/>
                          <a:latin typeface="Arial" panose="020B0604020202020204" pitchFamily="34" charset="0"/>
                          <a:cs typeface="Arial" panose="020B0604020202020204" pitchFamily="34" charset="0"/>
                        </a:rPr>
                        <a:t>Communication and information sharing</a:t>
                      </a:r>
                      <a:endParaRPr lang="en-US" sz="700">
                        <a:effectLst/>
                        <a:latin typeface="Arial" panose="020B0604020202020204" pitchFamily="34" charset="0"/>
                        <a:ea typeface="Times New Roman" panose="02020603050405020304" pitchFamily="18" charset="0"/>
                        <a:cs typeface="Arial" panose="020B0604020202020204" pitchFamily="34" charset="0"/>
                      </a:endParaRPr>
                    </a:p>
                  </a:txBody>
                  <a:tcPr marL="22922" marR="22922" marT="0" marB="0"/>
                </a:tc>
                <a:tc>
                  <a:txBody>
                    <a:bodyPr/>
                    <a:lstStyle/>
                    <a:p>
                      <a:pPr>
                        <a:lnSpc>
                          <a:spcPct val="115000"/>
                        </a:lnSpc>
                        <a:spcAft>
                          <a:spcPts val="0"/>
                        </a:spcAft>
                      </a:pPr>
                      <a:r>
                        <a:rPr lang="en-GB" sz="700" dirty="0">
                          <a:effectLst/>
                          <a:latin typeface="Arial" panose="020B0604020202020204" pitchFamily="34" charset="0"/>
                          <a:cs typeface="Arial" panose="020B0604020202020204" pitchFamily="34" charset="0"/>
                        </a:rPr>
                        <a:t> </a:t>
                      </a:r>
                      <a:endParaRPr lang="en-US" sz="700" dirty="0">
                        <a:effectLst/>
                        <a:latin typeface="Arial" panose="020B0604020202020204" pitchFamily="34" charset="0"/>
                        <a:cs typeface="Arial" panose="020B0604020202020204" pitchFamily="34" charset="0"/>
                      </a:endParaRPr>
                    </a:p>
                    <a:p>
                      <a:pPr>
                        <a:lnSpc>
                          <a:spcPct val="115000"/>
                        </a:lnSpc>
                        <a:spcAft>
                          <a:spcPts val="0"/>
                        </a:spcAft>
                      </a:pPr>
                      <a:r>
                        <a:rPr lang="en-GB" sz="700" dirty="0">
                          <a:effectLst/>
                          <a:latin typeface="Arial" panose="020B0604020202020204" pitchFamily="34" charset="0"/>
                          <a:cs typeface="Arial" panose="020B0604020202020204" pitchFamily="34" charset="0"/>
                        </a:rPr>
                        <a:t>Demonstrate deep understanding of the appropriate means, skills, strategies, attitudes and approaches to communicate effectively complex information, multi-facial ideas, and multidimensional problems, challenges and solutions related to once own and related fields of studies and selected societal issues for a variety of audiences, ranging from an informed general audience to field specialists and once peers.</a:t>
                      </a:r>
                      <a:endParaRPr lang="en-US" sz="700" dirty="0">
                        <a:effectLst/>
                        <a:latin typeface="Arial" panose="020B0604020202020204" pitchFamily="34" charset="0"/>
                        <a:cs typeface="Arial" panose="020B0604020202020204" pitchFamily="34" charset="0"/>
                      </a:endParaRPr>
                    </a:p>
                    <a:p>
                      <a:pPr>
                        <a:lnSpc>
                          <a:spcPct val="115000"/>
                        </a:lnSpc>
                        <a:spcAft>
                          <a:spcPts val="0"/>
                        </a:spcAft>
                      </a:pPr>
                      <a:r>
                        <a:rPr lang="en-GB" sz="700" dirty="0">
                          <a:effectLst/>
                          <a:latin typeface="Arial" panose="020B0604020202020204" pitchFamily="34" charset="0"/>
                          <a:cs typeface="Arial" panose="020B0604020202020204" pitchFamily="34" charset="0"/>
                        </a:rPr>
                        <a:t> </a:t>
                      </a:r>
                      <a:endParaRPr lang="en-US" sz="700" dirty="0">
                        <a:effectLst/>
                        <a:latin typeface="Arial" panose="020B0604020202020204" pitchFamily="34" charset="0"/>
                        <a:ea typeface="Times New Roman" panose="02020603050405020304" pitchFamily="18" charset="0"/>
                        <a:cs typeface="Arial" panose="020B0604020202020204" pitchFamily="34" charset="0"/>
                      </a:endParaRPr>
                    </a:p>
                  </a:txBody>
                  <a:tcPr marL="22922" marR="22922" marT="0" marB="0">
                    <a:solidFill>
                      <a:schemeClr val="bg1"/>
                    </a:solidFill>
                  </a:tcPr>
                </a:tc>
                <a:tc>
                  <a:txBody>
                    <a:bodyPr/>
                    <a:lstStyle/>
                    <a:p>
                      <a:pPr>
                        <a:lnSpc>
                          <a:spcPct val="115000"/>
                        </a:lnSpc>
                        <a:spcAft>
                          <a:spcPts val="0"/>
                        </a:spcAft>
                      </a:pPr>
                      <a:r>
                        <a:rPr lang="en-GB" sz="700" dirty="0">
                          <a:effectLst/>
                          <a:latin typeface="Arial" panose="020B0604020202020204" pitchFamily="34" charset="0"/>
                          <a:cs typeface="Arial" panose="020B0604020202020204" pitchFamily="34" charset="0"/>
                        </a:rPr>
                        <a:t> </a:t>
                      </a:r>
                      <a:endParaRPr lang="en-US" sz="700" dirty="0">
                        <a:effectLst/>
                        <a:latin typeface="Arial" panose="020B0604020202020204" pitchFamily="34" charset="0"/>
                        <a:cs typeface="Arial" panose="020B0604020202020204" pitchFamily="34" charset="0"/>
                      </a:endParaRPr>
                    </a:p>
                    <a:p>
                      <a:pPr>
                        <a:lnSpc>
                          <a:spcPct val="115000"/>
                        </a:lnSpc>
                        <a:spcAft>
                          <a:spcPts val="0"/>
                        </a:spcAft>
                      </a:pPr>
                      <a:r>
                        <a:rPr lang="en-GB" sz="700" dirty="0">
                          <a:effectLst/>
                          <a:latin typeface="Arial" panose="020B0604020202020204" pitchFamily="34" charset="0"/>
                          <a:cs typeface="Arial" panose="020B0604020202020204" pitchFamily="34" charset="0"/>
                        </a:rPr>
                        <a:t>Evidence effective communication of various types of information involving multi-facial ideas and multi-dimensional problems, challenges and solutions by applying sophisticated strategies, means and skills tailored to a variety of audiences covering an informed general audience, field specialists and once peers.</a:t>
                      </a:r>
                      <a:endParaRPr lang="en-US" sz="700" dirty="0">
                        <a:effectLst/>
                        <a:latin typeface="Arial" panose="020B0604020202020204" pitchFamily="34" charset="0"/>
                        <a:ea typeface="Times New Roman" panose="02020603050405020304" pitchFamily="18" charset="0"/>
                        <a:cs typeface="Arial" panose="020B0604020202020204" pitchFamily="34" charset="0"/>
                      </a:endParaRPr>
                    </a:p>
                  </a:txBody>
                  <a:tcPr marL="22922" marR="22922" marT="0" marB="0">
                    <a:solidFill>
                      <a:schemeClr val="bg1"/>
                    </a:solidFill>
                  </a:tcPr>
                </a:tc>
                <a:tc>
                  <a:txBody>
                    <a:bodyPr/>
                    <a:lstStyle/>
                    <a:p>
                      <a:pPr>
                        <a:lnSpc>
                          <a:spcPct val="115000"/>
                        </a:lnSpc>
                        <a:spcAft>
                          <a:spcPts val="0"/>
                        </a:spcAft>
                      </a:pPr>
                      <a:r>
                        <a:rPr lang="en-GB" sz="700" dirty="0">
                          <a:effectLst/>
                          <a:latin typeface="Arial" panose="020B0604020202020204" pitchFamily="34" charset="0"/>
                          <a:cs typeface="Arial" panose="020B0604020202020204" pitchFamily="34" charset="0"/>
                        </a:rPr>
                        <a:t> </a:t>
                      </a:r>
                      <a:endParaRPr lang="en-US" sz="700" dirty="0">
                        <a:effectLst/>
                        <a:latin typeface="Arial" panose="020B0604020202020204" pitchFamily="34" charset="0"/>
                        <a:cs typeface="Arial" panose="020B0604020202020204" pitchFamily="34" charset="0"/>
                      </a:endParaRPr>
                    </a:p>
                    <a:p>
                      <a:pPr>
                        <a:lnSpc>
                          <a:spcPct val="115000"/>
                        </a:lnSpc>
                        <a:spcAft>
                          <a:spcPts val="0"/>
                        </a:spcAft>
                      </a:pPr>
                      <a:r>
                        <a:rPr lang="en-GB" sz="700" dirty="0">
                          <a:effectLst/>
                          <a:latin typeface="Arial" panose="020B0604020202020204" pitchFamily="34" charset="0"/>
                          <a:cs typeface="Arial" panose="020B0604020202020204" pitchFamily="34" charset="0"/>
                        </a:rPr>
                        <a:t>Manifest, in complex workplace and/or societal related situations, including academia, the ability to communicate clearly and unambiguously about complex issues, using a variety of strategies to make convincing and evidence-informed arguments and by listening to others with the purpose to develop support and possibly agreement by integrating a variety of viewpoints and opinions. </a:t>
                      </a:r>
                      <a:endParaRPr lang="en-US" sz="700" dirty="0">
                        <a:effectLst/>
                        <a:latin typeface="Arial" panose="020B0604020202020204" pitchFamily="34" charset="0"/>
                        <a:ea typeface="Times New Roman" panose="02020603050405020304" pitchFamily="18" charset="0"/>
                        <a:cs typeface="Arial" panose="020B0604020202020204" pitchFamily="34" charset="0"/>
                      </a:endParaRPr>
                    </a:p>
                  </a:txBody>
                  <a:tcPr marL="22922" marR="22922" marT="0" marB="0">
                    <a:solidFill>
                      <a:schemeClr val="bg1"/>
                    </a:solidFill>
                  </a:tcPr>
                </a:tc>
                <a:extLst>
                  <a:ext uri="{0D108BD9-81ED-4DB2-BD59-A6C34878D82A}">
                    <a16:rowId xmlns:a16="http://schemas.microsoft.com/office/drawing/2014/main" val="390948515"/>
                  </a:ext>
                </a:extLst>
              </a:tr>
              <a:tr h="1138625">
                <a:tc>
                  <a:txBody>
                    <a:bodyPr/>
                    <a:lstStyle/>
                    <a:p>
                      <a:pPr algn="ctr">
                        <a:spcAft>
                          <a:spcPts val="0"/>
                        </a:spcAft>
                      </a:pPr>
                      <a:r>
                        <a:rPr lang="en-GB" sz="700">
                          <a:effectLst/>
                          <a:latin typeface="Arial" panose="020B0604020202020204" pitchFamily="34" charset="0"/>
                          <a:cs typeface="Arial" panose="020B0604020202020204" pitchFamily="34" charset="0"/>
                        </a:rPr>
                        <a:t> </a:t>
                      </a:r>
                      <a:endParaRPr lang="en-US" sz="700">
                        <a:effectLst/>
                        <a:latin typeface="Arial" panose="020B0604020202020204" pitchFamily="34" charset="0"/>
                        <a:cs typeface="Arial" panose="020B0604020202020204" pitchFamily="34" charset="0"/>
                      </a:endParaRPr>
                    </a:p>
                    <a:p>
                      <a:pPr algn="ctr">
                        <a:spcAft>
                          <a:spcPts val="0"/>
                        </a:spcAft>
                      </a:pPr>
                      <a:r>
                        <a:rPr lang="en-GB" sz="700">
                          <a:effectLst/>
                          <a:latin typeface="Arial" panose="020B0604020202020204" pitchFamily="34" charset="0"/>
                          <a:cs typeface="Arial" panose="020B0604020202020204" pitchFamily="34" charset="0"/>
                        </a:rPr>
                        <a:t>Continuous learning and development</a:t>
                      </a:r>
                      <a:endParaRPr lang="en-US" sz="700">
                        <a:effectLst/>
                        <a:latin typeface="Arial" panose="020B0604020202020204" pitchFamily="34" charset="0"/>
                        <a:ea typeface="Times New Roman" panose="02020603050405020304" pitchFamily="18" charset="0"/>
                        <a:cs typeface="Arial" panose="020B0604020202020204" pitchFamily="34" charset="0"/>
                      </a:endParaRPr>
                    </a:p>
                  </a:txBody>
                  <a:tcPr marL="22922" marR="22922" marT="0" marB="0"/>
                </a:tc>
                <a:tc>
                  <a:txBody>
                    <a:bodyPr/>
                    <a:lstStyle/>
                    <a:p>
                      <a:pPr>
                        <a:lnSpc>
                          <a:spcPct val="115000"/>
                        </a:lnSpc>
                        <a:spcAft>
                          <a:spcPts val="0"/>
                        </a:spcAft>
                      </a:pPr>
                      <a:r>
                        <a:rPr lang="en-GB" sz="700" b="0" dirty="0">
                          <a:solidFill>
                            <a:schemeClr val="tx1"/>
                          </a:solidFill>
                          <a:effectLst/>
                          <a:latin typeface="Arial" panose="020B0604020202020204" pitchFamily="34" charset="0"/>
                          <a:cs typeface="Arial" panose="020B0604020202020204" pitchFamily="34" charset="0"/>
                        </a:rPr>
                        <a:t> </a:t>
                      </a:r>
                      <a:endParaRPr lang="en-US" sz="700" b="0" dirty="0">
                        <a:solidFill>
                          <a:schemeClr val="tx1"/>
                        </a:solidFill>
                        <a:effectLst/>
                        <a:latin typeface="Arial" panose="020B0604020202020204" pitchFamily="34" charset="0"/>
                        <a:cs typeface="Arial" panose="020B0604020202020204" pitchFamily="34" charset="0"/>
                      </a:endParaRPr>
                    </a:p>
                    <a:p>
                      <a:pPr>
                        <a:lnSpc>
                          <a:spcPct val="115000"/>
                        </a:lnSpc>
                        <a:spcAft>
                          <a:spcPts val="0"/>
                        </a:spcAft>
                      </a:pPr>
                      <a:r>
                        <a:rPr lang="en-GB" sz="700" b="0" dirty="0">
                          <a:solidFill>
                            <a:schemeClr val="tx1"/>
                          </a:solidFill>
                          <a:effectLst/>
                          <a:latin typeface="Arial" panose="020B0604020202020204" pitchFamily="34" charset="0"/>
                          <a:cs typeface="Arial" panose="020B0604020202020204" pitchFamily="34" charset="0"/>
                        </a:rPr>
                        <a:t>Demonstrate </a:t>
                      </a:r>
                      <a:r>
                        <a:rPr lang="en-GB" sz="700" dirty="0">
                          <a:solidFill>
                            <a:schemeClr val="tx1"/>
                          </a:solidFill>
                          <a:effectLst/>
                          <a:latin typeface="Arial" panose="020B0604020202020204" pitchFamily="34" charset="0"/>
                          <a:cs typeface="Arial" panose="020B0604020202020204" pitchFamily="34" charset="0"/>
                        </a:rPr>
                        <a:t>deep understanding of best strategies to promote, share and discuss effectively new technical, social-economic and cultural insights in once work environment and related context(s), with the aim to contribute to the knowledge-based society, taking into account societal challenges, such as gender equality, intercultural issues, political and governance awareness, decision making, and sustainable development.</a:t>
                      </a:r>
                      <a:endParaRPr lang="en-US" sz="700" dirty="0">
                        <a:solidFill>
                          <a:schemeClr val="tx1"/>
                        </a:solidFill>
                        <a:effectLst/>
                        <a:latin typeface="Arial" panose="020B0604020202020204" pitchFamily="34" charset="0"/>
                        <a:cs typeface="Arial" panose="020B0604020202020204" pitchFamily="34" charset="0"/>
                      </a:endParaRPr>
                    </a:p>
                    <a:p>
                      <a:pPr>
                        <a:lnSpc>
                          <a:spcPct val="115000"/>
                        </a:lnSpc>
                        <a:spcAft>
                          <a:spcPts val="0"/>
                        </a:spcAft>
                      </a:pPr>
                      <a:r>
                        <a:rPr lang="en-GB" sz="700" dirty="0">
                          <a:solidFill>
                            <a:schemeClr val="tx1"/>
                          </a:solidFill>
                          <a:effectLst/>
                          <a:latin typeface="Arial" panose="020B0604020202020204" pitchFamily="34" charset="0"/>
                          <a:cs typeface="Arial" panose="020B0604020202020204" pitchFamily="34" charset="0"/>
                        </a:rPr>
                        <a:t> </a:t>
                      </a:r>
                      <a:endParaRPr lang="en-US" sz="7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22922" marR="22922" marT="0" marB="0">
                    <a:solidFill>
                      <a:schemeClr val="bg1">
                        <a:lumMod val="85000"/>
                      </a:schemeClr>
                    </a:solidFill>
                  </a:tcPr>
                </a:tc>
                <a:tc>
                  <a:txBody>
                    <a:bodyPr/>
                    <a:lstStyle/>
                    <a:p>
                      <a:pPr>
                        <a:lnSpc>
                          <a:spcPct val="115000"/>
                        </a:lnSpc>
                        <a:spcAft>
                          <a:spcPts val="0"/>
                        </a:spcAft>
                      </a:pPr>
                      <a:r>
                        <a:rPr lang="en-GB" sz="700" dirty="0">
                          <a:solidFill>
                            <a:schemeClr val="tx1"/>
                          </a:solidFill>
                          <a:effectLst/>
                          <a:latin typeface="Arial" panose="020B0604020202020204" pitchFamily="34" charset="0"/>
                          <a:cs typeface="Arial" panose="020B0604020202020204" pitchFamily="34" charset="0"/>
                        </a:rPr>
                        <a:t> </a:t>
                      </a:r>
                      <a:endParaRPr lang="en-US" sz="700" dirty="0">
                        <a:solidFill>
                          <a:schemeClr val="tx1"/>
                        </a:solidFill>
                        <a:effectLst/>
                        <a:latin typeface="Arial" panose="020B0604020202020204" pitchFamily="34" charset="0"/>
                        <a:cs typeface="Arial" panose="020B0604020202020204" pitchFamily="34" charset="0"/>
                      </a:endParaRPr>
                    </a:p>
                    <a:p>
                      <a:pPr>
                        <a:lnSpc>
                          <a:spcPct val="115000"/>
                        </a:lnSpc>
                        <a:spcAft>
                          <a:spcPts val="0"/>
                        </a:spcAft>
                      </a:pPr>
                      <a:r>
                        <a:rPr lang="en-GB" sz="700" dirty="0">
                          <a:solidFill>
                            <a:schemeClr val="tx1"/>
                          </a:solidFill>
                          <a:effectLst/>
                          <a:latin typeface="Arial" panose="020B0604020202020204" pitchFamily="34" charset="0"/>
                          <a:cs typeface="Arial" panose="020B0604020202020204" pitchFamily="34" charset="0"/>
                        </a:rPr>
                        <a:t>Evidence the use of strategic means to promote, share and discuss effectively science based technological and societal developments, which are at the forefront of knowledge, taking the welfare of the workplace and society at large as its reference. </a:t>
                      </a:r>
                      <a:endParaRPr lang="en-US" sz="700" dirty="0">
                        <a:solidFill>
                          <a:schemeClr val="tx1"/>
                        </a:solidFill>
                        <a:effectLst/>
                        <a:latin typeface="Arial" panose="020B0604020202020204" pitchFamily="34" charset="0"/>
                        <a:cs typeface="Arial" panose="020B0604020202020204" pitchFamily="34" charset="0"/>
                      </a:endParaRPr>
                    </a:p>
                    <a:p>
                      <a:pPr>
                        <a:lnSpc>
                          <a:spcPct val="115000"/>
                        </a:lnSpc>
                        <a:spcAft>
                          <a:spcPts val="0"/>
                        </a:spcAft>
                      </a:pPr>
                      <a:r>
                        <a:rPr lang="en-GB" sz="700" dirty="0">
                          <a:solidFill>
                            <a:schemeClr val="tx1"/>
                          </a:solidFill>
                          <a:effectLst/>
                          <a:latin typeface="Arial" panose="020B0604020202020204" pitchFamily="34" charset="0"/>
                          <a:cs typeface="Arial" panose="020B0604020202020204" pitchFamily="34" charset="0"/>
                        </a:rPr>
                        <a:t> </a:t>
                      </a:r>
                      <a:endParaRPr lang="en-US" sz="7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22922" marR="22922" marT="0" marB="0">
                    <a:solidFill>
                      <a:schemeClr val="bg1">
                        <a:lumMod val="85000"/>
                      </a:schemeClr>
                    </a:solidFill>
                  </a:tcPr>
                </a:tc>
                <a:tc>
                  <a:txBody>
                    <a:bodyPr/>
                    <a:lstStyle/>
                    <a:p>
                      <a:pPr>
                        <a:lnSpc>
                          <a:spcPct val="115000"/>
                        </a:lnSpc>
                        <a:spcAft>
                          <a:spcPts val="0"/>
                        </a:spcAft>
                      </a:pPr>
                      <a:r>
                        <a:rPr lang="en-GB" sz="700" dirty="0">
                          <a:solidFill>
                            <a:schemeClr val="tx1"/>
                          </a:solidFill>
                          <a:effectLst/>
                          <a:latin typeface="Arial" panose="020B0604020202020204" pitchFamily="34" charset="0"/>
                          <a:cs typeface="Arial" panose="020B0604020202020204" pitchFamily="34" charset="0"/>
                        </a:rPr>
                        <a:t> </a:t>
                      </a:r>
                      <a:endParaRPr lang="en-US" sz="700" dirty="0">
                        <a:solidFill>
                          <a:schemeClr val="tx1"/>
                        </a:solidFill>
                        <a:effectLst/>
                        <a:latin typeface="Arial" panose="020B0604020202020204" pitchFamily="34" charset="0"/>
                        <a:cs typeface="Arial" panose="020B0604020202020204" pitchFamily="34" charset="0"/>
                      </a:endParaRPr>
                    </a:p>
                    <a:p>
                      <a:pPr>
                        <a:lnSpc>
                          <a:spcPct val="115000"/>
                        </a:lnSpc>
                        <a:spcAft>
                          <a:spcPts val="0"/>
                        </a:spcAft>
                      </a:pPr>
                      <a:r>
                        <a:rPr lang="en-GB" sz="700" dirty="0" err="1">
                          <a:solidFill>
                            <a:schemeClr val="tx1"/>
                          </a:solidFill>
                          <a:effectLst/>
                          <a:latin typeface="Arial" panose="020B0604020202020204" pitchFamily="34" charset="0"/>
                          <a:cs typeface="Arial" panose="020B0604020202020204" pitchFamily="34" charset="0"/>
                        </a:rPr>
                        <a:t>Manifestcontinuous</a:t>
                      </a:r>
                      <a:r>
                        <a:rPr lang="en-GB" sz="700" dirty="0">
                          <a:solidFill>
                            <a:schemeClr val="tx1"/>
                          </a:solidFill>
                          <a:effectLst/>
                          <a:latin typeface="Arial" panose="020B0604020202020204" pitchFamily="34" charset="0"/>
                          <a:cs typeface="Arial" panose="020B0604020202020204" pitchFamily="34" charset="0"/>
                        </a:rPr>
                        <a:t> personal and professional development at the most advanced level of knowledge resulting from state-of-the-art knowledge and/or (creative) thinking, in individual, team-based and societal settings by initiating, organising, managing and evaluating activities to contribute to a knowledge-based society as well as welfare of society. </a:t>
                      </a:r>
                      <a:endParaRPr lang="en-US" sz="7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22922" marR="22922" marT="0" marB="0">
                    <a:solidFill>
                      <a:schemeClr val="bg1">
                        <a:lumMod val="85000"/>
                      </a:schemeClr>
                    </a:solidFill>
                  </a:tcPr>
                </a:tc>
                <a:extLst>
                  <a:ext uri="{0D108BD9-81ED-4DB2-BD59-A6C34878D82A}">
                    <a16:rowId xmlns:a16="http://schemas.microsoft.com/office/drawing/2014/main" val="3839008625"/>
                  </a:ext>
                </a:extLst>
              </a:tr>
            </a:tbl>
          </a:graphicData>
        </a:graphic>
      </p:graphicFrame>
      <p:sp>
        <p:nvSpPr>
          <p:cNvPr id="14" name="TextBox 13">
            <a:extLst>
              <a:ext uri="{FF2B5EF4-FFF2-40B4-BE49-F238E27FC236}">
                <a16:creationId xmlns:a16="http://schemas.microsoft.com/office/drawing/2014/main" id="{C3EF3B3B-0360-8D41-B0DA-3279D6257644}"/>
              </a:ext>
            </a:extLst>
          </p:cNvPr>
          <p:cNvSpPr txBox="1"/>
          <p:nvPr/>
        </p:nvSpPr>
        <p:spPr>
          <a:xfrm>
            <a:off x="161365" y="0"/>
            <a:ext cx="8735209" cy="369332"/>
          </a:xfrm>
          <a:prstGeom prst="rect">
            <a:avLst/>
          </a:prstGeom>
          <a:noFill/>
        </p:spPr>
        <p:txBody>
          <a:bodyPr wrap="square" rtlCol="0">
            <a:spAutoFit/>
          </a:bodyPr>
          <a:lstStyle/>
          <a:p>
            <a:r>
              <a:rPr lang="en-US" b="1" dirty="0">
                <a:solidFill>
                  <a:srgbClr val="FF0000"/>
                </a:solidFill>
              </a:rPr>
              <a:t>Tuning-CALOHEE General Qualifications Reference Framework for Doctorate</a:t>
            </a:r>
            <a:endParaRPr lang="en-US" dirty="0"/>
          </a:p>
        </p:txBody>
      </p:sp>
    </p:spTree>
    <p:extLst>
      <p:ext uri="{BB962C8B-B14F-4D97-AF65-F5344CB8AC3E}">
        <p14:creationId xmlns:p14="http://schemas.microsoft.com/office/powerpoint/2010/main" val="15532161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03074-AD40-5249-9FEA-39AC000B9D56}"/>
              </a:ext>
            </a:extLst>
          </p:cNvPr>
          <p:cNvSpPr>
            <a:spLocks noGrp="1"/>
          </p:cNvSpPr>
          <p:nvPr>
            <p:ph type="title"/>
          </p:nvPr>
        </p:nvSpPr>
        <p:spPr>
          <a:xfrm>
            <a:off x="2592592" y="390623"/>
            <a:ext cx="3453205" cy="462579"/>
          </a:xfrm>
        </p:spPr>
        <p:txBody>
          <a:bodyPr/>
          <a:lstStyle/>
          <a:p>
            <a:r>
              <a:rPr lang="en-US" sz="2200" b="1" dirty="0">
                <a:solidFill>
                  <a:srgbClr val="FF0000"/>
                </a:solidFill>
                <a:latin typeface="Arial" panose="020B0604020202020204" pitchFamily="34" charset="0"/>
                <a:cs typeface="Arial" panose="020B0604020202020204" pitchFamily="34" charset="0"/>
              </a:rPr>
              <a:t>In conclusion</a:t>
            </a:r>
            <a:endParaRPr lang="en-US" sz="2200" b="1" dirty="0"/>
          </a:p>
        </p:txBody>
      </p:sp>
      <p:sp>
        <p:nvSpPr>
          <p:cNvPr id="3" name="Content Placeholder 2">
            <a:extLst>
              <a:ext uri="{FF2B5EF4-FFF2-40B4-BE49-F238E27FC236}">
                <a16:creationId xmlns:a16="http://schemas.microsoft.com/office/drawing/2014/main" id="{A2BCE66F-30B9-F64D-AD6D-8A87E709D928}"/>
              </a:ext>
            </a:extLst>
          </p:cNvPr>
          <p:cNvSpPr>
            <a:spLocks noGrp="1"/>
          </p:cNvSpPr>
          <p:nvPr>
            <p:ph idx="1"/>
          </p:nvPr>
        </p:nvSpPr>
        <p:spPr>
          <a:xfrm>
            <a:off x="437907" y="1259635"/>
            <a:ext cx="8042276" cy="5207729"/>
          </a:xfrm>
        </p:spPr>
        <p:txBody>
          <a:bodyPr>
            <a:normAutofit/>
          </a:bodyPr>
          <a:lstStyle/>
          <a:p>
            <a:pPr marL="0" indent="0">
              <a:spcBef>
                <a:spcPts val="1400"/>
              </a:spcBef>
              <a:buNone/>
            </a:pPr>
            <a:r>
              <a:rPr lang="en-US" dirty="0">
                <a:solidFill>
                  <a:srgbClr val="002060"/>
                </a:solidFill>
                <a:latin typeface="Arial" panose="020B0604020202020204" pitchFamily="34" charset="0"/>
                <a:cs typeface="Arial" panose="020B0604020202020204" pitchFamily="34" charset="0"/>
              </a:rPr>
              <a:t>(Tuning-CALOHEE) Generic Qualifications Reference Frameworks in conjunction with the Subject Area Reference Qualifications Reference Frameworks offer a robust basis for:</a:t>
            </a:r>
          </a:p>
          <a:p>
            <a:pPr>
              <a:spcBef>
                <a:spcPts val="1400"/>
              </a:spcBef>
              <a:buFont typeface="Wingdings" pitchFamily="2" charset="2"/>
              <a:buChar char="q"/>
            </a:pPr>
            <a:r>
              <a:rPr lang="en-US" dirty="0" err="1">
                <a:solidFill>
                  <a:srgbClr val="FF0000"/>
                </a:solidFill>
                <a:latin typeface="Arial" panose="020B0604020202020204" pitchFamily="34" charset="0"/>
                <a:cs typeface="Arial" panose="020B0604020202020204" pitchFamily="34" charset="0"/>
              </a:rPr>
              <a:t>Programme</a:t>
            </a:r>
            <a:r>
              <a:rPr lang="en-US" dirty="0">
                <a:solidFill>
                  <a:srgbClr val="FF0000"/>
                </a:solidFill>
                <a:latin typeface="Arial" panose="020B0604020202020204" pitchFamily="34" charset="0"/>
                <a:cs typeface="Arial" panose="020B0604020202020204" pitchFamily="34" charset="0"/>
              </a:rPr>
              <a:t> Learning </a:t>
            </a:r>
            <a:r>
              <a:rPr lang="en-US" dirty="0" err="1">
                <a:solidFill>
                  <a:srgbClr val="FF0000"/>
                </a:solidFill>
                <a:latin typeface="Arial" panose="020B0604020202020204" pitchFamily="34" charset="0"/>
                <a:cs typeface="Arial" panose="020B0604020202020204" pitchFamily="34" charset="0"/>
              </a:rPr>
              <a:t>Oucomes</a:t>
            </a:r>
            <a:endParaRPr lang="en-US" dirty="0">
              <a:solidFill>
                <a:srgbClr val="FF0000"/>
              </a:solidFill>
              <a:latin typeface="Arial" panose="020B0604020202020204" pitchFamily="34" charset="0"/>
              <a:cs typeface="Arial" panose="020B0604020202020204" pitchFamily="34" charset="0"/>
            </a:endParaRPr>
          </a:p>
          <a:p>
            <a:pPr>
              <a:spcBef>
                <a:spcPts val="1400"/>
              </a:spcBef>
              <a:buFont typeface="Wingdings" pitchFamily="2" charset="2"/>
              <a:buChar char="q"/>
            </a:pPr>
            <a:r>
              <a:rPr lang="en-US" dirty="0">
                <a:solidFill>
                  <a:srgbClr val="FF0000"/>
                </a:solidFill>
                <a:latin typeface="Arial" panose="020B0604020202020204" pitchFamily="34" charset="0"/>
                <a:cs typeface="Arial" panose="020B0604020202020204" pitchFamily="34" charset="0"/>
              </a:rPr>
              <a:t>Course unit Learning Outcomes </a:t>
            </a:r>
          </a:p>
          <a:p>
            <a:pPr marL="0" indent="0">
              <a:spcBef>
                <a:spcPts val="1400"/>
              </a:spcBef>
              <a:buNone/>
            </a:pPr>
            <a:r>
              <a:rPr lang="en-US" dirty="0">
                <a:solidFill>
                  <a:srgbClr val="002060"/>
                </a:solidFill>
                <a:latin typeface="Arial" panose="020B0604020202020204" pitchFamily="34" charset="0"/>
                <a:cs typeface="Arial" panose="020B0604020202020204" pitchFamily="34" charset="0"/>
              </a:rPr>
              <a:t>which could follow the </a:t>
            </a:r>
            <a:r>
              <a:rPr lang="en-US" dirty="0">
                <a:solidFill>
                  <a:srgbClr val="FF0000"/>
                </a:solidFill>
                <a:latin typeface="Arial" panose="020B0604020202020204" pitchFamily="34" charset="0"/>
                <a:cs typeface="Arial" panose="020B0604020202020204" pitchFamily="34" charset="0"/>
              </a:rPr>
              <a:t>same model </a:t>
            </a:r>
            <a:r>
              <a:rPr lang="en-US" dirty="0">
                <a:solidFill>
                  <a:srgbClr val="002060"/>
                </a:solidFill>
                <a:latin typeface="Arial" panose="020B0604020202020204" pitchFamily="34" charset="0"/>
                <a:cs typeface="Arial" panose="020B0604020202020204" pitchFamily="34" charset="0"/>
              </a:rPr>
              <a:t>to be entered in Diploma Supplement / Transcript / Digital Learning Records </a:t>
            </a:r>
          </a:p>
          <a:p>
            <a:pPr marL="0" indent="0">
              <a:spcBef>
                <a:spcPts val="1400"/>
              </a:spcBef>
              <a:buNone/>
            </a:pPr>
            <a:r>
              <a:rPr lang="en-US" dirty="0">
                <a:solidFill>
                  <a:srgbClr val="FF0000"/>
                </a:solidFill>
                <a:latin typeface="Arial" panose="020B0604020202020204" pitchFamily="34" charset="0"/>
                <a:cs typeface="Arial" panose="020B0604020202020204" pitchFamily="34" charset="0"/>
              </a:rPr>
              <a:t>These GQRFs are expected also to be of high relevance for positioning Micro-Credentials. </a:t>
            </a:r>
          </a:p>
        </p:txBody>
      </p:sp>
      <p:pic>
        <p:nvPicPr>
          <p:cNvPr id="4" name="Picture 3">
            <a:extLst>
              <a:ext uri="{FF2B5EF4-FFF2-40B4-BE49-F238E27FC236}">
                <a16:creationId xmlns:a16="http://schemas.microsoft.com/office/drawing/2014/main" id="{5908EE12-627C-D74F-AAC6-B4A8AE5382B4}"/>
              </a:ext>
            </a:extLst>
          </p:cNvPr>
          <p:cNvPicPr>
            <a:picLocks noChangeAspect="1"/>
          </p:cNvPicPr>
          <p:nvPr/>
        </p:nvPicPr>
        <p:blipFill>
          <a:blip r:embed="rId2"/>
          <a:stretch>
            <a:fillRect/>
          </a:stretch>
        </p:blipFill>
        <p:spPr>
          <a:xfrm>
            <a:off x="-1" y="0"/>
            <a:ext cx="1709594" cy="1056419"/>
          </a:xfrm>
          <a:prstGeom prst="rect">
            <a:avLst/>
          </a:prstGeom>
          <a:ln>
            <a:solidFill>
              <a:srgbClr val="00009E"/>
            </a:solidFill>
          </a:ln>
        </p:spPr>
      </p:pic>
      <p:pic>
        <p:nvPicPr>
          <p:cNvPr id="5" name="Picture 2" descr="C:\Users\Robert\AppData\Local\Temp\Logo Tuning Academy.png">
            <a:extLst>
              <a:ext uri="{FF2B5EF4-FFF2-40B4-BE49-F238E27FC236}">
                <a16:creationId xmlns:a16="http://schemas.microsoft.com/office/drawing/2014/main" id="{1931875C-EE3C-6B4D-8F89-7B8DA5C1F299}"/>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170166" y="0"/>
            <a:ext cx="1973834" cy="1056419"/>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pic>
      <p:cxnSp>
        <p:nvCxnSpPr>
          <p:cNvPr id="8" name="Straight Connector 7">
            <a:extLst>
              <a:ext uri="{FF2B5EF4-FFF2-40B4-BE49-F238E27FC236}">
                <a16:creationId xmlns:a16="http://schemas.microsoft.com/office/drawing/2014/main" id="{C2830007-69F1-BE42-B3B2-9BD547E3C29E}"/>
              </a:ext>
            </a:extLst>
          </p:cNvPr>
          <p:cNvCxnSpPr>
            <a:cxnSpLocks/>
          </p:cNvCxnSpPr>
          <p:nvPr/>
        </p:nvCxnSpPr>
        <p:spPr>
          <a:xfrm>
            <a:off x="2269864" y="1056419"/>
            <a:ext cx="4378362"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6827910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font script="Hans" typeface="宋体"/>
        <a:font script="Hant" typeface="新細明體"/>
      </a:majorFont>
      <a:minorFont>
        <a:latin typeface="News Gothic MT"/>
        <a:ea typeface=""/>
        <a:cs typeface=""/>
        <a:font script="Jpan" typeface="ＭＳ Ｐゴシック"/>
        <a:font script="Hans" typeface="宋体"/>
        <a:font script="Hant" typeface="新細明體"/>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Breeze.thmx</Template>
  <TotalTime>26770</TotalTime>
  <Words>3907</Words>
  <Application>Microsoft Office PowerPoint</Application>
  <PresentationFormat>On-screen Show (4:3)</PresentationFormat>
  <Paragraphs>300</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Breeze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Connections and complexity can be visualized:  </vt:lpstr>
      <vt:lpstr>PowerPoint Presentation</vt:lpstr>
      <vt:lpstr>PowerPoint Presentation</vt:lpstr>
      <vt:lpstr>PowerPoint Presentation</vt:lpstr>
      <vt:lpstr>CALOHEE Design </vt:lpstr>
      <vt:lpstr>PowerPoint Presentation</vt:lpstr>
      <vt:lpstr>PowerPoint Presentation</vt:lpstr>
      <vt:lpstr> </vt:lpstr>
      <vt:lpstr>PowerPoint Presentation</vt:lpstr>
      <vt:lpstr>In 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Measuring and Comparing Achievements of Learning Outcomes in Higher Education in Europe (CALOHEE)</dc:title>
  <dc:creator>Robert Wagenaar</dc:creator>
  <cp:lastModifiedBy>Robert Wagenaar</cp:lastModifiedBy>
  <cp:revision>300</cp:revision>
  <dcterms:created xsi:type="dcterms:W3CDTF">2015-10-08T14:56:22Z</dcterms:created>
  <dcterms:modified xsi:type="dcterms:W3CDTF">2023-04-25T06:58:55Z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cdd2b3a5-926f-4111-8eea-9c5318b8762f_Enabled">
    <vt:lpwstr>true</vt:lpwstr>
  </property>
  <property fmtid="{D5CDD505-2E9C-101B-9397-08002B2CF9AE}" pid="3" name="MSIP_Label_cdd2b3a5-926f-4111-8eea-9c5318b8762f_SetDate">
    <vt:lpwstr>2023-04-25T06:58:54Z</vt:lpwstr>
  </property>
  <property fmtid="{D5CDD505-2E9C-101B-9397-08002B2CF9AE}" pid="4" name="MSIP_Label_cdd2b3a5-926f-4111-8eea-9c5318b8762f_Method">
    <vt:lpwstr>Standard</vt:lpwstr>
  </property>
  <property fmtid="{D5CDD505-2E9C-101B-9397-08002B2CF9AE}" pid="5" name="MSIP_Label_cdd2b3a5-926f-4111-8eea-9c5318b8762f_Name">
    <vt:lpwstr>defa4170-0d19-0005-0004-bc88714345d2</vt:lpwstr>
  </property>
  <property fmtid="{D5CDD505-2E9C-101B-9397-08002B2CF9AE}" pid="6" name="MSIP_Label_cdd2b3a5-926f-4111-8eea-9c5318b8762f_SiteId">
    <vt:lpwstr>61d2e93c-423d-43b4-8f23-1580c2341952</vt:lpwstr>
  </property>
  <property fmtid="{D5CDD505-2E9C-101B-9397-08002B2CF9AE}" pid="7" name="MSIP_Label_cdd2b3a5-926f-4111-8eea-9c5318b8762f_ActionId">
    <vt:lpwstr>e29de445-6c8f-4fc7-bc0b-8dcd528591ad</vt:lpwstr>
  </property>
  <property fmtid="{D5CDD505-2E9C-101B-9397-08002B2CF9AE}" pid="8" name="MSIP_Label_cdd2b3a5-926f-4111-8eea-9c5318b8762f_ContentBits">
    <vt:lpwstr>0</vt:lpwstr>
  </property>
</Properties>
</file>