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59" r:id="rId5"/>
    <p:sldId id="260" r:id="rId6"/>
    <p:sldId id="273" r:id="rId7"/>
    <p:sldId id="274" r:id="rId8"/>
    <p:sldId id="275" r:id="rId9"/>
    <p:sldId id="276" r:id="rId10"/>
    <p:sldId id="278" r:id="rId11"/>
    <p:sldId id="283" r:id="rId12"/>
    <p:sldId id="286" r:id="rId13"/>
    <p:sldId id="287" r:id="rId14"/>
    <p:sldId id="284" r:id="rId15"/>
    <p:sldId id="28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40" autoAdjust="0"/>
    <p:restoredTop sz="94660"/>
  </p:normalViewPr>
  <p:slideViewPr>
    <p:cSldViewPr snapToGrid="0">
      <p:cViewPr varScale="1">
        <p:scale>
          <a:sx n="83" d="100"/>
          <a:sy n="83" d="100"/>
        </p:scale>
        <p:origin x="48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li Odishvili" userId="S::l.odishvili@eqe.ge::f7bceaaa-a93a-4346-9915-c47a8fccb852" providerId="AD" clId="Web-{3256822B-4F64-0BF3-EDCD-CE533AB69A63}"/>
    <pc:docChg chg="mod">
      <pc:chgData name="Lali Odishvili" userId="S::l.odishvili@eqe.ge::f7bceaaa-a93a-4346-9915-c47a8fccb852" providerId="AD" clId="Web-{3256822B-4F64-0BF3-EDCD-CE533AB69A63}" dt="2023-04-25T07:00:22.038" v="0" actId="33475"/>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0F9FC1-87CC-4920-A55D-EB9A687CD8FB}" type="datetimeFigureOut">
              <a:rPr lang="en-US" smtClean="0"/>
              <a:t>4/25/2023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88D738-6B4A-4A31-9D62-E0D72ABE65B7}" type="slidenum">
              <a:rPr lang="en-US" smtClean="0"/>
              <a:t>‹#›</a:t>
            </a:fld>
            <a:endParaRPr lang="en-US"/>
          </a:p>
        </p:txBody>
      </p:sp>
    </p:spTree>
    <p:extLst>
      <p:ext uri="{BB962C8B-B14F-4D97-AF65-F5344CB8AC3E}">
        <p14:creationId xmlns:p14="http://schemas.microsoft.com/office/powerpoint/2010/main" val="3083206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eacea.ec.europa.eu/news-events/events/online-info-session-erasmus-capacity-building-higher-education-cbhe-fostering-access-cooperation_en"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b="1">
              <a:solidFill>
                <a:srgbClr val="002060"/>
              </a:solidFill>
            </a:endParaRPr>
          </a:p>
        </p:txBody>
      </p:sp>
      <p:sp>
        <p:nvSpPr>
          <p:cNvPr id="105" name="Google Shape;105;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11048d51f61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g11048d51f61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b="1">
              <a:solidFill>
                <a:srgbClr val="002060"/>
              </a:solidFill>
            </a:endParaRPr>
          </a:p>
        </p:txBody>
      </p:sp>
      <p:sp>
        <p:nvSpPr>
          <p:cNvPr id="121" name="Google Shape;121;g11048d51f61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11048d51f61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g11048d51f61_0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b="1">
              <a:solidFill>
                <a:srgbClr val="002060"/>
              </a:solidFill>
            </a:endParaRPr>
          </a:p>
        </p:txBody>
      </p:sp>
      <p:sp>
        <p:nvSpPr>
          <p:cNvPr id="134" name="Google Shape;134;g11048d51f61_0_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11048d51f61_0_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g11048d51f61_0_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b="1">
              <a:solidFill>
                <a:srgbClr val="002060"/>
              </a:solidFill>
            </a:endParaRPr>
          </a:p>
        </p:txBody>
      </p:sp>
      <p:sp>
        <p:nvSpPr>
          <p:cNvPr id="149" name="Google Shape;149;g11048d51f61_0_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11048d51f61_0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g11048d51f61_0_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b="1" dirty="0">
              <a:solidFill>
                <a:srgbClr val="002060"/>
              </a:solidFill>
            </a:endParaRPr>
          </a:p>
        </p:txBody>
      </p:sp>
      <p:sp>
        <p:nvSpPr>
          <p:cNvPr id="378" name="Google Shape;378;g11048d51f61_0_4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3" name="Google Shape;393;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800"/>
              <a:buFont typeface="Merriweather"/>
              <a:buNone/>
            </a:pPr>
            <a:endParaRPr dirty="0"/>
          </a:p>
        </p:txBody>
      </p:sp>
      <p:sp>
        <p:nvSpPr>
          <p:cNvPr id="394" name="Google Shape;394;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5" name="Google Shape;40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b="1">
              <a:solidFill>
                <a:srgbClr val="002060"/>
              </a:solidFill>
            </a:endParaRPr>
          </a:p>
        </p:txBody>
      </p:sp>
      <p:sp>
        <p:nvSpPr>
          <p:cNvPr id="406" name="Google Shape;40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7" name="Google Shape;43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438" name="Google Shape;43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6" name="Google Shape;466;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a:p>
            <a:pPr marL="0" lvl="0" indent="0" algn="l" rtl="0">
              <a:spcBef>
                <a:spcPts val="0"/>
              </a:spcBef>
              <a:spcAft>
                <a:spcPts val="0"/>
              </a:spcAft>
              <a:buNone/>
            </a:pPr>
            <a:endParaRPr/>
          </a:p>
        </p:txBody>
      </p:sp>
      <p:sp>
        <p:nvSpPr>
          <p:cNvPr id="467" name="Google Shape;467;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F3070E-8A5C-4810-BEBB-22E32D4EA5E5}" type="slidenum">
              <a:rPr lang="en-US" smtClean="0"/>
              <a:t>11</a:t>
            </a:fld>
            <a:endParaRPr lang="en-US"/>
          </a:p>
        </p:txBody>
      </p:sp>
    </p:spTree>
    <p:extLst>
      <p:ext uri="{BB962C8B-B14F-4D97-AF65-F5344CB8AC3E}">
        <p14:creationId xmlns:p14="http://schemas.microsoft.com/office/powerpoint/2010/main" val="41383385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F3070E-8A5C-4810-BEBB-22E32D4EA5E5}" type="slidenum">
              <a:rPr lang="en-US" smtClean="0"/>
              <a:t>12</a:t>
            </a:fld>
            <a:endParaRPr lang="en-US"/>
          </a:p>
        </p:txBody>
      </p:sp>
    </p:spTree>
    <p:extLst>
      <p:ext uri="{BB962C8B-B14F-4D97-AF65-F5344CB8AC3E}">
        <p14:creationId xmlns:p14="http://schemas.microsoft.com/office/powerpoint/2010/main" val="26866212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F3070E-8A5C-4810-BEBB-22E32D4EA5E5}" type="slidenum">
              <a:rPr lang="en-US" smtClean="0"/>
              <a:t>13</a:t>
            </a:fld>
            <a:endParaRPr lang="en-US"/>
          </a:p>
        </p:txBody>
      </p:sp>
    </p:spTree>
    <p:extLst>
      <p:ext uri="{BB962C8B-B14F-4D97-AF65-F5344CB8AC3E}">
        <p14:creationId xmlns:p14="http://schemas.microsoft.com/office/powerpoint/2010/main" val="24658183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g1105689f0c9_0_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6" name="Google Shape;556;g1105689f0c9_0_5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500" dirty="0">
                <a:solidFill>
                  <a:srgbClr val="1A0DAB"/>
                </a:solidFill>
                <a:highlight>
                  <a:srgbClr val="FFFFFF"/>
                </a:highlight>
                <a:uFill>
                  <a:noFill/>
                </a:uFill>
                <a:latin typeface="Arial"/>
                <a:ea typeface="Arial"/>
                <a:cs typeface="Arial"/>
                <a:sym typeface="Arial"/>
                <a:hlinkClick r:id="rId3">
                  <a:extLst>
                    <a:ext uri="{A12FA001-AC4F-418D-AE19-62706E023703}">
                      <ahyp:hlinkClr xmlns:ahyp="http://schemas.microsoft.com/office/drawing/2018/hyperlinkcolor" val="tx"/>
                    </a:ext>
                  </a:extLst>
                </a:hlinkClick>
              </a:rPr>
              <a:t>Erasmus+ Capacity Building in Higher Education (CBHE)</a:t>
            </a:r>
            <a:endParaRPr dirty="0"/>
          </a:p>
          <a:p>
            <a:pPr marL="0" lvl="0" indent="0" algn="l" rtl="0">
              <a:spcBef>
                <a:spcPts val="0"/>
              </a:spcBef>
              <a:spcAft>
                <a:spcPts val="0"/>
              </a:spcAft>
              <a:buNone/>
            </a:pPr>
            <a:endParaRPr dirty="0"/>
          </a:p>
        </p:txBody>
      </p:sp>
      <p:sp>
        <p:nvSpPr>
          <p:cNvPr id="557" name="Google Shape;557;g1105689f0c9_0_5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9" name="Google Shape;569;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დისკუსია </a:t>
            </a:r>
            <a:endParaRPr/>
          </a:p>
        </p:txBody>
      </p:sp>
      <p:sp>
        <p:nvSpPr>
          <p:cNvPr id="570" name="Google Shape;570;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9FD1A-150B-EC83-8D3D-4FB8BFDB2A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B32BD2-86A5-7C69-9455-CDFBF37709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6B84B29-B10B-4F4F-DF7F-144AE7EB7D08}"/>
              </a:ext>
            </a:extLst>
          </p:cNvPr>
          <p:cNvSpPr>
            <a:spLocks noGrp="1"/>
          </p:cNvSpPr>
          <p:nvPr>
            <p:ph type="dt" sz="half" idx="10"/>
          </p:nvPr>
        </p:nvSpPr>
        <p:spPr/>
        <p:txBody>
          <a:bodyPr/>
          <a:lstStyle/>
          <a:p>
            <a:fld id="{9FC33E32-E9E7-48B6-B94F-B5066112A707}" type="datetimeFigureOut">
              <a:rPr lang="en-US" smtClean="0"/>
              <a:t>4/25/2023</a:t>
            </a:fld>
            <a:endParaRPr lang="en-US"/>
          </a:p>
        </p:txBody>
      </p:sp>
      <p:sp>
        <p:nvSpPr>
          <p:cNvPr id="5" name="Footer Placeholder 4">
            <a:extLst>
              <a:ext uri="{FF2B5EF4-FFF2-40B4-BE49-F238E27FC236}">
                <a16:creationId xmlns:a16="http://schemas.microsoft.com/office/drawing/2014/main" id="{9F38D78C-CADC-ADF7-B433-4FAC458BB1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7B96F6-7CFE-4CBB-8F62-E927F8ECB1CC}"/>
              </a:ext>
            </a:extLst>
          </p:cNvPr>
          <p:cNvSpPr>
            <a:spLocks noGrp="1"/>
          </p:cNvSpPr>
          <p:nvPr>
            <p:ph type="sldNum" sz="quarter" idx="12"/>
          </p:nvPr>
        </p:nvSpPr>
        <p:spPr/>
        <p:txBody>
          <a:bodyPr/>
          <a:lstStyle/>
          <a:p>
            <a:fld id="{DCA444B3-002D-490E-B838-9C554DD5570A}" type="slidenum">
              <a:rPr lang="en-US" smtClean="0"/>
              <a:t>‹#›</a:t>
            </a:fld>
            <a:endParaRPr lang="en-US"/>
          </a:p>
        </p:txBody>
      </p:sp>
    </p:spTree>
    <p:extLst>
      <p:ext uri="{BB962C8B-B14F-4D97-AF65-F5344CB8AC3E}">
        <p14:creationId xmlns:p14="http://schemas.microsoft.com/office/powerpoint/2010/main" val="2171491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75B55-87DA-81C3-8B75-4A45655DA9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37133F-4761-299A-9F00-F26B6DD2D6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540D4B-3EFF-B42B-930F-DA827AF4ECE6}"/>
              </a:ext>
            </a:extLst>
          </p:cNvPr>
          <p:cNvSpPr>
            <a:spLocks noGrp="1"/>
          </p:cNvSpPr>
          <p:nvPr>
            <p:ph type="dt" sz="half" idx="10"/>
          </p:nvPr>
        </p:nvSpPr>
        <p:spPr/>
        <p:txBody>
          <a:bodyPr/>
          <a:lstStyle/>
          <a:p>
            <a:fld id="{9FC33E32-E9E7-48B6-B94F-B5066112A707}" type="datetimeFigureOut">
              <a:rPr lang="en-US" smtClean="0"/>
              <a:t>4/25/2023</a:t>
            </a:fld>
            <a:endParaRPr lang="en-US"/>
          </a:p>
        </p:txBody>
      </p:sp>
      <p:sp>
        <p:nvSpPr>
          <p:cNvPr id="5" name="Footer Placeholder 4">
            <a:extLst>
              <a:ext uri="{FF2B5EF4-FFF2-40B4-BE49-F238E27FC236}">
                <a16:creationId xmlns:a16="http://schemas.microsoft.com/office/drawing/2014/main" id="{2004921F-E913-09B7-283E-C925B1BF30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DE4026-5D17-8E1D-F792-F6863804C65C}"/>
              </a:ext>
            </a:extLst>
          </p:cNvPr>
          <p:cNvSpPr>
            <a:spLocks noGrp="1"/>
          </p:cNvSpPr>
          <p:nvPr>
            <p:ph type="sldNum" sz="quarter" idx="12"/>
          </p:nvPr>
        </p:nvSpPr>
        <p:spPr/>
        <p:txBody>
          <a:bodyPr/>
          <a:lstStyle/>
          <a:p>
            <a:fld id="{DCA444B3-002D-490E-B838-9C554DD5570A}" type="slidenum">
              <a:rPr lang="en-US" smtClean="0"/>
              <a:t>‹#›</a:t>
            </a:fld>
            <a:endParaRPr lang="en-US"/>
          </a:p>
        </p:txBody>
      </p:sp>
    </p:spTree>
    <p:extLst>
      <p:ext uri="{BB962C8B-B14F-4D97-AF65-F5344CB8AC3E}">
        <p14:creationId xmlns:p14="http://schemas.microsoft.com/office/powerpoint/2010/main" val="1497500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7A7C3-05A5-1995-C483-DD1F5602E5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510E04E-3418-D9A8-1DFC-D3EB571A7F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1E094F5-2D8A-66D6-13B6-753081AD8858}"/>
              </a:ext>
            </a:extLst>
          </p:cNvPr>
          <p:cNvSpPr>
            <a:spLocks noGrp="1"/>
          </p:cNvSpPr>
          <p:nvPr>
            <p:ph type="dt" sz="half" idx="10"/>
          </p:nvPr>
        </p:nvSpPr>
        <p:spPr/>
        <p:txBody>
          <a:bodyPr/>
          <a:lstStyle/>
          <a:p>
            <a:fld id="{9FC33E32-E9E7-48B6-B94F-B5066112A707}" type="datetimeFigureOut">
              <a:rPr lang="en-US" smtClean="0"/>
              <a:t>4/25/2023</a:t>
            </a:fld>
            <a:endParaRPr lang="en-US"/>
          </a:p>
        </p:txBody>
      </p:sp>
      <p:sp>
        <p:nvSpPr>
          <p:cNvPr id="5" name="Footer Placeholder 4">
            <a:extLst>
              <a:ext uri="{FF2B5EF4-FFF2-40B4-BE49-F238E27FC236}">
                <a16:creationId xmlns:a16="http://schemas.microsoft.com/office/drawing/2014/main" id="{C820BF74-3DCB-80BF-A751-C73BD67EE2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D87A2F-92C0-6E7C-ECA2-E5F42B3E1D37}"/>
              </a:ext>
            </a:extLst>
          </p:cNvPr>
          <p:cNvSpPr>
            <a:spLocks noGrp="1"/>
          </p:cNvSpPr>
          <p:nvPr>
            <p:ph type="sldNum" sz="quarter" idx="12"/>
          </p:nvPr>
        </p:nvSpPr>
        <p:spPr/>
        <p:txBody>
          <a:bodyPr/>
          <a:lstStyle/>
          <a:p>
            <a:fld id="{DCA444B3-002D-490E-B838-9C554DD5570A}" type="slidenum">
              <a:rPr lang="en-US" smtClean="0"/>
              <a:t>‹#›</a:t>
            </a:fld>
            <a:endParaRPr lang="en-US"/>
          </a:p>
        </p:txBody>
      </p:sp>
    </p:spTree>
    <p:extLst>
      <p:ext uri="{BB962C8B-B14F-4D97-AF65-F5344CB8AC3E}">
        <p14:creationId xmlns:p14="http://schemas.microsoft.com/office/powerpoint/2010/main" val="1001795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DB363-0888-E27E-FF6B-E2381C9CAD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D92D0E-0521-E7BA-B804-C74F816E6F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1A2565-95D4-28F0-1FED-E5FD9D1D81E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C076896-01A8-110C-C8A5-90BE784B45CF}"/>
              </a:ext>
            </a:extLst>
          </p:cNvPr>
          <p:cNvSpPr>
            <a:spLocks noGrp="1"/>
          </p:cNvSpPr>
          <p:nvPr>
            <p:ph type="dt" sz="half" idx="10"/>
          </p:nvPr>
        </p:nvSpPr>
        <p:spPr/>
        <p:txBody>
          <a:bodyPr/>
          <a:lstStyle/>
          <a:p>
            <a:fld id="{9FC33E32-E9E7-48B6-B94F-B5066112A707}" type="datetimeFigureOut">
              <a:rPr lang="en-US" smtClean="0"/>
              <a:t>4/25/2023</a:t>
            </a:fld>
            <a:endParaRPr lang="en-US"/>
          </a:p>
        </p:txBody>
      </p:sp>
      <p:sp>
        <p:nvSpPr>
          <p:cNvPr id="6" name="Footer Placeholder 5">
            <a:extLst>
              <a:ext uri="{FF2B5EF4-FFF2-40B4-BE49-F238E27FC236}">
                <a16:creationId xmlns:a16="http://schemas.microsoft.com/office/drawing/2014/main" id="{A9ADDDC3-A963-F6AF-3089-C6E02E7096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4C356B-64A0-A4B3-32CB-42B0A238083A}"/>
              </a:ext>
            </a:extLst>
          </p:cNvPr>
          <p:cNvSpPr>
            <a:spLocks noGrp="1"/>
          </p:cNvSpPr>
          <p:nvPr>
            <p:ph type="sldNum" sz="quarter" idx="12"/>
          </p:nvPr>
        </p:nvSpPr>
        <p:spPr/>
        <p:txBody>
          <a:bodyPr/>
          <a:lstStyle/>
          <a:p>
            <a:fld id="{DCA444B3-002D-490E-B838-9C554DD5570A}" type="slidenum">
              <a:rPr lang="en-US" smtClean="0"/>
              <a:t>‹#›</a:t>
            </a:fld>
            <a:endParaRPr lang="en-US"/>
          </a:p>
        </p:txBody>
      </p:sp>
    </p:spTree>
    <p:extLst>
      <p:ext uri="{BB962C8B-B14F-4D97-AF65-F5344CB8AC3E}">
        <p14:creationId xmlns:p14="http://schemas.microsoft.com/office/powerpoint/2010/main" val="1186535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45D14-9936-FEC0-E8EB-7888CDB3B9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0C347D-6FA8-30FC-5815-6816957ACE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7CD0E1-0FDC-2EF5-BBA9-C2069CACBC0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B0CCCEA-7025-1F59-E74D-8CE4F76664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F03429B-2832-C433-3DAC-B471862D8DB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B519075-942A-55F0-BC62-A20D241E7A7E}"/>
              </a:ext>
            </a:extLst>
          </p:cNvPr>
          <p:cNvSpPr>
            <a:spLocks noGrp="1"/>
          </p:cNvSpPr>
          <p:nvPr>
            <p:ph type="dt" sz="half" idx="10"/>
          </p:nvPr>
        </p:nvSpPr>
        <p:spPr/>
        <p:txBody>
          <a:bodyPr/>
          <a:lstStyle/>
          <a:p>
            <a:fld id="{9FC33E32-E9E7-48B6-B94F-B5066112A707}" type="datetimeFigureOut">
              <a:rPr lang="en-US" smtClean="0"/>
              <a:t>4/25/2023</a:t>
            </a:fld>
            <a:endParaRPr lang="en-US"/>
          </a:p>
        </p:txBody>
      </p:sp>
      <p:sp>
        <p:nvSpPr>
          <p:cNvPr id="8" name="Footer Placeholder 7">
            <a:extLst>
              <a:ext uri="{FF2B5EF4-FFF2-40B4-BE49-F238E27FC236}">
                <a16:creationId xmlns:a16="http://schemas.microsoft.com/office/drawing/2014/main" id="{F901FE88-2F0E-97D5-B419-1E18D03972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F81F32-AD43-DB6D-564F-2B0E8028A006}"/>
              </a:ext>
            </a:extLst>
          </p:cNvPr>
          <p:cNvSpPr>
            <a:spLocks noGrp="1"/>
          </p:cNvSpPr>
          <p:nvPr>
            <p:ph type="sldNum" sz="quarter" idx="12"/>
          </p:nvPr>
        </p:nvSpPr>
        <p:spPr/>
        <p:txBody>
          <a:bodyPr/>
          <a:lstStyle/>
          <a:p>
            <a:fld id="{DCA444B3-002D-490E-B838-9C554DD5570A}" type="slidenum">
              <a:rPr lang="en-US" smtClean="0"/>
              <a:t>‹#›</a:t>
            </a:fld>
            <a:endParaRPr lang="en-US"/>
          </a:p>
        </p:txBody>
      </p:sp>
    </p:spTree>
    <p:extLst>
      <p:ext uri="{BB962C8B-B14F-4D97-AF65-F5344CB8AC3E}">
        <p14:creationId xmlns:p14="http://schemas.microsoft.com/office/powerpoint/2010/main" val="242013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66342-7BB7-8265-B342-F1DD309EE36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D483A01-092C-95B0-1A1A-1DED65C5CB69}"/>
              </a:ext>
            </a:extLst>
          </p:cNvPr>
          <p:cNvSpPr>
            <a:spLocks noGrp="1"/>
          </p:cNvSpPr>
          <p:nvPr>
            <p:ph type="dt" sz="half" idx="10"/>
          </p:nvPr>
        </p:nvSpPr>
        <p:spPr/>
        <p:txBody>
          <a:bodyPr/>
          <a:lstStyle/>
          <a:p>
            <a:fld id="{9FC33E32-E9E7-48B6-B94F-B5066112A707}" type="datetimeFigureOut">
              <a:rPr lang="en-US" smtClean="0"/>
              <a:t>4/25/2023</a:t>
            </a:fld>
            <a:endParaRPr lang="en-US"/>
          </a:p>
        </p:txBody>
      </p:sp>
      <p:sp>
        <p:nvSpPr>
          <p:cNvPr id="4" name="Footer Placeholder 3">
            <a:extLst>
              <a:ext uri="{FF2B5EF4-FFF2-40B4-BE49-F238E27FC236}">
                <a16:creationId xmlns:a16="http://schemas.microsoft.com/office/drawing/2014/main" id="{8632400C-BC50-0496-6DDA-BD34C8F64A1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CF954E1-CF36-EFBA-9D20-411271437DAC}"/>
              </a:ext>
            </a:extLst>
          </p:cNvPr>
          <p:cNvSpPr>
            <a:spLocks noGrp="1"/>
          </p:cNvSpPr>
          <p:nvPr>
            <p:ph type="sldNum" sz="quarter" idx="12"/>
          </p:nvPr>
        </p:nvSpPr>
        <p:spPr/>
        <p:txBody>
          <a:bodyPr/>
          <a:lstStyle/>
          <a:p>
            <a:fld id="{DCA444B3-002D-490E-B838-9C554DD5570A}" type="slidenum">
              <a:rPr lang="en-US" smtClean="0"/>
              <a:t>‹#›</a:t>
            </a:fld>
            <a:endParaRPr lang="en-US"/>
          </a:p>
        </p:txBody>
      </p:sp>
    </p:spTree>
    <p:extLst>
      <p:ext uri="{BB962C8B-B14F-4D97-AF65-F5344CB8AC3E}">
        <p14:creationId xmlns:p14="http://schemas.microsoft.com/office/powerpoint/2010/main" val="617055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A71DD8-EFA4-377C-10A8-B6D85C138366}"/>
              </a:ext>
            </a:extLst>
          </p:cNvPr>
          <p:cNvSpPr>
            <a:spLocks noGrp="1"/>
          </p:cNvSpPr>
          <p:nvPr>
            <p:ph type="dt" sz="half" idx="10"/>
          </p:nvPr>
        </p:nvSpPr>
        <p:spPr/>
        <p:txBody>
          <a:bodyPr/>
          <a:lstStyle/>
          <a:p>
            <a:fld id="{9FC33E32-E9E7-48B6-B94F-B5066112A707}" type="datetimeFigureOut">
              <a:rPr lang="en-US" smtClean="0"/>
              <a:t>4/25/2023</a:t>
            </a:fld>
            <a:endParaRPr lang="en-US"/>
          </a:p>
        </p:txBody>
      </p:sp>
      <p:sp>
        <p:nvSpPr>
          <p:cNvPr id="3" name="Footer Placeholder 2">
            <a:extLst>
              <a:ext uri="{FF2B5EF4-FFF2-40B4-BE49-F238E27FC236}">
                <a16:creationId xmlns:a16="http://schemas.microsoft.com/office/drawing/2014/main" id="{ED34CE6A-DF7A-7E4A-A9D8-43895B201F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4CD24E8-893F-DEF3-32E1-A84954F18165}"/>
              </a:ext>
            </a:extLst>
          </p:cNvPr>
          <p:cNvSpPr>
            <a:spLocks noGrp="1"/>
          </p:cNvSpPr>
          <p:nvPr>
            <p:ph type="sldNum" sz="quarter" idx="12"/>
          </p:nvPr>
        </p:nvSpPr>
        <p:spPr/>
        <p:txBody>
          <a:bodyPr/>
          <a:lstStyle/>
          <a:p>
            <a:fld id="{DCA444B3-002D-490E-B838-9C554DD5570A}" type="slidenum">
              <a:rPr lang="en-US" smtClean="0"/>
              <a:t>‹#›</a:t>
            </a:fld>
            <a:endParaRPr lang="en-US"/>
          </a:p>
        </p:txBody>
      </p:sp>
    </p:spTree>
    <p:extLst>
      <p:ext uri="{BB962C8B-B14F-4D97-AF65-F5344CB8AC3E}">
        <p14:creationId xmlns:p14="http://schemas.microsoft.com/office/powerpoint/2010/main" val="1581356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C26F7-44ED-BD30-682D-E78FC40A3D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69E963-E342-6C29-8D74-F09C938ED4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FB46606-A68C-A8F5-561D-1A34133DE3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0FAEE7-E714-A0E0-F3FF-2F076C2187FF}"/>
              </a:ext>
            </a:extLst>
          </p:cNvPr>
          <p:cNvSpPr>
            <a:spLocks noGrp="1"/>
          </p:cNvSpPr>
          <p:nvPr>
            <p:ph type="dt" sz="half" idx="10"/>
          </p:nvPr>
        </p:nvSpPr>
        <p:spPr/>
        <p:txBody>
          <a:bodyPr/>
          <a:lstStyle/>
          <a:p>
            <a:fld id="{9FC33E32-E9E7-48B6-B94F-B5066112A707}" type="datetimeFigureOut">
              <a:rPr lang="en-US" smtClean="0"/>
              <a:t>4/25/2023</a:t>
            </a:fld>
            <a:endParaRPr lang="en-US"/>
          </a:p>
        </p:txBody>
      </p:sp>
      <p:sp>
        <p:nvSpPr>
          <p:cNvPr id="6" name="Footer Placeholder 5">
            <a:extLst>
              <a:ext uri="{FF2B5EF4-FFF2-40B4-BE49-F238E27FC236}">
                <a16:creationId xmlns:a16="http://schemas.microsoft.com/office/drawing/2014/main" id="{839C23B4-929F-8369-1FF4-C9AB6F88DA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6BF725-6C4E-0EE0-6A77-C1571D7D323B}"/>
              </a:ext>
            </a:extLst>
          </p:cNvPr>
          <p:cNvSpPr>
            <a:spLocks noGrp="1"/>
          </p:cNvSpPr>
          <p:nvPr>
            <p:ph type="sldNum" sz="quarter" idx="12"/>
          </p:nvPr>
        </p:nvSpPr>
        <p:spPr/>
        <p:txBody>
          <a:bodyPr/>
          <a:lstStyle/>
          <a:p>
            <a:fld id="{DCA444B3-002D-490E-B838-9C554DD5570A}" type="slidenum">
              <a:rPr lang="en-US" smtClean="0"/>
              <a:t>‹#›</a:t>
            </a:fld>
            <a:endParaRPr lang="en-US"/>
          </a:p>
        </p:txBody>
      </p:sp>
    </p:spTree>
    <p:extLst>
      <p:ext uri="{BB962C8B-B14F-4D97-AF65-F5344CB8AC3E}">
        <p14:creationId xmlns:p14="http://schemas.microsoft.com/office/powerpoint/2010/main" val="26240991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A53B1-4649-D0AA-F51C-B09B15940E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C325DF0-5EAE-8E9F-B763-08A4D14CAA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45B08D7-2B5D-B62A-D899-09285E2ABF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F2696E-2B0E-28D4-8889-55BB97774284}"/>
              </a:ext>
            </a:extLst>
          </p:cNvPr>
          <p:cNvSpPr>
            <a:spLocks noGrp="1"/>
          </p:cNvSpPr>
          <p:nvPr>
            <p:ph type="dt" sz="half" idx="10"/>
          </p:nvPr>
        </p:nvSpPr>
        <p:spPr/>
        <p:txBody>
          <a:bodyPr/>
          <a:lstStyle/>
          <a:p>
            <a:fld id="{9FC33E32-E9E7-48B6-B94F-B5066112A707}" type="datetimeFigureOut">
              <a:rPr lang="en-US" smtClean="0"/>
              <a:t>4/25/2023</a:t>
            </a:fld>
            <a:endParaRPr lang="en-US"/>
          </a:p>
        </p:txBody>
      </p:sp>
      <p:sp>
        <p:nvSpPr>
          <p:cNvPr id="6" name="Footer Placeholder 5">
            <a:extLst>
              <a:ext uri="{FF2B5EF4-FFF2-40B4-BE49-F238E27FC236}">
                <a16:creationId xmlns:a16="http://schemas.microsoft.com/office/drawing/2014/main" id="{9CEC65F5-976D-B6B0-1533-F692A19436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DEDA01-8A0A-6CBE-732E-AD0E529B32EE}"/>
              </a:ext>
            </a:extLst>
          </p:cNvPr>
          <p:cNvSpPr>
            <a:spLocks noGrp="1"/>
          </p:cNvSpPr>
          <p:nvPr>
            <p:ph type="sldNum" sz="quarter" idx="12"/>
          </p:nvPr>
        </p:nvSpPr>
        <p:spPr/>
        <p:txBody>
          <a:bodyPr/>
          <a:lstStyle/>
          <a:p>
            <a:fld id="{DCA444B3-002D-490E-B838-9C554DD5570A}" type="slidenum">
              <a:rPr lang="en-US" smtClean="0"/>
              <a:t>‹#›</a:t>
            </a:fld>
            <a:endParaRPr lang="en-US"/>
          </a:p>
        </p:txBody>
      </p:sp>
    </p:spTree>
    <p:extLst>
      <p:ext uri="{BB962C8B-B14F-4D97-AF65-F5344CB8AC3E}">
        <p14:creationId xmlns:p14="http://schemas.microsoft.com/office/powerpoint/2010/main" val="1541850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A2E70-92A9-FBC4-0DF6-9DC2F8AA3A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65A5C0E-7FB2-7833-4BFA-7C35887932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F2EFB2-E3CF-B06C-2BC7-F6A5CEFD6956}"/>
              </a:ext>
            </a:extLst>
          </p:cNvPr>
          <p:cNvSpPr>
            <a:spLocks noGrp="1"/>
          </p:cNvSpPr>
          <p:nvPr>
            <p:ph type="dt" sz="half" idx="10"/>
          </p:nvPr>
        </p:nvSpPr>
        <p:spPr/>
        <p:txBody>
          <a:bodyPr/>
          <a:lstStyle/>
          <a:p>
            <a:fld id="{9FC33E32-E9E7-48B6-B94F-B5066112A707}" type="datetimeFigureOut">
              <a:rPr lang="en-US" smtClean="0"/>
              <a:t>4/25/2023</a:t>
            </a:fld>
            <a:endParaRPr lang="en-US"/>
          </a:p>
        </p:txBody>
      </p:sp>
      <p:sp>
        <p:nvSpPr>
          <p:cNvPr id="5" name="Footer Placeholder 4">
            <a:extLst>
              <a:ext uri="{FF2B5EF4-FFF2-40B4-BE49-F238E27FC236}">
                <a16:creationId xmlns:a16="http://schemas.microsoft.com/office/drawing/2014/main" id="{3AC21CE1-97D5-2E68-C3C0-F410AC96DE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FC238C-6DFF-B105-81F8-250D5A735A36}"/>
              </a:ext>
            </a:extLst>
          </p:cNvPr>
          <p:cNvSpPr>
            <a:spLocks noGrp="1"/>
          </p:cNvSpPr>
          <p:nvPr>
            <p:ph type="sldNum" sz="quarter" idx="12"/>
          </p:nvPr>
        </p:nvSpPr>
        <p:spPr/>
        <p:txBody>
          <a:bodyPr/>
          <a:lstStyle/>
          <a:p>
            <a:fld id="{DCA444B3-002D-490E-B838-9C554DD5570A}" type="slidenum">
              <a:rPr lang="en-US" smtClean="0"/>
              <a:t>‹#›</a:t>
            </a:fld>
            <a:endParaRPr lang="en-US"/>
          </a:p>
        </p:txBody>
      </p:sp>
    </p:spTree>
    <p:extLst>
      <p:ext uri="{BB962C8B-B14F-4D97-AF65-F5344CB8AC3E}">
        <p14:creationId xmlns:p14="http://schemas.microsoft.com/office/powerpoint/2010/main" val="3265511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8D2ABC-A293-5901-BA9D-1713023ACE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DC7D88E-1C7C-55F7-F1CB-22E1531ACD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2FC5D3-80BB-F7ED-C68D-2B1304E6B237}"/>
              </a:ext>
            </a:extLst>
          </p:cNvPr>
          <p:cNvSpPr>
            <a:spLocks noGrp="1"/>
          </p:cNvSpPr>
          <p:nvPr>
            <p:ph type="dt" sz="half" idx="10"/>
          </p:nvPr>
        </p:nvSpPr>
        <p:spPr/>
        <p:txBody>
          <a:bodyPr/>
          <a:lstStyle/>
          <a:p>
            <a:fld id="{9FC33E32-E9E7-48B6-B94F-B5066112A707}" type="datetimeFigureOut">
              <a:rPr lang="en-US" smtClean="0"/>
              <a:t>4/25/2023</a:t>
            </a:fld>
            <a:endParaRPr lang="en-US"/>
          </a:p>
        </p:txBody>
      </p:sp>
      <p:sp>
        <p:nvSpPr>
          <p:cNvPr id="5" name="Footer Placeholder 4">
            <a:extLst>
              <a:ext uri="{FF2B5EF4-FFF2-40B4-BE49-F238E27FC236}">
                <a16:creationId xmlns:a16="http://schemas.microsoft.com/office/drawing/2014/main" id="{294FC34C-9B65-A43F-C3CE-FEBF4C058D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D39301-CFBB-ADAF-1754-C1DCAF2FF717}"/>
              </a:ext>
            </a:extLst>
          </p:cNvPr>
          <p:cNvSpPr>
            <a:spLocks noGrp="1"/>
          </p:cNvSpPr>
          <p:nvPr>
            <p:ph type="sldNum" sz="quarter" idx="12"/>
          </p:nvPr>
        </p:nvSpPr>
        <p:spPr/>
        <p:txBody>
          <a:bodyPr/>
          <a:lstStyle/>
          <a:p>
            <a:fld id="{DCA444B3-002D-490E-B838-9C554DD5570A}" type="slidenum">
              <a:rPr lang="en-US" smtClean="0"/>
              <a:t>‹#›</a:t>
            </a:fld>
            <a:endParaRPr lang="en-US"/>
          </a:p>
        </p:txBody>
      </p:sp>
    </p:spTree>
    <p:extLst>
      <p:ext uri="{BB962C8B-B14F-4D97-AF65-F5344CB8AC3E}">
        <p14:creationId xmlns:p14="http://schemas.microsoft.com/office/powerpoint/2010/main" val="3915028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39CBFC-6793-DA96-1727-29F7162003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65F1119-F8C9-1A89-DA4B-9D86013433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034D9B-093F-9EDA-BC7D-A0954CECC4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C33E32-E9E7-48B6-B94F-B5066112A707}" type="datetimeFigureOut">
              <a:rPr lang="en-US" smtClean="0"/>
              <a:t>4/25/2023</a:t>
            </a:fld>
            <a:endParaRPr lang="en-US"/>
          </a:p>
        </p:txBody>
      </p:sp>
      <p:sp>
        <p:nvSpPr>
          <p:cNvPr id="5" name="Footer Placeholder 4">
            <a:extLst>
              <a:ext uri="{FF2B5EF4-FFF2-40B4-BE49-F238E27FC236}">
                <a16:creationId xmlns:a16="http://schemas.microsoft.com/office/drawing/2014/main" id="{9FF12933-CD87-1FC5-780D-488AA86CB7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4EC0D5E-2D6E-766A-DEB4-37031D93A6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A444B3-002D-490E-B838-9C554DD5570A}" type="slidenum">
              <a:rPr lang="en-US" smtClean="0"/>
              <a:t>‹#›</a:t>
            </a:fld>
            <a:endParaRPr lang="en-US"/>
          </a:p>
        </p:txBody>
      </p:sp>
    </p:spTree>
    <p:extLst>
      <p:ext uri="{BB962C8B-B14F-4D97-AF65-F5344CB8AC3E}">
        <p14:creationId xmlns:p14="http://schemas.microsoft.com/office/powerpoint/2010/main" val="12160154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g"/><Relationship Id="rId7"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 Id="rId9" Type="http://schemas.openxmlformats.org/officeDocument/2006/relationships/image" Target="../media/image1.jpg"/></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p:nvPr/>
        </p:nvSpPr>
        <p:spPr>
          <a:xfrm>
            <a:off x="0" y="6438122"/>
            <a:ext cx="12192000" cy="419878"/>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90" name="Google Shape;90;p1"/>
          <p:cNvPicPr preferRelativeResize="0"/>
          <p:nvPr/>
        </p:nvPicPr>
        <p:blipFill rotWithShape="1">
          <a:blip r:embed="rId3">
            <a:alphaModFix/>
          </a:blip>
          <a:srcRect/>
          <a:stretch/>
        </p:blipFill>
        <p:spPr>
          <a:xfrm>
            <a:off x="26981" y="-10194"/>
            <a:ext cx="2308515" cy="2103299"/>
          </a:xfrm>
          <a:prstGeom prst="rect">
            <a:avLst/>
          </a:prstGeom>
          <a:noFill/>
          <a:ln>
            <a:noFill/>
          </a:ln>
        </p:spPr>
      </p:pic>
      <p:sp>
        <p:nvSpPr>
          <p:cNvPr id="91" name="Google Shape;91;p1"/>
          <p:cNvSpPr txBox="1"/>
          <p:nvPr/>
        </p:nvSpPr>
        <p:spPr>
          <a:xfrm>
            <a:off x="525799" y="2113000"/>
            <a:ext cx="11140399" cy="1077218"/>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i="1" u="none" strike="noStrike" cap="none" dirty="0">
                <a:solidFill>
                  <a:srgbClr val="002060"/>
                </a:solidFill>
                <a:latin typeface="Calibri"/>
                <a:ea typeface="Calibri"/>
                <a:cs typeface="Calibri"/>
                <a:sym typeface="Calibri"/>
              </a:rPr>
              <a:t>National Center for Educational Quality Enhancement  Annual </a:t>
            </a:r>
            <a:endParaRPr dirty="0"/>
          </a:p>
          <a:p>
            <a:pPr marL="0" marR="0" lvl="0" indent="0" algn="ctr" rtl="0">
              <a:spcBef>
                <a:spcPts val="0"/>
              </a:spcBef>
              <a:spcAft>
                <a:spcPts val="0"/>
              </a:spcAft>
              <a:buNone/>
            </a:pPr>
            <a:r>
              <a:rPr lang="en-US" sz="3200" b="1" i="1" u="sng" strike="noStrike" cap="none" dirty="0">
                <a:solidFill>
                  <a:srgbClr val="002060"/>
                </a:solidFill>
                <a:latin typeface="Calibri"/>
                <a:ea typeface="Calibri"/>
                <a:cs typeface="Calibri"/>
                <a:sym typeface="Calibri"/>
              </a:rPr>
              <a:t>International Conference 202</a:t>
            </a:r>
            <a:r>
              <a:rPr lang="ka-GE" sz="3200" b="1" i="1" u="sng" strike="noStrike" cap="none" dirty="0">
                <a:solidFill>
                  <a:srgbClr val="002060"/>
                </a:solidFill>
                <a:latin typeface="Calibri"/>
                <a:ea typeface="Calibri"/>
                <a:cs typeface="Calibri"/>
                <a:sym typeface="Calibri"/>
              </a:rPr>
              <a:t>3</a:t>
            </a:r>
            <a:endParaRPr dirty="0"/>
          </a:p>
        </p:txBody>
      </p:sp>
      <p:sp>
        <p:nvSpPr>
          <p:cNvPr id="92" name="Google Shape;92;p1"/>
          <p:cNvSpPr/>
          <p:nvPr/>
        </p:nvSpPr>
        <p:spPr>
          <a:xfrm>
            <a:off x="193049" y="6438125"/>
            <a:ext cx="1973100" cy="36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i="0" u="none" strike="noStrike" cap="none" dirty="0">
                <a:solidFill>
                  <a:srgbClr val="EDEDED"/>
                </a:solidFill>
                <a:latin typeface="Merriweather"/>
                <a:ea typeface="Merriweather"/>
                <a:cs typeface="Merriweather"/>
                <a:sym typeface="Merriweather"/>
              </a:rPr>
              <a:t>2</a:t>
            </a:r>
            <a:r>
              <a:rPr lang="ka-GE" sz="1800" b="1" i="0" u="none" strike="noStrike" cap="none" dirty="0">
                <a:solidFill>
                  <a:srgbClr val="EDEDED"/>
                </a:solidFill>
                <a:latin typeface="Merriweather"/>
                <a:ea typeface="Merriweather"/>
                <a:cs typeface="Merriweather"/>
                <a:sym typeface="Merriweather"/>
              </a:rPr>
              <a:t>7</a:t>
            </a:r>
            <a:r>
              <a:rPr lang="en-US" sz="1800" b="1" i="0" u="none" strike="noStrike" cap="none" dirty="0">
                <a:solidFill>
                  <a:srgbClr val="EDEDED"/>
                </a:solidFill>
                <a:latin typeface="Merriweather"/>
                <a:ea typeface="Merriweather"/>
                <a:cs typeface="Merriweather"/>
                <a:sym typeface="Merriweather"/>
              </a:rPr>
              <a:t>-0</a:t>
            </a:r>
            <a:r>
              <a:rPr lang="ka-GE" sz="1800" b="1" i="0" u="none" strike="noStrike" cap="none" dirty="0">
                <a:solidFill>
                  <a:srgbClr val="EDEDED"/>
                </a:solidFill>
                <a:latin typeface="Merriweather"/>
                <a:ea typeface="Merriweather"/>
                <a:cs typeface="Merriweather"/>
                <a:sym typeface="Merriweather"/>
              </a:rPr>
              <a:t>2</a:t>
            </a:r>
            <a:r>
              <a:rPr lang="en-US" sz="1800" b="1" i="0" u="none" strike="noStrike" cap="none" dirty="0">
                <a:solidFill>
                  <a:srgbClr val="EDEDED"/>
                </a:solidFill>
                <a:latin typeface="Merriweather"/>
                <a:ea typeface="Merriweather"/>
                <a:cs typeface="Merriweather"/>
                <a:sym typeface="Merriweather"/>
              </a:rPr>
              <a:t>-202</a:t>
            </a:r>
            <a:r>
              <a:rPr lang="ka-GE" sz="1800" b="1" i="0" u="none" strike="noStrike" cap="none" dirty="0">
                <a:solidFill>
                  <a:srgbClr val="EDEDED"/>
                </a:solidFill>
                <a:latin typeface="Merriweather"/>
                <a:ea typeface="Merriweather"/>
                <a:cs typeface="Merriweather"/>
                <a:sym typeface="Merriweather"/>
              </a:rPr>
              <a:t>3</a:t>
            </a:r>
            <a:endParaRPr dirty="0"/>
          </a:p>
        </p:txBody>
      </p:sp>
      <p:sp>
        <p:nvSpPr>
          <p:cNvPr id="93" name="Google Shape;93;p1"/>
          <p:cNvSpPr txBox="1">
            <a:spLocks noGrp="1"/>
          </p:cNvSpPr>
          <p:nvPr>
            <p:ph type="sldNum" idx="12"/>
          </p:nvPr>
        </p:nvSpPr>
        <p:spPr>
          <a:xfrm>
            <a:off x="10734335" y="6458017"/>
            <a:ext cx="1744863" cy="37550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1800" b="1">
                <a:solidFill>
                  <a:srgbClr val="EDEDED"/>
                </a:solidFill>
              </a:rPr>
              <a:t> </a:t>
            </a:r>
            <a:fld id="{00000000-1234-1234-1234-123412341234}" type="slidenum">
              <a:rPr lang="en-US" sz="1800" b="1">
                <a:solidFill>
                  <a:srgbClr val="EDEDED"/>
                </a:solidFill>
              </a:rPr>
              <a:t>1</a:t>
            </a:fld>
            <a:endParaRPr sz="1800" b="1">
              <a:solidFill>
                <a:srgbClr val="EDEDED"/>
              </a:solidFill>
            </a:endParaRPr>
          </a:p>
        </p:txBody>
      </p:sp>
      <p:sp>
        <p:nvSpPr>
          <p:cNvPr id="94" name="Google Shape;94;p1"/>
          <p:cNvSpPr txBox="1"/>
          <p:nvPr/>
        </p:nvSpPr>
        <p:spPr>
          <a:xfrm>
            <a:off x="2165996" y="5924850"/>
            <a:ext cx="7860006"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i="0" u="none" strike="noStrike" cap="none" dirty="0">
                <a:solidFill>
                  <a:srgbClr val="002060"/>
                </a:solidFill>
                <a:latin typeface="Merriweather"/>
                <a:ea typeface="Merriweather"/>
                <a:cs typeface="Merriweather"/>
                <a:sym typeface="Merriweather"/>
              </a:rPr>
              <a:t>Tbilisi 202</a:t>
            </a:r>
            <a:r>
              <a:rPr lang="ka-GE" sz="2800" b="1" i="0" u="none" strike="noStrike" cap="none" dirty="0">
                <a:solidFill>
                  <a:srgbClr val="002060"/>
                </a:solidFill>
                <a:latin typeface="Merriweather"/>
                <a:ea typeface="Merriweather"/>
                <a:cs typeface="Merriweather"/>
                <a:sym typeface="Merriweather"/>
              </a:rPr>
              <a:t>3</a:t>
            </a:r>
            <a:endParaRPr dirty="0"/>
          </a:p>
        </p:txBody>
      </p:sp>
      <p:sp>
        <p:nvSpPr>
          <p:cNvPr id="95" name="Google Shape;95;p1"/>
          <p:cNvSpPr txBox="1"/>
          <p:nvPr/>
        </p:nvSpPr>
        <p:spPr>
          <a:xfrm>
            <a:off x="0" y="3378040"/>
            <a:ext cx="12192001" cy="1077178"/>
          </a:xfrm>
          <a:prstGeom prst="rect">
            <a:avLst/>
          </a:prstGeom>
          <a:solidFill>
            <a:srgbClr val="F2F2F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i="0" u="none" strike="noStrike" cap="none" dirty="0">
                <a:solidFill>
                  <a:srgbClr val="0B5394"/>
                </a:solidFill>
                <a:latin typeface="Merriweather"/>
                <a:ea typeface="Merriweather"/>
                <a:cs typeface="Merriweather"/>
                <a:sym typeface="Merriweather"/>
              </a:rPr>
              <a:t>Students Role in the Development of HE Quality Internal Mechanisms </a:t>
            </a:r>
            <a:r>
              <a:rPr lang="ka-GE" sz="3200" b="1" i="0" u="none" strike="noStrike" cap="none" dirty="0">
                <a:solidFill>
                  <a:srgbClr val="0B5394"/>
                </a:solidFill>
                <a:latin typeface="Merriweather"/>
                <a:ea typeface="Merriweather"/>
                <a:cs typeface="Merriweather"/>
                <a:sym typeface="Merriweather"/>
              </a:rPr>
              <a:t>-</a:t>
            </a:r>
            <a:r>
              <a:rPr lang="en-US" sz="3200" b="1" i="0" u="none" strike="noStrike" cap="none" dirty="0">
                <a:solidFill>
                  <a:srgbClr val="0B5394"/>
                </a:solidFill>
                <a:latin typeface="Merriweather"/>
                <a:ea typeface="Merriweather"/>
                <a:cs typeface="Merriweather"/>
                <a:sym typeface="Merriweather"/>
              </a:rPr>
              <a:t> EU and Georgian</a:t>
            </a:r>
            <a:r>
              <a:rPr lang="ka-GE" sz="3200" b="1" i="0" u="none" strike="noStrike" cap="none" dirty="0">
                <a:solidFill>
                  <a:srgbClr val="0B5394"/>
                </a:solidFill>
                <a:latin typeface="Merriweather"/>
                <a:ea typeface="Merriweather"/>
                <a:cs typeface="Merriweather"/>
                <a:sym typeface="Merriweather"/>
              </a:rPr>
              <a:t> </a:t>
            </a:r>
            <a:r>
              <a:rPr lang="en-US" sz="3200" b="1" i="0" u="none" strike="noStrike" cap="none" dirty="0">
                <a:solidFill>
                  <a:srgbClr val="0B5394"/>
                </a:solidFill>
                <a:latin typeface="Merriweather"/>
                <a:ea typeface="Merriweather"/>
                <a:cs typeface="Merriweather"/>
                <a:sym typeface="Merriweather"/>
              </a:rPr>
              <a:t>Case Studies</a:t>
            </a:r>
            <a:endParaRPr sz="3200" b="1" i="0" u="none" strike="noStrike" cap="none" dirty="0">
              <a:solidFill>
                <a:srgbClr val="002060"/>
              </a:solidFill>
              <a:latin typeface="Calibri"/>
              <a:ea typeface="Calibri"/>
              <a:cs typeface="Calibri"/>
              <a:sym typeface="Calibri"/>
            </a:endParaRPr>
          </a:p>
        </p:txBody>
      </p:sp>
      <p:pic>
        <p:nvPicPr>
          <p:cNvPr id="96" name="Google Shape;96;p1"/>
          <p:cNvPicPr preferRelativeResize="0"/>
          <p:nvPr/>
        </p:nvPicPr>
        <p:blipFill rotWithShape="1">
          <a:blip r:embed="rId4">
            <a:alphaModFix/>
          </a:blip>
          <a:srcRect/>
          <a:stretch/>
        </p:blipFill>
        <p:spPr>
          <a:xfrm>
            <a:off x="6941166" y="57430"/>
            <a:ext cx="2588515" cy="1751439"/>
          </a:xfrm>
          <a:prstGeom prst="rect">
            <a:avLst/>
          </a:prstGeom>
          <a:noFill/>
          <a:ln>
            <a:noFill/>
          </a:ln>
        </p:spPr>
      </p:pic>
      <p:sp>
        <p:nvSpPr>
          <p:cNvPr id="97" name="Google Shape;97;p1"/>
          <p:cNvSpPr/>
          <p:nvPr/>
        </p:nvSpPr>
        <p:spPr>
          <a:xfrm>
            <a:off x="0" y="-94565"/>
            <a:ext cx="184731" cy="646331"/>
          </a:xfrm>
          <a:prstGeom prst="rect">
            <a:avLst/>
          </a:prstGeom>
          <a:solidFill>
            <a:srgbClr val="FFFFFF"/>
          </a:solid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Arial"/>
              <a:buNone/>
            </a:pPr>
            <a:br>
              <a:rPr lang="en-US" sz="1800" b="0" i="0" u="none" strike="noStrike" cap="none">
                <a:solidFill>
                  <a:schemeClr val="dk1"/>
                </a:solidFill>
                <a:latin typeface="Arial"/>
                <a:ea typeface="Arial"/>
                <a:cs typeface="Arial"/>
                <a:sym typeface="Arial"/>
              </a:rPr>
            </a:br>
            <a:endParaRPr sz="1800" b="0" i="0" u="none" strike="noStrike" cap="none">
              <a:solidFill>
                <a:schemeClr val="dk1"/>
              </a:solidFill>
              <a:latin typeface="Arial"/>
              <a:ea typeface="Arial"/>
              <a:cs typeface="Arial"/>
              <a:sym typeface="Arial"/>
            </a:endParaRPr>
          </a:p>
        </p:txBody>
      </p:sp>
      <p:pic>
        <p:nvPicPr>
          <p:cNvPr id="99" name="Google Shape;99;p1"/>
          <p:cNvPicPr preferRelativeResize="0"/>
          <p:nvPr/>
        </p:nvPicPr>
        <p:blipFill rotWithShape="1">
          <a:blip r:embed="rId5">
            <a:alphaModFix/>
          </a:blip>
          <a:srcRect/>
          <a:stretch/>
        </p:blipFill>
        <p:spPr>
          <a:xfrm>
            <a:off x="9620515" y="24480"/>
            <a:ext cx="2588515" cy="1825816"/>
          </a:xfrm>
          <a:prstGeom prst="rect">
            <a:avLst/>
          </a:prstGeom>
          <a:noFill/>
          <a:ln>
            <a:noFill/>
          </a:ln>
        </p:spPr>
      </p:pic>
      <p:sp>
        <p:nvSpPr>
          <p:cNvPr id="100" name="Google Shape;100;p1"/>
          <p:cNvSpPr txBox="1"/>
          <p:nvPr/>
        </p:nvSpPr>
        <p:spPr>
          <a:xfrm>
            <a:off x="4018112" y="4768922"/>
            <a:ext cx="8051820"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i="0" u="none" strike="noStrike" cap="none" dirty="0">
                <a:solidFill>
                  <a:schemeClr val="dk1"/>
                </a:solidFill>
                <a:latin typeface="Calibri"/>
                <a:ea typeface="Calibri"/>
                <a:cs typeface="Calibri"/>
                <a:sym typeface="Calibri"/>
              </a:rPr>
              <a:t>Speakers:  </a:t>
            </a:r>
            <a:r>
              <a:rPr lang="en-US" sz="2400" b="1" i="0" u="none" strike="noStrike" cap="none" dirty="0" err="1">
                <a:solidFill>
                  <a:schemeClr val="dk1"/>
                </a:solidFill>
                <a:latin typeface="Calibri"/>
                <a:ea typeface="Calibri"/>
                <a:cs typeface="Calibri"/>
                <a:sym typeface="Calibri"/>
              </a:rPr>
              <a:t>Horia</a:t>
            </a:r>
            <a:r>
              <a:rPr lang="en-US" sz="2400" b="1" i="0" u="none" strike="noStrike" cap="none" dirty="0">
                <a:solidFill>
                  <a:schemeClr val="dk1"/>
                </a:solidFill>
                <a:latin typeface="Calibri"/>
                <a:ea typeface="Calibri"/>
                <a:cs typeface="Calibri"/>
                <a:sym typeface="Calibri"/>
              </a:rPr>
              <a:t> Onita</a:t>
            </a:r>
            <a:r>
              <a:rPr lang="ka-GE" sz="2400" b="1" i="0" u="none" strike="noStrike" cap="none" dirty="0">
                <a:solidFill>
                  <a:schemeClr val="dk1"/>
                </a:solidFill>
                <a:latin typeface="Calibri"/>
                <a:ea typeface="Calibri"/>
                <a:cs typeface="Calibri"/>
                <a:sym typeface="Calibri"/>
              </a:rPr>
              <a:t> </a:t>
            </a:r>
            <a:r>
              <a:rPr lang="en-US" sz="2400" b="1" i="0" u="none" strike="noStrike" cap="none" dirty="0">
                <a:solidFill>
                  <a:schemeClr val="dk1"/>
                </a:solidFill>
                <a:latin typeface="Calibri"/>
                <a:ea typeface="Calibri"/>
                <a:cs typeface="Calibri"/>
                <a:sym typeface="Calibri"/>
              </a:rPr>
              <a:t>- European Students’ Union (ESU)</a:t>
            </a:r>
            <a:endParaRPr dirty="0"/>
          </a:p>
          <a:p>
            <a:pPr marL="0" marR="0" lvl="0" indent="0" algn="l" rtl="0">
              <a:spcBef>
                <a:spcPts val="0"/>
              </a:spcBef>
              <a:spcAft>
                <a:spcPts val="0"/>
              </a:spcAft>
              <a:buNone/>
            </a:pPr>
            <a:r>
              <a:rPr lang="en-US" sz="2400" b="1" dirty="0">
                <a:solidFill>
                  <a:schemeClr val="dk1"/>
                </a:solidFill>
                <a:latin typeface="Calibri"/>
                <a:ea typeface="Calibri"/>
                <a:cs typeface="Calibri"/>
                <a:sym typeface="Calibri"/>
              </a:rPr>
              <a:t>                    Nika Tikanashvili – Georgian Student Organizations</a:t>
            </a:r>
            <a:endParaRPr dirty="0"/>
          </a:p>
          <a:p>
            <a:pPr marL="0" marR="0" lvl="0" indent="0" algn="l" rtl="0">
              <a:spcBef>
                <a:spcPts val="0"/>
              </a:spcBef>
              <a:spcAft>
                <a:spcPts val="0"/>
              </a:spcAft>
              <a:buNone/>
            </a:pPr>
            <a:r>
              <a:rPr lang="en-US" sz="2400" b="1" dirty="0">
                <a:solidFill>
                  <a:schemeClr val="dk1"/>
                </a:solidFill>
                <a:latin typeface="Calibri"/>
                <a:ea typeface="Calibri"/>
                <a:cs typeface="Calibri"/>
                <a:sym typeface="Calibri"/>
              </a:rPr>
              <a:t>                                                       Association (GSOA)</a:t>
            </a:r>
            <a:endParaRPr dirty="0"/>
          </a:p>
        </p:txBody>
      </p:sp>
      <p:sp>
        <p:nvSpPr>
          <p:cNvPr id="101" name="Google Shape;101;p1"/>
          <p:cNvSpPr/>
          <p:nvPr/>
        </p:nvSpPr>
        <p:spPr>
          <a:xfrm>
            <a:off x="4575632" y="6438122"/>
            <a:ext cx="4337459"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a:solidFill>
                  <a:schemeClr val="lt1"/>
                </a:solidFill>
                <a:latin typeface="Calibri"/>
                <a:ea typeface="Calibri"/>
                <a:cs typeface="Calibri"/>
                <a:sym typeface="Calibri"/>
              </a:rPr>
              <a:t>NCEQE International Conference 202</a:t>
            </a:r>
            <a:r>
              <a:rPr lang="ka-GE" sz="1800" b="1" dirty="0">
                <a:solidFill>
                  <a:schemeClr val="lt1"/>
                </a:solidFill>
                <a:latin typeface="Calibri"/>
                <a:ea typeface="Calibri"/>
                <a:cs typeface="Calibri"/>
                <a:sym typeface="Calibri"/>
              </a:rPr>
              <a:t>3</a:t>
            </a:r>
            <a:endParaRPr dirty="0"/>
          </a:p>
        </p:txBody>
      </p:sp>
      <p:pic>
        <p:nvPicPr>
          <p:cNvPr id="3" name="Picture 2">
            <a:extLst>
              <a:ext uri="{FF2B5EF4-FFF2-40B4-BE49-F238E27FC236}">
                <a16:creationId xmlns:a16="http://schemas.microsoft.com/office/drawing/2014/main" id="{C793079E-BD83-E038-B5A1-AA899FA2AF5E}"/>
              </a:ext>
            </a:extLst>
          </p:cNvPr>
          <p:cNvPicPr>
            <a:picLocks noChangeAspect="1"/>
          </p:cNvPicPr>
          <p:nvPr/>
        </p:nvPicPr>
        <p:blipFill>
          <a:blip r:embed="rId6"/>
          <a:stretch>
            <a:fillRect/>
          </a:stretch>
        </p:blipFill>
        <p:spPr>
          <a:xfrm>
            <a:off x="2615764" y="798460"/>
            <a:ext cx="3919736" cy="64617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
          <p:cNvSpPr/>
          <p:nvPr/>
        </p:nvSpPr>
        <p:spPr>
          <a:xfrm>
            <a:off x="36945" y="6435830"/>
            <a:ext cx="12192000" cy="419878"/>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8" name="Google Shape;108;p2"/>
          <p:cNvSpPr txBox="1"/>
          <p:nvPr/>
        </p:nvSpPr>
        <p:spPr>
          <a:xfrm>
            <a:off x="2234075" y="-39099"/>
            <a:ext cx="7860006"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3200" b="1">
              <a:solidFill>
                <a:srgbClr val="002060"/>
              </a:solidFill>
              <a:latin typeface="Calibri"/>
              <a:ea typeface="Calibri"/>
              <a:cs typeface="Calibri"/>
              <a:sym typeface="Calibri"/>
            </a:endParaRPr>
          </a:p>
        </p:txBody>
      </p:sp>
      <p:sp>
        <p:nvSpPr>
          <p:cNvPr id="109" name="Google Shape;109;p2"/>
          <p:cNvSpPr txBox="1">
            <a:spLocks noGrp="1"/>
          </p:cNvSpPr>
          <p:nvPr>
            <p:ph type="sldNum" idx="12"/>
          </p:nvPr>
        </p:nvSpPr>
        <p:spPr>
          <a:xfrm>
            <a:off x="10734335" y="6458017"/>
            <a:ext cx="1744863" cy="37550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1800" b="1">
                <a:solidFill>
                  <a:srgbClr val="EDEDED"/>
                </a:solidFill>
              </a:rPr>
              <a:t> </a:t>
            </a:r>
            <a:fld id="{00000000-1234-1234-1234-123412341234}" type="slidenum">
              <a:rPr lang="en-US" sz="1800" b="1">
                <a:solidFill>
                  <a:srgbClr val="EDEDED"/>
                </a:solidFill>
              </a:rPr>
              <a:t>2</a:t>
            </a:fld>
            <a:endParaRPr sz="1800" b="1">
              <a:solidFill>
                <a:srgbClr val="EDEDED"/>
              </a:solidFill>
            </a:endParaRPr>
          </a:p>
        </p:txBody>
      </p:sp>
      <p:sp>
        <p:nvSpPr>
          <p:cNvPr id="110" name="Google Shape;110;p2"/>
          <p:cNvSpPr txBox="1"/>
          <p:nvPr/>
        </p:nvSpPr>
        <p:spPr>
          <a:xfrm>
            <a:off x="-92932" y="884364"/>
            <a:ext cx="8424132"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22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2"/>
          <p:cNvSpPr txBox="1"/>
          <p:nvPr/>
        </p:nvSpPr>
        <p:spPr>
          <a:xfrm>
            <a:off x="0" y="4419364"/>
            <a:ext cx="57015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a:p>
        </p:txBody>
      </p:sp>
      <p:sp>
        <p:nvSpPr>
          <p:cNvPr id="112" name="Google Shape;112;p2"/>
          <p:cNvSpPr/>
          <p:nvPr/>
        </p:nvSpPr>
        <p:spPr>
          <a:xfrm>
            <a:off x="4575632" y="6438122"/>
            <a:ext cx="4023423"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a:solidFill>
                  <a:schemeClr val="lt1"/>
                </a:solidFill>
                <a:latin typeface="Calibri"/>
                <a:ea typeface="Calibri"/>
                <a:cs typeface="Calibri"/>
                <a:sym typeface="Calibri"/>
              </a:rPr>
              <a:t>NCEQE International Conference 2023</a:t>
            </a:r>
            <a:endParaRPr lang="en-US" sz="1800" dirty="0"/>
          </a:p>
        </p:txBody>
      </p:sp>
      <p:sp>
        <p:nvSpPr>
          <p:cNvPr id="113" name="Google Shape;113;p2"/>
          <p:cNvSpPr/>
          <p:nvPr/>
        </p:nvSpPr>
        <p:spPr>
          <a:xfrm>
            <a:off x="193046" y="6438125"/>
            <a:ext cx="2194800" cy="36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a:solidFill>
                  <a:srgbClr val="EDEDED"/>
                </a:solidFill>
                <a:latin typeface="Merriweather"/>
                <a:ea typeface="Merriweather"/>
                <a:cs typeface="Merriweather"/>
                <a:sym typeface="Merriweather"/>
              </a:rPr>
              <a:t>27-02-2023</a:t>
            </a:r>
            <a:endParaRPr dirty="0"/>
          </a:p>
        </p:txBody>
      </p:sp>
      <p:sp>
        <p:nvSpPr>
          <p:cNvPr id="114" name="Google Shape;114;p2"/>
          <p:cNvSpPr txBox="1"/>
          <p:nvPr/>
        </p:nvSpPr>
        <p:spPr>
          <a:xfrm>
            <a:off x="439425" y="952100"/>
            <a:ext cx="7545600" cy="5079600"/>
          </a:xfrm>
          <a:prstGeom prst="rect">
            <a:avLst/>
          </a:prstGeom>
          <a:noFill/>
          <a:ln>
            <a:noFill/>
          </a:ln>
        </p:spPr>
        <p:txBody>
          <a:bodyPr spcFirstLastPara="1" wrap="square" lIns="91425" tIns="91425" rIns="91425" bIns="91425" anchor="t" anchorCtr="0">
            <a:spAutoFit/>
          </a:bodyPr>
          <a:lstStyle/>
          <a:p>
            <a:pPr marL="0" lvl="0" indent="-152400" algn="just" rtl="0">
              <a:spcBef>
                <a:spcPts val="0"/>
              </a:spcBef>
              <a:spcAft>
                <a:spcPts val="0"/>
              </a:spcAft>
              <a:buClr>
                <a:schemeClr val="dk1"/>
              </a:buClr>
              <a:buSzPts val="2400"/>
              <a:buChar char="•"/>
            </a:pPr>
            <a:r>
              <a:rPr lang="en-US" sz="2400" dirty="0">
                <a:solidFill>
                  <a:schemeClr val="dk1"/>
                </a:solidFill>
                <a:latin typeface="Calibri"/>
                <a:ea typeface="Calibri"/>
                <a:cs typeface="Calibri"/>
                <a:sym typeface="Calibri"/>
              </a:rPr>
              <a:t>The European Students' Union (ESU) is </a:t>
            </a:r>
            <a:r>
              <a:rPr lang="en-US" sz="2400" b="1" dirty="0">
                <a:solidFill>
                  <a:schemeClr val="dk1"/>
                </a:solidFill>
                <a:latin typeface="Calibri"/>
                <a:ea typeface="Calibri"/>
                <a:cs typeface="Calibri"/>
                <a:sym typeface="Calibri"/>
              </a:rPr>
              <a:t>an umbrella </a:t>
            </a:r>
            <a:r>
              <a:rPr lang="en-US" sz="2400" b="1" dirty="0" err="1">
                <a:solidFill>
                  <a:schemeClr val="dk1"/>
                </a:solidFill>
                <a:latin typeface="Calibri"/>
                <a:ea typeface="Calibri"/>
                <a:cs typeface="Calibri"/>
                <a:sym typeface="Calibri"/>
              </a:rPr>
              <a:t>organisation</a:t>
            </a:r>
            <a:r>
              <a:rPr lang="en-US" sz="2400" b="1" dirty="0">
                <a:solidFill>
                  <a:schemeClr val="dk1"/>
                </a:solidFill>
                <a:latin typeface="Calibri"/>
                <a:ea typeface="Calibri"/>
                <a:cs typeface="Calibri"/>
                <a:sym typeface="Calibri"/>
              </a:rPr>
              <a:t> of 46 National Unions of Students (NUS) from 41 different countries. </a:t>
            </a:r>
            <a:r>
              <a:rPr lang="en-US" sz="2400" dirty="0">
                <a:solidFill>
                  <a:schemeClr val="dk1"/>
                </a:solidFill>
                <a:latin typeface="Calibri"/>
                <a:ea typeface="Calibri"/>
                <a:cs typeface="Calibri"/>
                <a:sym typeface="Calibri"/>
              </a:rPr>
              <a:t>Through its members, ESU represents almost 20 million students in Europe</a:t>
            </a:r>
            <a:endParaRPr sz="3200" dirty="0">
              <a:solidFill>
                <a:schemeClr val="dk1"/>
              </a:solidFill>
              <a:latin typeface="Calibri"/>
              <a:ea typeface="Calibri"/>
              <a:cs typeface="Calibri"/>
              <a:sym typeface="Calibri"/>
            </a:endParaRPr>
          </a:p>
          <a:p>
            <a:pPr marL="0" lvl="0" indent="152400" algn="just" rtl="0">
              <a:spcBef>
                <a:spcPts val="480"/>
              </a:spcBef>
              <a:spcAft>
                <a:spcPts val="0"/>
              </a:spcAft>
              <a:buClr>
                <a:schemeClr val="dk1"/>
              </a:buClr>
              <a:buSzPts val="2400"/>
              <a:buFont typeface="Arial"/>
              <a:buNone/>
            </a:pPr>
            <a:endParaRPr sz="2400" dirty="0">
              <a:solidFill>
                <a:schemeClr val="dk1"/>
              </a:solidFill>
              <a:latin typeface="Calibri"/>
              <a:ea typeface="Calibri"/>
              <a:cs typeface="Calibri"/>
              <a:sym typeface="Calibri"/>
            </a:endParaRPr>
          </a:p>
          <a:p>
            <a:pPr marL="0" lvl="0" indent="-152400" algn="just" rtl="0">
              <a:spcBef>
                <a:spcPts val="480"/>
              </a:spcBef>
              <a:spcAft>
                <a:spcPts val="0"/>
              </a:spcAft>
              <a:buClr>
                <a:schemeClr val="dk1"/>
              </a:buClr>
              <a:buSzPts val="2400"/>
              <a:buChar char="•"/>
            </a:pPr>
            <a:r>
              <a:rPr lang="en-US" sz="2400" dirty="0">
                <a:solidFill>
                  <a:schemeClr val="dk1"/>
                </a:solidFill>
                <a:latin typeface="Calibri"/>
                <a:ea typeface="Calibri"/>
                <a:cs typeface="Calibri"/>
                <a:sym typeface="Calibri"/>
              </a:rPr>
              <a:t>The </a:t>
            </a:r>
            <a:r>
              <a:rPr lang="en-US" sz="2400" dirty="0" err="1">
                <a:solidFill>
                  <a:schemeClr val="dk1"/>
                </a:solidFill>
                <a:latin typeface="Calibri"/>
                <a:ea typeface="Calibri"/>
                <a:cs typeface="Calibri"/>
                <a:sym typeface="Calibri"/>
              </a:rPr>
              <a:t>NUSes</a:t>
            </a:r>
            <a:r>
              <a:rPr lang="en-US" sz="2400" dirty="0">
                <a:solidFill>
                  <a:schemeClr val="dk1"/>
                </a:solidFill>
                <a:latin typeface="Calibri"/>
                <a:ea typeface="Calibri"/>
                <a:cs typeface="Calibri"/>
                <a:sym typeface="Calibri"/>
              </a:rPr>
              <a:t> are open to all students in their respective country regardless of political persuasion, religion, ethnic or cultural origin, sexual orientation or social standing</a:t>
            </a:r>
            <a:endParaRPr sz="3200" dirty="0">
              <a:solidFill>
                <a:schemeClr val="dk1"/>
              </a:solidFill>
              <a:latin typeface="Calibri"/>
              <a:ea typeface="Calibri"/>
              <a:cs typeface="Calibri"/>
              <a:sym typeface="Calibri"/>
            </a:endParaRPr>
          </a:p>
          <a:p>
            <a:pPr marL="0" lvl="0" indent="152400" algn="just" rtl="0">
              <a:spcBef>
                <a:spcPts val="480"/>
              </a:spcBef>
              <a:spcAft>
                <a:spcPts val="0"/>
              </a:spcAft>
              <a:buClr>
                <a:schemeClr val="dk1"/>
              </a:buClr>
              <a:buSzPts val="2400"/>
              <a:buFont typeface="Arial"/>
              <a:buNone/>
            </a:pPr>
            <a:endParaRPr sz="2400" dirty="0">
              <a:solidFill>
                <a:schemeClr val="dk1"/>
              </a:solidFill>
              <a:latin typeface="Calibri"/>
              <a:ea typeface="Calibri"/>
              <a:cs typeface="Calibri"/>
              <a:sym typeface="Calibri"/>
            </a:endParaRPr>
          </a:p>
          <a:p>
            <a:pPr marL="0" lvl="0" indent="-152400" algn="just" rtl="0">
              <a:spcBef>
                <a:spcPts val="480"/>
              </a:spcBef>
              <a:spcAft>
                <a:spcPts val="0"/>
              </a:spcAft>
              <a:buClr>
                <a:schemeClr val="dk1"/>
              </a:buClr>
              <a:buSzPts val="2400"/>
              <a:buChar char="•"/>
            </a:pPr>
            <a:r>
              <a:rPr lang="en-US" sz="2400" dirty="0">
                <a:solidFill>
                  <a:schemeClr val="dk1"/>
                </a:solidFill>
                <a:latin typeface="Calibri"/>
                <a:ea typeface="Calibri"/>
                <a:cs typeface="Calibri"/>
                <a:sym typeface="Calibri"/>
              </a:rPr>
              <a:t>Our members are also student-run, autonomous, representative and </a:t>
            </a:r>
            <a:r>
              <a:rPr lang="en-US" sz="2400" b="1" dirty="0">
                <a:solidFill>
                  <a:schemeClr val="dk1"/>
                </a:solidFill>
                <a:latin typeface="Calibri"/>
                <a:ea typeface="Calibri"/>
                <a:cs typeface="Calibri"/>
                <a:sym typeface="Calibri"/>
              </a:rPr>
              <a:t>operate according to democratic principles</a:t>
            </a:r>
            <a:endParaRPr sz="2400" b="1" dirty="0">
              <a:solidFill>
                <a:schemeClr val="dk1"/>
              </a:solidFill>
              <a:latin typeface="Calibri"/>
              <a:ea typeface="Calibri"/>
              <a:cs typeface="Calibri"/>
              <a:sym typeface="Calibri"/>
            </a:endParaRPr>
          </a:p>
          <a:p>
            <a:pPr marL="0" lvl="0" indent="0" algn="l" rtl="0">
              <a:spcBef>
                <a:spcPts val="0"/>
              </a:spcBef>
              <a:spcAft>
                <a:spcPts val="0"/>
              </a:spcAft>
              <a:buNone/>
            </a:pPr>
            <a:endParaRPr dirty="0">
              <a:latin typeface="Calibri"/>
              <a:ea typeface="Calibri"/>
              <a:cs typeface="Calibri"/>
              <a:sym typeface="Calibri"/>
            </a:endParaRPr>
          </a:p>
        </p:txBody>
      </p:sp>
      <p:sp>
        <p:nvSpPr>
          <p:cNvPr id="115" name="Google Shape;115;p2"/>
          <p:cNvSpPr txBox="1"/>
          <p:nvPr/>
        </p:nvSpPr>
        <p:spPr>
          <a:xfrm>
            <a:off x="439425" y="86125"/>
            <a:ext cx="8260500" cy="523200"/>
          </a:xfrm>
          <a:prstGeom prst="rect">
            <a:avLst/>
          </a:prstGeom>
          <a:solidFill>
            <a:srgbClr val="F2F2F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002060"/>
                </a:solidFill>
                <a:latin typeface="Calibri"/>
                <a:ea typeface="Calibri"/>
                <a:cs typeface="Calibri"/>
                <a:sym typeface="Calibri"/>
              </a:rPr>
              <a:t>The European Students’ Union (ESU)     </a:t>
            </a:r>
            <a:endParaRPr/>
          </a:p>
        </p:txBody>
      </p:sp>
      <p:pic>
        <p:nvPicPr>
          <p:cNvPr id="116" name="Google Shape;116;p2"/>
          <p:cNvPicPr preferRelativeResize="0"/>
          <p:nvPr/>
        </p:nvPicPr>
        <p:blipFill>
          <a:blip r:embed="rId3">
            <a:alphaModFix/>
          </a:blip>
          <a:stretch>
            <a:fillRect/>
          </a:stretch>
        </p:blipFill>
        <p:spPr>
          <a:xfrm>
            <a:off x="8061500" y="1069775"/>
            <a:ext cx="3978101" cy="4661149"/>
          </a:xfrm>
          <a:prstGeom prst="rect">
            <a:avLst/>
          </a:prstGeom>
          <a:noFill/>
          <a:ln>
            <a:noFill/>
          </a:ln>
        </p:spPr>
      </p:pic>
      <p:pic>
        <p:nvPicPr>
          <p:cNvPr id="3" name="Picture 2">
            <a:extLst>
              <a:ext uri="{FF2B5EF4-FFF2-40B4-BE49-F238E27FC236}">
                <a16:creationId xmlns:a16="http://schemas.microsoft.com/office/drawing/2014/main" id="{8BD5ABDE-1D99-A181-2C7B-771CD9B14130}"/>
              </a:ext>
            </a:extLst>
          </p:cNvPr>
          <p:cNvPicPr>
            <a:picLocks noChangeAspect="1"/>
          </p:cNvPicPr>
          <p:nvPr/>
        </p:nvPicPr>
        <p:blipFill>
          <a:blip r:embed="rId4"/>
          <a:stretch>
            <a:fillRect/>
          </a:stretch>
        </p:blipFill>
        <p:spPr>
          <a:xfrm>
            <a:off x="8774966" y="71145"/>
            <a:ext cx="3439217" cy="64617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g11048d51f61_0_6"/>
          <p:cNvSpPr/>
          <p:nvPr/>
        </p:nvSpPr>
        <p:spPr>
          <a:xfrm>
            <a:off x="0" y="6438122"/>
            <a:ext cx="12192000" cy="4200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4" name="Google Shape;124;g11048d51f61_0_6"/>
          <p:cNvSpPr txBox="1"/>
          <p:nvPr/>
        </p:nvSpPr>
        <p:spPr>
          <a:xfrm>
            <a:off x="193050" y="86125"/>
            <a:ext cx="8215200" cy="523200"/>
          </a:xfrm>
          <a:prstGeom prst="rect">
            <a:avLst/>
          </a:prstGeom>
          <a:solidFill>
            <a:srgbClr val="F2F2F2"/>
          </a:solidFill>
          <a:ln>
            <a:noFill/>
          </a:ln>
        </p:spPr>
        <p:txBody>
          <a:bodyPr spcFirstLastPara="1" wrap="square" lIns="91425" tIns="45700" rIns="91425" bIns="45700" anchor="t" anchorCtr="0">
            <a:spAutoFit/>
          </a:bodyPr>
          <a:lstStyle/>
          <a:p>
            <a:pPr marL="0" lvl="0" indent="0" algn="ctr" rtl="0">
              <a:spcBef>
                <a:spcPts val="0"/>
              </a:spcBef>
              <a:spcAft>
                <a:spcPts val="0"/>
              </a:spcAft>
              <a:buClr>
                <a:schemeClr val="dk1"/>
              </a:buClr>
              <a:buFont typeface="Arial"/>
              <a:buNone/>
            </a:pPr>
            <a:r>
              <a:rPr lang="en-US" sz="2800" b="1">
                <a:solidFill>
                  <a:srgbClr val="002060"/>
                </a:solidFill>
                <a:latin typeface="Calibri"/>
                <a:ea typeface="Calibri"/>
                <a:cs typeface="Calibri"/>
                <a:sym typeface="Calibri"/>
              </a:rPr>
              <a:t>The European Students’ Union (ESU)     </a:t>
            </a:r>
            <a:endParaRPr sz="3200" b="1">
              <a:solidFill>
                <a:srgbClr val="002060"/>
              </a:solidFill>
              <a:latin typeface="Calibri"/>
              <a:ea typeface="Calibri"/>
              <a:cs typeface="Calibri"/>
              <a:sym typeface="Calibri"/>
            </a:endParaRPr>
          </a:p>
        </p:txBody>
      </p:sp>
      <p:sp>
        <p:nvSpPr>
          <p:cNvPr id="125" name="Google Shape;125;g11048d51f61_0_6"/>
          <p:cNvSpPr txBox="1">
            <a:spLocks noGrp="1"/>
          </p:cNvSpPr>
          <p:nvPr>
            <p:ph type="sldNum" idx="12"/>
          </p:nvPr>
        </p:nvSpPr>
        <p:spPr>
          <a:xfrm>
            <a:off x="10734335" y="6458017"/>
            <a:ext cx="1744800" cy="3756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1800" b="1">
                <a:solidFill>
                  <a:srgbClr val="EDEDED"/>
                </a:solidFill>
              </a:rPr>
              <a:t> </a:t>
            </a:r>
            <a:fld id="{00000000-1234-1234-1234-123412341234}" type="slidenum">
              <a:rPr lang="en-US" sz="1800" b="1">
                <a:solidFill>
                  <a:srgbClr val="EDEDED"/>
                </a:solidFill>
              </a:rPr>
              <a:t>3</a:t>
            </a:fld>
            <a:endParaRPr sz="1800" b="1">
              <a:solidFill>
                <a:srgbClr val="EDEDED"/>
              </a:solidFill>
            </a:endParaRPr>
          </a:p>
        </p:txBody>
      </p:sp>
      <p:sp>
        <p:nvSpPr>
          <p:cNvPr id="126" name="Google Shape;126;g11048d51f61_0_6"/>
          <p:cNvSpPr txBox="1"/>
          <p:nvPr/>
        </p:nvSpPr>
        <p:spPr>
          <a:xfrm>
            <a:off x="193050" y="545900"/>
            <a:ext cx="9900900" cy="64803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rgbClr val="417FC4"/>
              </a:buClr>
              <a:buSzPts val="2000"/>
              <a:buFont typeface="Arial"/>
              <a:buNone/>
            </a:pPr>
            <a:r>
              <a:rPr lang="en-US" sz="2000" b="1" dirty="0">
                <a:solidFill>
                  <a:schemeClr val="dk1"/>
                </a:solidFill>
                <a:latin typeface="Calibri"/>
                <a:ea typeface="Calibri"/>
                <a:cs typeface="Calibri"/>
                <a:sym typeface="Calibri"/>
              </a:rPr>
              <a:t>Aim</a:t>
            </a:r>
            <a:endParaRPr sz="2000" dirty="0">
              <a:solidFill>
                <a:schemeClr val="dk1"/>
              </a:solidFill>
              <a:latin typeface="Calibri"/>
              <a:ea typeface="Calibri"/>
              <a:cs typeface="Calibri"/>
              <a:sym typeface="Calibri"/>
            </a:endParaRPr>
          </a:p>
          <a:p>
            <a:pPr marL="0" lvl="0" indent="0" algn="l" rtl="0">
              <a:spcBef>
                <a:spcPts val="400"/>
              </a:spcBef>
              <a:spcAft>
                <a:spcPts val="0"/>
              </a:spcAft>
              <a:buClr>
                <a:srgbClr val="417FC4"/>
              </a:buClr>
              <a:buSzPts val="2000"/>
              <a:buFont typeface="Arial"/>
              <a:buNone/>
            </a:pPr>
            <a:r>
              <a:rPr lang="en-US" sz="2000" dirty="0">
                <a:solidFill>
                  <a:schemeClr val="dk1"/>
                </a:solidFill>
                <a:latin typeface="Calibri"/>
                <a:ea typeface="Calibri"/>
                <a:cs typeface="Calibri"/>
                <a:sym typeface="Calibri"/>
              </a:rPr>
              <a:t>Represent and promote the educational, social, economic and cultural interests of students at the European level towards all relevant bodies and in particular the European Union, Bologna Follow Up Group, Council of Europe and UNESCO. </a:t>
            </a:r>
            <a:r>
              <a:rPr lang="en-US" sz="1900" dirty="0">
                <a:solidFill>
                  <a:schemeClr val="dk1"/>
                </a:solidFill>
              </a:rPr>
              <a:t>Through its members, ESU represents almost </a:t>
            </a:r>
            <a:r>
              <a:rPr lang="en-US" sz="1900" b="1" dirty="0">
                <a:solidFill>
                  <a:schemeClr val="dk1"/>
                </a:solidFill>
              </a:rPr>
              <a:t>20 million students</a:t>
            </a:r>
            <a:r>
              <a:rPr lang="en-US" sz="1900" dirty="0">
                <a:solidFill>
                  <a:schemeClr val="dk1"/>
                </a:solidFill>
              </a:rPr>
              <a:t> in Europe.</a:t>
            </a:r>
            <a:br>
              <a:rPr lang="en-US" sz="2000" dirty="0">
                <a:solidFill>
                  <a:schemeClr val="dk1"/>
                </a:solidFill>
                <a:latin typeface="Calibri"/>
                <a:ea typeface="Calibri"/>
                <a:cs typeface="Calibri"/>
                <a:sym typeface="Calibri"/>
              </a:rPr>
            </a:br>
            <a:endParaRPr sz="3200" dirty="0">
              <a:solidFill>
                <a:schemeClr val="dk1"/>
              </a:solidFill>
              <a:latin typeface="Calibri"/>
              <a:ea typeface="Calibri"/>
              <a:cs typeface="Calibri"/>
              <a:sym typeface="Calibri"/>
            </a:endParaRPr>
          </a:p>
          <a:p>
            <a:pPr marL="0" lvl="0" indent="0" algn="l" rtl="0">
              <a:spcBef>
                <a:spcPts val="400"/>
              </a:spcBef>
              <a:spcAft>
                <a:spcPts val="0"/>
              </a:spcAft>
              <a:buClr>
                <a:srgbClr val="417FC4"/>
              </a:buClr>
              <a:buSzPts val="2000"/>
              <a:buFont typeface="Arial"/>
              <a:buNone/>
            </a:pPr>
            <a:r>
              <a:rPr lang="en-US" sz="2000" b="1" dirty="0">
                <a:solidFill>
                  <a:schemeClr val="dk1"/>
                </a:solidFill>
                <a:latin typeface="Calibri"/>
                <a:ea typeface="Calibri"/>
                <a:cs typeface="Calibri"/>
                <a:sym typeface="Calibri"/>
              </a:rPr>
              <a:t>Mission</a:t>
            </a:r>
            <a:endParaRPr sz="2000" dirty="0">
              <a:solidFill>
                <a:schemeClr val="dk1"/>
              </a:solidFill>
              <a:latin typeface="Calibri"/>
              <a:ea typeface="Calibri"/>
              <a:cs typeface="Calibri"/>
              <a:sym typeface="Calibri"/>
            </a:endParaRPr>
          </a:p>
          <a:p>
            <a:pPr marL="0" lvl="0" indent="0" algn="l" rtl="0">
              <a:spcBef>
                <a:spcPts val="400"/>
              </a:spcBef>
              <a:spcAft>
                <a:spcPts val="0"/>
              </a:spcAft>
              <a:buClr>
                <a:srgbClr val="417FC4"/>
              </a:buClr>
              <a:buSzPts val="2000"/>
              <a:buFont typeface="Arial"/>
              <a:buNone/>
            </a:pPr>
            <a:r>
              <a:rPr lang="en-US" sz="2000" dirty="0">
                <a:solidFill>
                  <a:schemeClr val="dk1"/>
                </a:solidFill>
                <a:latin typeface="Calibri"/>
                <a:ea typeface="Calibri"/>
                <a:cs typeface="Calibri"/>
                <a:sym typeface="Calibri"/>
              </a:rPr>
              <a:t>Represent, defend and strengthen students’ educational, democratic and political and social rights. ESU will work for sustainable, accessible and high quality higher education in Europe.</a:t>
            </a:r>
            <a:br>
              <a:rPr lang="en-US" sz="2000" dirty="0">
                <a:solidFill>
                  <a:schemeClr val="dk1"/>
                </a:solidFill>
                <a:latin typeface="Calibri"/>
                <a:ea typeface="Calibri"/>
                <a:cs typeface="Calibri"/>
                <a:sym typeface="Calibri"/>
              </a:rPr>
            </a:br>
            <a:endParaRPr sz="3200" dirty="0">
              <a:solidFill>
                <a:schemeClr val="dk1"/>
              </a:solidFill>
              <a:latin typeface="Calibri"/>
              <a:ea typeface="Calibri"/>
              <a:cs typeface="Calibri"/>
              <a:sym typeface="Calibri"/>
            </a:endParaRPr>
          </a:p>
          <a:p>
            <a:pPr marL="0" lvl="0" indent="0" algn="l" rtl="0">
              <a:spcBef>
                <a:spcPts val="400"/>
              </a:spcBef>
              <a:spcAft>
                <a:spcPts val="0"/>
              </a:spcAft>
              <a:buClr>
                <a:srgbClr val="417FC4"/>
              </a:buClr>
              <a:buSzPts val="2000"/>
              <a:buFont typeface="Arial"/>
              <a:buNone/>
            </a:pPr>
            <a:r>
              <a:rPr lang="en-US" sz="2000" b="1" dirty="0">
                <a:solidFill>
                  <a:schemeClr val="dk1"/>
                </a:solidFill>
                <a:latin typeface="Calibri"/>
                <a:ea typeface="Calibri"/>
                <a:cs typeface="Calibri"/>
                <a:sym typeface="Calibri"/>
              </a:rPr>
              <a:t>Vision</a:t>
            </a:r>
            <a:endParaRPr sz="2000" dirty="0">
              <a:solidFill>
                <a:schemeClr val="dk1"/>
              </a:solidFill>
              <a:latin typeface="Calibri"/>
              <a:ea typeface="Calibri"/>
              <a:cs typeface="Calibri"/>
              <a:sym typeface="Calibri"/>
            </a:endParaRPr>
          </a:p>
          <a:p>
            <a:pPr marL="0" lvl="0" indent="0" algn="l" rtl="0">
              <a:spcBef>
                <a:spcPts val="400"/>
              </a:spcBef>
              <a:spcAft>
                <a:spcPts val="0"/>
              </a:spcAft>
              <a:buSzPts val="2000"/>
              <a:buNone/>
            </a:pPr>
            <a:r>
              <a:rPr lang="en-US" sz="2000" dirty="0">
                <a:solidFill>
                  <a:schemeClr val="dk1"/>
                </a:solidFill>
                <a:latin typeface="Calibri"/>
                <a:ea typeface="Calibri"/>
                <a:cs typeface="Calibri"/>
                <a:sym typeface="Calibri"/>
              </a:rPr>
              <a:t>Equal educational and social opportunities in an open and democratic Europe where students shape a sustainable future.</a:t>
            </a:r>
            <a:br>
              <a:rPr lang="en-US" sz="2000" dirty="0">
                <a:solidFill>
                  <a:schemeClr val="dk1"/>
                </a:solidFill>
                <a:latin typeface="Calibri"/>
                <a:ea typeface="Calibri"/>
                <a:cs typeface="Calibri"/>
                <a:sym typeface="Calibri"/>
              </a:rPr>
            </a:br>
            <a:br>
              <a:rPr lang="en-US" sz="3200" dirty="0">
                <a:solidFill>
                  <a:schemeClr val="dk1"/>
                </a:solidFill>
                <a:latin typeface="Calibri"/>
                <a:ea typeface="Calibri"/>
                <a:cs typeface="Calibri"/>
                <a:sym typeface="Calibri"/>
              </a:rPr>
            </a:br>
            <a:r>
              <a:rPr lang="en-US" sz="2000" b="1" dirty="0">
                <a:solidFill>
                  <a:schemeClr val="dk1"/>
                </a:solidFill>
                <a:latin typeface="Calibri"/>
                <a:ea typeface="Calibri"/>
                <a:cs typeface="Calibri"/>
                <a:sym typeface="Calibri"/>
              </a:rPr>
              <a:t>Values</a:t>
            </a:r>
            <a:endParaRPr sz="2000" dirty="0">
              <a:solidFill>
                <a:schemeClr val="dk1"/>
              </a:solidFill>
              <a:latin typeface="Calibri"/>
              <a:ea typeface="Calibri"/>
              <a:cs typeface="Calibri"/>
              <a:sym typeface="Calibri"/>
            </a:endParaRPr>
          </a:p>
          <a:p>
            <a:pPr marL="0" lvl="0" indent="0" algn="l" rtl="0">
              <a:spcBef>
                <a:spcPts val="400"/>
              </a:spcBef>
              <a:spcAft>
                <a:spcPts val="0"/>
              </a:spcAft>
              <a:buClr>
                <a:srgbClr val="417FC4"/>
              </a:buClr>
              <a:buSzPts val="2000"/>
              <a:buFont typeface="Arial"/>
              <a:buNone/>
            </a:pPr>
            <a:r>
              <a:rPr lang="en-US" sz="2000" dirty="0">
                <a:solidFill>
                  <a:schemeClr val="dk1"/>
                </a:solidFill>
                <a:latin typeface="Calibri"/>
                <a:ea typeface="Calibri"/>
                <a:cs typeface="Calibri"/>
                <a:sym typeface="Calibri"/>
              </a:rPr>
              <a:t>ESU is diverse, democratic and open-minded.</a:t>
            </a:r>
            <a:endParaRPr sz="3200" dirty="0">
              <a:solidFill>
                <a:schemeClr val="dk1"/>
              </a:solidFill>
              <a:latin typeface="Calibri"/>
              <a:ea typeface="Calibri"/>
              <a:cs typeface="Calibri"/>
              <a:sym typeface="Calibri"/>
            </a:endParaRPr>
          </a:p>
          <a:p>
            <a:pPr marL="0" marR="0" lvl="0" indent="0" algn="ctr" rtl="0">
              <a:spcBef>
                <a:spcPts val="0"/>
              </a:spcBef>
              <a:spcAft>
                <a:spcPts val="0"/>
              </a:spcAft>
              <a:buNone/>
            </a:pPr>
            <a:endParaRPr sz="22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27" name="Google Shape;127;g11048d51f61_0_6"/>
          <p:cNvSpPr txBox="1"/>
          <p:nvPr/>
        </p:nvSpPr>
        <p:spPr>
          <a:xfrm>
            <a:off x="0" y="4419364"/>
            <a:ext cx="57015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a:p>
        </p:txBody>
      </p:sp>
      <p:sp>
        <p:nvSpPr>
          <p:cNvPr id="128" name="Google Shape;128;g11048d51f61_0_6"/>
          <p:cNvSpPr/>
          <p:nvPr/>
        </p:nvSpPr>
        <p:spPr>
          <a:xfrm>
            <a:off x="4575631" y="6438122"/>
            <a:ext cx="4023423"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chemeClr val="lt1"/>
                </a:solidFill>
                <a:latin typeface="Calibri"/>
                <a:ea typeface="Calibri"/>
                <a:cs typeface="Calibri"/>
                <a:sym typeface="Calibri"/>
              </a:rPr>
              <a:t>NCEQE International Conference 2023</a:t>
            </a:r>
            <a:endParaRPr dirty="0"/>
          </a:p>
        </p:txBody>
      </p:sp>
      <p:sp>
        <p:nvSpPr>
          <p:cNvPr id="129" name="Google Shape;129;g11048d51f61_0_6"/>
          <p:cNvSpPr/>
          <p:nvPr/>
        </p:nvSpPr>
        <p:spPr>
          <a:xfrm>
            <a:off x="193047" y="6438125"/>
            <a:ext cx="18318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rgbClr val="EDEDED"/>
                </a:solidFill>
                <a:latin typeface="Merriweather"/>
                <a:ea typeface="Merriweather"/>
                <a:cs typeface="Merriweather"/>
                <a:sym typeface="Merriweather"/>
              </a:rPr>
              <a:t>27-02-2023</a:t>
            </a:r>
            <a:endParaRPr dirty="0"/>
          </a:p>
        </p:txBody>
      </p:sp>
      <p:pic>
        <p:nvPicPr>
          <p:cNvPr id="3" name="Picture 2">
            <a:extLst>
              <a:ext uri="{FF2B5EF4-FFF2-40B4-BE49-F238E27FC236}">
                <a16:creationId xmlns:a16="http://schemas.microsoft.com/office/drawing/2014/main" id="{F06797C6-F080-CFA0-745D-E8B80C6CF6E4}"/>
              </a:ext>
            </a:extLst>
          </p:cNvPr>
          <p:cNvPicPr>
            <a:picLocks noChangeAspect="1"/>
          </p:cNvPicPr>
          <p:nvPr/>
        </p:nvPicPr>
        <p:blipFill>
          <a:blip r:embed="rId3"/>
          <a:stretch>
            <a:fillRect/>
          </a:stretch>
        </p:blipFill>
        <p:spPr>
          <a:xfrm>
            <a:off x="8559399" y="86125"/>
            <a:ext cx="3632601" cy="64617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g11048d51f61_0_20"/>
          <p:cNvSpPr/>
          <p:nvPr/>
        </p:nvSpPr>
        <p:spPr>
          <a:xfrm>
            <a:off x="0" y="6438122"/>
            <a:ext cx="12192000" cy="4200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7" name="Google Shape;137;g11048d51f61_0_20"/>
          <p:cNvSpPr txBox="1"/>
          <p:nvPr/>
        </p:nvSpPr>
        <p:spPr>
          <a:xfrm>
            <a:off x="2032275" y="400251"/>
            <a:ext cx="7860000" cy="668100"/>
          </a:xfrm>
          <a:prstGeom prst="rect">
            <a:avLst/>
          </a:prstGeom>
          <a:solidFill>
            <a:schemeClr val="lt1"/>
          </a:solidFill>
          <a:ln>
            <a:noFill/>
          </a:ln>
        </p:spPr>
        <p:txBody>
          <a:bodyPr spcFirstLastPara="1" wrap="square" lIns="91425" tIns="45700" rIns="91425" bIns="45700" anchor="t" anchorCtr="0">
            <a:spAutoFit/>
          </a:bodyPr>
          <a:lstStyle/>
          <a:p>
            <a:pPr marL="0" lvl="0" indent="0" algn="r" rtl="0">
              <a:lnSpc>
                <a:spcPct val="130000"/>
              </a:lnSpc>
              <a:spcBef>
                <a:spcPts val="0"/>
              </a:spcBef>
              <a:spcAft>
                <a:spcPts val="0"/>
              </a:spcAft>
              <a:buClr>
                <a:schemeClr val="dk1"/>
              </a:buClr>
              <a:buSzPts val="1800"/>
              <a:buFont typeface="Arial"/>
              <a:buNone/>
            </a:pPr>
            <a:r>
              <a:rPr lang="en-US" sz="1800" b="1">
                <a:solidFill>
                  <a:srgbClr val="031B3A"/>
                </a:solidFill>
                <a:latin typeface="Calibri"/>
                <a:ea typeface="Calibri"/>
                <a:cs typeface="Calibri"/>
                <a:sym typeface="Calibri"/>
              </a:rPr>
              <a:t>The European Students’ Union</a:t>
            </a:r>
            <a:br>
              <a:rPr lang="en-US" sz="1800" b="1">
                <a:solidFill>
                  <a:srgbClr val="031B3A"/>
                </a:solidFill>
                <a:latin typeface="Calibri"/>
                <a:ea typeface="Calibri"/>
                <a:cs typeface="Calibri"/>
                <a:sym typeface="Calibri"/>
              </a:rPr>
            </a:br>
            <a:r>
              <a:rPr lang="en-US">
                <a:solidFill>
                  <a:srgbClr val="031B3A"/>
                </a:solidFill>
                <a:latin typeface="Calibri"/>
                <a:ea typeface="Calibri"/>
                <a:cs typeface="Calibri"/>
                <a:sym typeface="Calibri"/>
              </a:rPr>
              <a:t>REPRESENTING STUDENTS SINCE 1982</a:t>
            </a:r>
            <a:endParaRPr sz="3200" b="1">
              <a:solidFill>
                <a:srgbClr val="002060"/>
              </a:solidFill>
              <a:latin typeface="Calibri"/>
              <a:ea typeface="Calibri"/>
              <a:cs typeface="Calibri"/>
              <a:sym typeface="Calibri"/>
            </a:endParaRPr>
          </a:p>
        </p:txBody>
      </p:sp>
      <p:sp>
        <p:nvSpPr>
          <p:cNvPr id="138" name="Google Shape;138;g11048d51f61_0_20"/>
          <p:cNvSpPr txBox="1">
            <a:spLocks noGrp="1"/>
          </p:cNvSpPr>
          <p:nvPr>
            <p:ph type="sldNum" idx="12"/>
          </p:nvPr>
        </p:nvSpPr>
        <p:spPr>
          <a:xfrm>
            <a:off x="10734335" y="6458017"/>
            <a:ext cx="1744800" cy="3756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1800" b="1">
                <a:solidFill>
                  <a:srgbClr val="EDEDED"/>
                </a:solidFill>
              </a:rPr>
              <a:t> </a:t>
            </a:r>
            <a:fld id="{00000000-1234-1234-1234-123412341234}" type="slidenum">
              <a:rPr lang="en-US" sz="1800" b="1">
                <a:solidFill>
                  <a:srgbClr val="EDEDED"/>
                </a:solidFill>
              </a:rPr>
              <a:t>4</a:t>
            </a:fld>
            <a:endParaRPr sz="1800" b="1">
              <a:solidFill>
                <a:srgbClr val="EDEDED"/>
              </a:solidFill>
            </a:endParaRPr>
          </a:p>
        </p:txBody>
      </p:sp>
      <p:sp>
        <p:nvSpPr>
          <p:cNvPr id="139" name="Google Shape;139;g11048d51f61_0_20"/>
          <p:cNvSpPr txBox="1"/>
          <p:nvPr/>
        </p:nvSpPr>
        <p:spPr>
          <a:xfrm>
            <a:off x="-92932" y="884364"/>
            <a:ext cx="8424000" cy="708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22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 name="Google Shape;140;g11048d51f61_0_20"/>
          <p:cNvSpPr txBox="1"/>
          <p:nvPr/>
        </p:nvSpPr>
        <p:spPr>
          <a:xfrm>
            <a:off x="0" y="4419364"/>
            <a:ext cx="57015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a:p>
        </p:txBody>
      </p:sp>
      <p:sp>
        <p:nvSpPr>
          <p:cNvPr id="141" name="Google Shape;141;g11048d51f61_0_20"/>
          <p:cNvSpPr/>
          <p:nvPr/>
        </p:nvSpPr>
        <p:spPr>
          <a:xfrm>
            <a:off x="4575632" y="6438122"/>
            <a:ext cx="4161968"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chemeClr val="lt1"/>
                </a:solidFill>
                <a:latin typeface="Calibri"/>
                <a:ea typeface="Calibri"/>
                <a:cs typeface="Calibri"/>
                <a:sym typeface="Calibri"/>
              </a:rPr>
              <a:t>NCEQE International Conference 2023</a:t>
            </a:r>
            <a:endParaRPr dirty="0"/>
          </a:p>
        </p:txBody>
      </p:sp>
      <p:sp>
        <p:nvSpPr>
          <p:cNvPr id="142" name="Google Shape;142;g11048d51f61_0_20"/>
          <p:cNvSpPr/>
          <p:nvPr/>
        </p:nvSpPr>
        <p:spPr>
          <a:xfrm>
            <a:off x="193048" y="6438125"/>
            <a:ext cx="16218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rgbClr val="EDEDED"/>
                </a:solidFill>
                <a:latin typeface="Merriweather"/>
                <a:ea typeface="Merriweather"/>
                <a:cs typeface="Merriweather"/>
                <a:sym typeface="Merriweather"/>
              </a:rPr>
              <a:t>27-02-2023</a:t>
            </a:r>
            <a:endParaRPr dirty="0"/>
          </a:p>
        </p:txBody>
      </p:sp>
      <p:pic>
        <p:nvPicPr>
          <p:cNvPr id="144" name="Google Shape;144;g11048d51f61_0_20"/>
          <p:cNvPicPr preferRelativeResize="0"/>
          <p:nvPr/>
        </p:nvPicPr>
        <p:blipFill rotWithShape="1">
          <a:blip r:embed="rId3">
            <a:alphaModFix/>
          </a:blip>
          <a:srcRect b="10936"/>
          <a:stretch/>
        </p:blipFill>
        <p:spPr>
          <a:xfrm>
            <a:off x="193050" y="1164250"/>
            <a:ext cx="9901024" cy="4146400"/>
          </a:xfrm>
          <a:prstGeom prst="rect">
            <a:avLst/>
          </a:prstGeom>
          <a:noFill/>
          <a:ln>
            <a:noFill/>
          </a:ln>
        </p:spPr>
      </p:pic>
      <p:sp>
        <p:nvSpPr>
          <p:cNvPr id="145" name="Google Shape;145;g11048d51f61_0_20"/>
          <p:cNvSpPr txBox="1"/>
          <p:nvPr/>
        </p:nvSpPr>
        <p:spPr>
          <a:xfrm>
            <a:off x="193050" y="5566588"/>
            <a:ext cx="89217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800" b="1">
                <a:solidFill>
                  <a:srgbClr val="4F81BD"/>
                </a:solidFill>
                <a:latin typeface="Calibri"/>
                <a:ea typeface="Calibri"/>
                <a:cs typeface="Calibri"/>
                <a:sym typeface="Calibri"/>
              </a:rPr>
              <a:t>BM approves the ESU’s Budget, Plan of Work and Policies</a:t>
            </a:r>
            <a:endParaRPr/>
          </a:p>
        </p:txBody>
      </p:sp>
      <p:pic>
        <p:nvPicPr>
          <p:cNvPr id="3" name="Picture 2">
            <a:extLst>
              <a:ext uri="{FF2B5EF4-FFF2-40B4-BE49-F238E27FC236}">
                <a16:creationId xmlns:a16="http://schemas.microsoft.com/office/drawing/2014/main" id="{70A08971-81AC-28F6-5CC2-6A553E1CF339}"/>
              </a:ext>
            </a:extLst>
          </p:cNvPr>
          <p:cNvPicPr>
            <a:picLocks noChangeAspect="1"/>
          </p:cNvPicPr>
          <p:nvPr/>
        </p:nvPicPr>
        <p:blipFill>
          <a:blip r:embed="rId4"/>
          <a:stretch>
            <a:fillRect/>
          </a:stretch>
        </p:blipFill>
        <p:spPr>
          <a:xfrm>
            <a:off x="10037457" y="67018"/>
            <a:ext cx="2154543" cy="64617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g11048d51f61_0_34"/>
          <p:cNvSpPr/>
          <p:nvPr/>
        </p:nvSpPr>
        <p:spPr>
          <a:xfrm>
            <a:off x="0" y="6438122"/>
            <a:ext cx="12192000" cy="4200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2" name="Google Shape;152;g11048d51f61_0_34"/>
          <p:cNvSpPr txBox="1"/>
          <p:nvPr/>
        </p:nvSpPr>
        <p:spPr>
          <a:xfrm>
            <a:off x="2234075" y="-39099"/>
            <a:ext cx="7860000" cy="5850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3200" b="1">
              <a:solidFill>
                <a:srgbClr val="002060"/>
              </a:solidFill>
              <a:latin typeface="Calibri"/>
              <a:ea typeface="Calibri"/>
              <a:cs typeface="Calibri"/>
              <a:sym typeface="Calibri"/>
            </a:endParaRPr>
          </a:p>
        </p:txBody>
      </p:sp>
      <p:sp>
        <p:nvSpPr>
          <p:cNvPr id="153" name="Google Shape;153;g11048d51f61_0_34"/>
          <p:cNvSpPr txBox="1">
            <a:spLocks noGrp="1"/>
          </p:cNvSpPr>
          <p:nvPr>
            <p:ph type="sldNum" idx="12"/>
          </p:nvPr>
        </p:nvSpPr>
        <p:spPr>
          <a:xfrm>
            <a:off x="10734335" y="6458017"/>
            <a:ext cx="1744800" cy="3756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1800" b="1">
                <a:solidFill>
                  <a:srgbClr val="EDEDED"/>
                </a:solidFill>
              </a:rPr>
              <a:t> </a:t>
            </a:r>
            <a:fld id="{00000000-1234-1234-1234-123412341234}" type="slidenum">
              <a:rPr lang="en-US" sz="1800" b="1">
                <a:solidFill>
                  <a:srgbClr val="EDEDED"/>
                </a:solidFill>
              </a:rPr>
              <a:t>5</a:t>
            </a:fld>
            <a:endParaRPr sz="1800" b="1">
              <a:solidFill>
                <a:srgbClr val="EDEDED"/>
              </a:solidFill>
            </a:endParaRPr>
          </a:p>
        </p:txBody>
      </p:sp>
      <p:sp>
        <p:nvSpPr>
          <p:cNvPr id="154" name="Google Shape;154;g11048d51f61_0_34"/>
          <p:cNvSpPr txBox="1"/>
          <p:nvPr/>
        </p:nvSpPr>
        <p:spPr>
          <a:xfrm>
            <a:off x="-92932" y="884364"/>
            <a:ext cx="8424000" cy="708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22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 name="Google Shape;155;g11048d51f61_0_34"/>
          <p:cNvSpPr txBox="1"/>
          <p:nvPr/>
        </p:nvSpPr>
        <p:spPr>
          <a:xfrm>
            <a:off x="0" y="4419364"/>
            <a:ext cx="57015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a:p>
        </p:txBody>
      </p:sp>
      <p:sp>
        <p:nvSpPr>
          <p:cNvPr id="156" name="Google Shape;156;g11048d51f61_0_34"/>
          <p:cNvSpPr/>
          <p:nvPr/>
        </p:nvSpPr>
        <p:spPr>
          <a:xfrm>
            <a:off x="4575632" y="6438122"/>
            <a:ext cx="4014186"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chemeClr val="lt1"/>
                </a:solidFill>
                <a:latin typeface="Calibri"/>
                <a:ea typeface="Calibri"/>
                <a:cs typeface="Calibri"/>
                <a:sym typeface="Calibri"/>
              </a:rPr>
              <a:t>NCEQE International Conference 2023</a:t>
            </a:r>
            <a:endParaRPr lang="en-US" sz="1800" dirty="0"/>
          </a:p>
        </p:txBody>
      </p:sp>
      <p:sp>
        <p:nvSpPr>
          <p:cNvPr id="157" name="Google Shape;157;g11048d51f61_0_34"/>
          <p:cNvSpPr txBox="1"/>
          <p:nvPr/>
        </p:nvSpPr>
        <p:spPr>
          <a:xfrm>
            <a:off x="274207" y="99559"/>
            <a:ext cx="8241300" cy="523200"/>
          </a:xfrm>
          <a:prstGeom prst="rect">
            <a:avLst/>
          </a:prstGeom>
          <a:solidFill>
            <a:srgbClr val="F2F2F2"/>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002060"/>
                </a:solidFill>
                <a:latin typeface="Calibri"/>
                <a:ea typeface="Calibri"/>
                <a:cs typeface="Calibri"/>
                <a:sym typeface="Calibri"/>
              </a:rPr>
              <a:t>Main Working Areas ESU</a:t>
            </a:r>
            <a:endParaRPr sz="2800" b="1">
              <a:solidFill>
                <a:srgbClr val="002060"/>
              </a:solidFill>
              <a:latin typeface="Calibri"/>
              <a:ea typeface="Calibri"/>
              <a:cs typeface="Calibri"/>
              <a:sym typeface="Calibri"/>
            </a:endParaRPr>
          </a:p>
        </p:txBody>
      </p:sp>
      <p:sp>
        <p:nvSpPr>
          <p:cNvPr id="158" name="Google Shape;158;g11048d51f61_0_34"/>
          <p:cNvSpPr/>
          <p:nvPr/>
        </p:nvSpPr>
        <p:spPr>
          <a:xfrm>
            <a:off x="193048" y="6438125"/>
            <a:ext cx="17448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rgbClr val="EDEDED"/>
                </a:solidFill>
                <a:latin typeface="Merriweather"/>
                <a:ea typeface="Merriweather"/>
                <a:cs typeface="Merriweather"/>
                <a:sym typeface="Merriweather"/>
              </a:rPr>
              <a:t>27-02-2023</a:t>
            </a:r>
            <a:endParaRPr dirty="0"/>
          </a:p>
        </p:txBody>
      </p:sp>
      <p:sp>
        <p:nvSpPr>
          <p:cNvPr id="160" name="Google Shape;160;g11048d51f61_0_34"/>
          <p:cNvSpPr txBox="1"/>
          <p:nvPr/>
        </p:nvSpPr>
        <p:spPr>
          <a:xfrm>
            <a:off x="804450" y="3129225"/>
            <a:ext cx="10583100" cy="25551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US" sz="2800" b="1" dirty="0">
                <a:solidFill>
                  <a:schemeClr val="dk1"/>
                </a:solidFill>
                <a:latin typeface="Calibri"/>
                <a:ea typeface="Calibri"/>
                <a:cs typeface="Calibri"/>
                <a:sym typeface="Calibri"/>
              </a:rPr>
              <a:t>Social Dimension</a:t>
            </a:r>
            <a:r>
              <a:rPr lang="en-US" sz="2800" dirty="0">
                <a:solidFill>
                  <a:schemeClr val="dk1"/>
                </a:solidFill>
                <a:latin typeface="Calibri"/>
                <a:ea typeface="Calibri"/>
                <a:cs typeface="Calibri"/>
                <a:sym typeface="Calibri"/>
              </a:rPr>
              <a:t>: Access and support</a:t>
            </a:r>
            <a:endParaRPr sz="3200" dirty="0">
              <a:solidFill>
                <a:schemeClr val="dk1"/>
              </a:solidFill>
              <a:latin typeface="Calibri"/>
              <a:ea typeface="Calibri"/>
              <a:cs typeface="Calibri"/>
              <a:sym typeface="Calibri"/>
            </a:endParaRPr>
          </a:p>
          <a:p>
            <a:pPr marL="0" lvl="0" indent="0" algn="just" rtl="0">
              <a:spcBef>
                <a:spcPts val="560"/>
              </a:spcBef>
              <a:spcAft>
                <a:spcPts val="0"/>
              </a:spcAft>
              <a:buNone/>
            </a:pPr>
            <a:r>
              <a:rPr lang="en-US" sz="2800" b="1" dirty="0">
                <a:solidFill>
                  <a:schemeClr val="dk1"/>
                </a:solidFill>
                <a:latin typeface="Calibri"/>
                <a:ea typeface="Calibri"/>
                <a:cs typeface="Calibri"/>
                <a:sym typeface="Calibri"/>
              </a:rPr>
              <a:t>Funding and Governance: </a:t>
            </a:r>
            <a:r>
              <a:rPr lang="en-US" sz="2800" dirty="0">
                <a:solidFill>
                  <a:schemeClr val="dk1"/>
                </a:solidFill>
                <a:latin typeface="Calibri"/>
                <a:ea typeface="Calibri"/>
                <a:cs typeface="Calibri"/>
                <a:sym typeface="Calibri"/>
              </a:rPr>
              <a:t>Public responsibility for education</a:t>
            </a:r>
            <a:endParaRPr sz="2800" b="1" dirty="0">
              <a:solidFill>
                <a:schemeClr val="dk1"/>
              </a:solidFill>
              <a:latin typeface="Calibri"/>
              <a:ea typeface="Calibri"/>
              <a:cs typeface="Calibri"/>
              <a:sym typeface="Calibri"/>
            </a:endParaRPr>
          </a:p>
          <a:p>
            <a:pPr marL="0" lvl="0" indent="0" algn="just" rtl="0">
              <a:spcBef>
                <a:spcPts val="560"/>
              </a:spcBef>
              <a:spcAft>
                <a:spcPts val="0"/>
              </a:spcAft>
              <a:buNone/>
            </a:pPr>
            <a:r>
              <a:rPr lang="en-US" sz="2800" b="1" dirty="0">
                <a:solidFill>
                  <a:schemeClr val="dk1"/>
                </a:solidFill>
                <a:latin typeface="Calibri"/>
                <a:ea typeface="Calibri"/>
                <a:cs typeface="Calibri"/>
                <a:sym typeface="Calibri"/>
              </a:rPr>
              <a:t>Quality and transparency: </a:t>
            </a:r>
            <a:r>
              <a:rPr lang="en-US" sz="2800" dirty="0">
                <a:solidFill>
                  <a:schemeClr val="dk1"/>
                </a:solidFill>
                <a:latin typeface="Calibri"/>
                <a:ea typeface="Calibri"/>
                <a:cs typeface="Calibri"/>
                <a:sym typeface="Calibri"/>
              </a:rPr>
              <a:t>Structural reforms, academic affairs, Quality Assurance, Student </a:t>
            </a:r>
            <a:r>
              <a:rPr lang="en-US" sz="2800" dirty="0" err="1">
                <a:solidFill>
                  <a:schemeClr val="dk1"/>
                </a:solidFill>
                <a:latin typeface="Calibri"/>
                <a:ea typeface="Calibri"/>
                <a:cs typeface="Calibri"/>
                <a:sym typeface="Calibri"/>
              </a:rPr>
              <a:t>Centred</a:t>
            </a:r>
            <a:r>
              <a:rPr lang="en-US" sz="2800" dirty="0">
                <a:solidFill>
                  <a:schemeClr val="dk1"/>
                </a:solidFill>
                <a:latin typeface="Calibri"/>
                <a:ea typeface="Calibri"/>
                <a:cs typeface="Calibri"/>
                <a:sym typeface="Calibri"/>
              </a:rPr>
              <a:t>-Learning</a:t>
            </a:r>
            <a:endParaRPr sz="2800" dirty="0">
              <a:solidFill>
                <a:schemeClr val="dk1"/>
              </a:solidFill>
              <a:latin typeface="Calibri"/>
              <a:ea typeface="Calibri"/>
              <a:cs typeface="Calibri"/>
              <a:sym typeface="Calibri"/>
            </a:endParaRPr>
          </a:p>
          <a:p>
            <a:pPr marL="0" lvl="0" indent="0" algn="just" rtl="0">
              <a:spcBef>
                <a:spcPts val="560"/>
              </a:spcBef>
              <a:spcAft>
                <a:spcPts val="0"/>
              </a:spcAft>
              <a:buNone/>
            </a:pPr>
            <a:r>
              <a:rPr lang="en-US" sz="2800" b="1" dirty="0">
                <a:solidFill>
                  <a:schemeClr val="dk1"/>
                </a:solidFill>
                <a:latin typeface="Calibri"/>
                <a:ea typeface="Calibri"/>
                <a:cs typeface="Calibri"/>
                <a:sym typeface="Calibri"/>
              </a:rPr>
              <a:t>Mobility and </a:t>
            </a:r>
            <a:r>
              <a:rPr lang="en-US" sz="2800" b="1" dirty="0" err="1">
                <a:solidFill>
                  <a:schemeClr val="dk1"/>
                </a:solidFill>
                <a:latin typeface="Calibri"/>
                <a:ea typeface="Calibri"/>
                <a:cs typeface="Calibri"/>
                <a:sym typeface="Calibri"/>
              </a:rPr>
              <a:t>internationalisation</a:t>
            </a:r>
            <a:endParaRPr dirty="0">
              <a:solidFill>
                <a:schemeClr val="dk1"/>
              </a:solidFill>
            </a:endParaRPr>
          </a:p>
        </p:txBody>
      </p:sp>
      <p:pic>
        <p:nvPicPr>
          <p:cNvPr id="161" name="Google Shape;161;g11048d51f61_0_34"/>
          <p:cNvPicPr preferRelativeResize="0"/>
          <p:nvPr/>
        </p:nvPicPr>
        <p:blipFill rotWithShape="1">
          <a:blip r:embed="rId3">
            <a:alphaModFix/>
          </a:blip>
          <a:srcRect/>
          <a:stretch/>
        </p:blipFill>
        <p:spPr>
          <a:xfrm>
            <a:off x="804450" y="884375"/>
            <a:ext cx="8080599" cy="2244850"/>
          </a:xfrm>
          <a:prstGeom prst="rect">
            <a:avLst/>
          </a:prstGeom>
          <a:noFill/>
          <a:ln>
            <a:noFill/>
          </a:ln>
        </p:spPr>
      </p:pic>
      <p:pic>
        <p:nvPicPr>
          <p:cNvPr id="3" name="Picture 2">
            <a:extLst>
              <a:ext uri="{FF2B5EF4-FFF2-40B4-BE49-F238E27FC236}">
                <a16:creationId xmlns:a16="http://schemas.microsoft.com/office/drawing/2014/main" id="{D15C028D-FEE7-3E48-2CB0-01439508A852}"/>
              </a:ext>
            </a:extLst>
          </p:cNvPr>
          <p:cNvPicPr>
            <a:picLocks noChangeAspect="1"/>
          </p:cNvPicPr>
          <p:nvPr/>
        </p:nvPicPr>
        <p:blipFill>
          <a:blip r:embed="rId4"/>
          <a:stretch>
            <a:fillRect/>
          </a:stretch>
        </p:blipFill>
        <p:spPr>
          <a:xfrm>
            <a:off x="8515507" y="15758"/>
            <a:ext cx="3676493" cy="66393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g11048d51f61_0_48"/>
          <p:cNvSpPr/>
          <p:nvPr/>
        </p:nvSpPr>
        <p:spPr>
          <a:xfrm>
            <a:off x="0" y="6438122"/>
            <a:ext cx="12192000" cy="4200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81" name="Google Shape;381;g11048d51f61_0_48"/>
          <p:cNvSpPr txBox="1"/>
          <p:nvPr/>
        </p:nvSpPr>
        <p:spPr>
          <a:xfrm>
            <a:off x="2234075" y="-39099"/>
            <a:ext cx="7860000" cy="5850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3200" b="1">
              <a:solidFill>
                <a:srgbClr val="002060"/>
              </a:solidFill>
              <a:latin typeface="Calibri"/>
              <a:ea typeface="Calibri"/>
              <a:cs typeface="Calibri"/>
              <a:sym typeface="Calibri"/>
            </a:endParaRPr>
          </a:p>
        </p:txBody>
      </p:sp>
      <p:sp>
        <p:nvSpPr>
          <p:cNvPr id="382" name="Google Shape;382;g11048d51f61_0_48"/>
          <p:cNvSpPr txBox="1">
            <a:spLocks noGrp="1"/>
          </p:cNvSpPr>
          <p:nvPr>
            <p:ph type="sldNum" idx="12"/>
          </p:nvPr>
        </p:nvSpPr>
        <p:spPr>
          <a:xfrm>
            <a:off x="10734335" y="6458017"/>
            <a:ext cx="1744800" cy="3756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1800" b="1">
                <a:solidFill>
                  <a:srgbClr val="EDEDED"/>
                </a:solidFill>
              </a:rPr>
              <a:t> </a:t>
            </a:r>
            <a:fld id="{00000000-1234-1234-1234-123412341234}" type="slidenum">
              <a:rPr lang="en-US" sz="1800" b="1">
                <a:solidFill>
                  <a:srgbClr val="EDEDED"/>
                </a:solidFill>
              </a:rPr>
              <a:t>6</a:t>
            </a:fld>
            <a:endParaRPr sz="1800" b="1">
              <a:solidFill>
                <a:srgbClr val="EDEDED"/>
              </a:solidFill>
            </a:endParaRPr>
          </a:p>
        </p:txBody>
      </p:sp>
      <p:pic>
        <p:nvPicPr>
          <p:cNvPr id="383" name="Google Shape;383;g11048d51f61_0_48"/>
          <p:cNvPicPr preferRelativeResize="0"/>
          <p:nvPr/>
        </p:nvPicPr>
        <p:blipFill rotWithShape="1">
          <a:blip r:embed="rId3">
            <a:alphaModFix/>
          </a:blip>
          <a:srcRect/>
          <a:stretch/>
        </p:blipFill>
        <p:spPr>
          <a:xfrm>
            <a:off x="81220" y="1238307"/>
            <a:ext cx="4917500" cy="2952041"/>
          </a:xfrm>
          <a:prstGeom prst="rect">
            <a:avLst/>
          </a:prstGeom>
          <a:noFill/>
          <a:ln>
            <a:noFill/>
          </a:ln>
        </p:spPr>
      </p:pic>
      <p:pic>
        <p:nvPicPr>
          <p:cNvPr id="384" name="Google Shape;384;g11048d51f61_0_48"/>
          <p:cNvPicPr preferRelativeResize="0"/>
          <p:nvPr/>
        </p:nvPicPr>
        <p:blipFill rotWithShape="1">
          <a:blip r:embed="rId4">
            <a:alphaModFix/>
          </a:blip>
          <a:srcRect/>
          <a:stretch/>
        </p:blipFill>
        <p:spPr>
          <a:xfrm>
            <a:off x="4998721" y="884365"/>
            <a:ext cx="7193281" cy="5498810"/>
          </a:xfrm>
          <a:prstGeom prst="rect">
            <a:avLst/>
          </a:prstGeom>
          <a:noFill/>
          <a:ln>
            <a:noFill/>
          </a:ln>
        </p:spPr>
      </p:pic>
      <p:sp>
        <p:nvSpPr>
          <p:cNvPr id="385" name="Google Shape;385;g11048d51f61_0_48"/>
          <p:cNvSpPr txBox="1"/>
          <p:nvPr/>
        </p:nvSpPr>
        <p:spPr>
          <a:xfrm>
            <a:off x="-92932" y="884364"/>
            <a:ext cx="8424000" cy="708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22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386" name="Google Shape;386;g11048d51f61_0_48"/>
          <p:cNvSpPr txBox="1"/>
          <p:nvPr/>
        </p:nvSpPr>
        <p:spPr>
          <a:xfrm>
            <a:off x="0" y="4419364"/>
            <a:ext cx="5701500" cy="203128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dk1"/>
                </a:solidFill>
                <a:latin typeface="Calibri"/>
                <a:ea typeface="Calibri"/>
                <a:cs typeface="Calibri"/>
                <a:sym typeface="Calibri"/>
              </a:rPr>
              <a:t>Candidate Member of the European Students’ Union </a:t>
            </a: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b="1" dirty="0">
                <a:solidFill>
                  <a:schemeClr val="dk1"/>
                </a:solidFill>
                <a:latin typeface="Calibri"/>
                <a:ea typeface="Calibri"/>
                <a:cs typeface="Calibri"/>
                <a:sym typeface="Calibri"/>
              </a:rPr>
              <a:t>from 08.05.2019.</a:t>
            </a:r>
            <a:endParaRPr sz="1800" b="1"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b="1"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dirty="0">
                <a:solidFill>
                  <a:schemeClr val="dk1"/>
                </a:solidFill>
                <a:latin typeface="Calibri"/>
                <a:ea typeface="Calibri"/>
                <a:cs typeface="Calibri"/>
                <a:sym typeface="Calibri"/>
              </a:rPr>
              <a:t>Full member of the European Students’ Union</a:t>
            </a: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b="1" dirty="0">
                <a:solidFill>
                  <a:schemeClr val="dk1"/>
                </a:solidFill>
                <a:latin typeface="Calibri"/>
                <a:ea typeface="Calibri"/>
                <a:cs typeface="Calibri"/>
                <a:sym typeface="Calibri"/>
              </a:rPr>
              <a:t>from 07.12.2019.</a:t>
            </a:r>
          </a:p>
          <a:p>
            <a:pPr marL="0" marR="0" lvl="0" indent="0" algn="l" rtl="0">
              <a:spcBef>
                <a:spcPts val="0"/>
              </a:spcBef>
              <a:spcAft>
                <a:spcPts val="0"/>
              </a:spcAft>
              <a:buNone/>
            </a:pPr>
            <a:endParaRPr lang="en-US" sz="1800" b="1" dirty="0">
              <a:solidFill>
                <a:schemeClr val="dk1"/>
              </a:solidFill>
              <a:latin typeface="Calibri"/>
              <a:cs typeface="Calibri"/>
              <a:sym typeface="Calibri"/>
            </a:endParaRPr>
          </a:p>
          <a:p>
            <a:pPr marL="0" marR="0" lvl="0" indent="0" algn="l" rtl="0">
              <a:spcBef>
                <a:spcPts val="0"/>
              </a:spcBef>
              <a:spcAft>
                <a:spcPts val="0"/>
              </a:spcAft>
              <a:buNone/>
            </a:pPr>
            <a:r>
              <a:rPr lang="en-US" sz="1800" b="1" dirty="0">
                <a:solidFill>
                  <a:schemeClr val="dk1"/>
                </a:solidFill>
                <a:latin typeface="Calibri"/>
                <a:cs typeface="Calibri"/>
                <a:sym typeface="Calibri"/>
              </a:rPr>
              <a:t>ESU 84</a:t>
            </a:r>
            <a:r>
              <a:rPr lang="en-US" sz="1800" b="1" baseline="30000" dirty="0">
                <a:solidFill>
                  <a:schemeClr val="dk1"/>
                </a:solidFill>
                <a:latin typeface="Calibri"/>
                <a:cs typeface="Calibri"/>
                <a:sym typeface="Calibri"/>
              </a:rPr>
              <a:t>th</a:t>
            </a:r>
            <a:r>
              <a:rPr lang="en-US" sz="1800" b="1" dirty="0">
                <a:solidFill>
                  <a:schemeClr val="dk1"/>
                </a:solidFill>
                <a:latin typeface="Calibri"/>
                <a:cs typeface="Calibri"/>
                <a:sym typeface="Calibri"/>
              </a:rPr>
              <a:t> board meeting in Tbilisi May 1-8, 2023 year</a:t>
            </a:r>
            <a:endParaRPr dirty="0"/>
          </a:p>
        </p:txBody>
      </p:sp>
      <p:sp>
        <p:nvSpPr>
          <p:cNvPr id="387" name="Google Shape;387;g11048d51f61_0_48"/>
          <p:cNvSpPr/>
          <p:nvPr/>
        </p:nvSpPr>
        <p:spPr>
          <a:xfrm>
            <a:off x="4575631" y="6438122"/>
            <a:ext cx="4134259"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chemeClr val="lt1"/>
                </a:solidFill>
                <a:latin typeface="Calibri"/>
                <a:ea typeface="Calibri"/>
                <a:cs typeface="Calibri"/>
                <a:sym typeface="Calibri"/>
              </a:rPr>
              <a:t>NCEQE International Conference 2023</a:t>
            </a:r>
            <a:endParaRPr lang="en-US" sz="1800" dirty="0"/>
          </a:p>
        </p:txBody>
      </p:sp>
      <p:sp>
        <p:nvSpPr>
          <p:cNvPr id="388" name="Google Shape;388;g11048d51f61_0_48"/>
          <p:cNvSpPr txBox="1"/>
          <p:nvPr/>
        </p:nvSpPr>
        <p:spPr>
          <a:xfrm>
            <a:off x="1367575" y="86125"/>
            <a:ext cx="8322900" cy="523200"/>
          </a:xfrm>
          <a:prstGeom prst="rect">
            <a:avLst/>
          </a:prstGeom>
          <a:solidFill>
            <a:srgbClr val="F2F2F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rgbClr val="002060"/>
                </a:solidFill>
                <a:latin typeface="Calibri"/>
                <a:ea typeface="Calibri"/>
                <a:cs typeface="Calibri"/>
                <a:sym typeface="Calibri"/>
              </a:rPr>
              <a:t>Georgian Student Organizations Association &amp; ESU</a:t>
            </a:r>
            <a:endParaRPr dirty="0"/>
          </a:p>
        </p:txBody>
      </p:sp>
      <p:sp>
        <p:nvSpPr>
          <p:cNvPr id="389" name="Google Shape;389;g11048d51f61_0_48"/>
          <p:cNvSpPr/>
          <p:nvPr/>
        </p:nvSpPr>
        <p:spPr>
          <a:xfrm>
            <a:off x="193047" y="6438125"/>
            <a:ext cx="18318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rgbClr val="EDEDED"/>
                </a:solidFill>
                <a:latin typeface="Merriweather"/>
                <a:ea typeface="Merriweather"/>
                <a:cs typeface="Merriweather"/>
                <a:sym typeface="Merriweather"/>
              </a:rPr>
              <a:t>27-02-2023</a:t>
            </a:r>
            <a:endParaRPr dirty="0"/>
          </a:p>
        </p:txBody>
      </p:sp>
      <p:pic>
        <p:nvPicPr>
          <p:cNvPr id="390" name="Google Shape;390;g11048d51f61_0_48"/>
          <p:cNvPicPr preferRelativeResize="0"/>
          <p:nvPr/>
        </p:nvPicPr>
        <p:blipFill rotWithShape="1">
          <a:blip r:embed="rId5">
            <a:alphaModFix/>
          </a:blip>
          <a:srcRect/>
          <a:stretch/>
        </p:blipFill>
        <p:spPr>
          <a:xfrm>
            <a:off x="10658650" y="-39100"/>
            <a:ext cx="1533350" cy="1397050"/>
          </a:xfrm>
          <a:prstGeom prst="rect">
            <a:avLst/>
          </a:prstGeom>
          <a:noFill/>
          <a:ln>
            <a:noFill/>
          </a:ln>
        </p:spPr>
      </p:pic>
      <p:pic>
        <p:nvPicPr>
          <p:cNvPr id="2" name="Google Shape;96;p1">
            <a:extLst>
              <a:ext uri="{FF2B5EF4-FFF2-40B4-BE49-F238E27FC236}">
                <a16:creationId xmlns:a16="http://schemas.microsoft.com/office/drawing/2014/main" id="{18AF6357-E0EE-FE5B-B094-448B230F4F15}"/>
              </a:ext>
            </a:extLst>
          </p:cNvPr>
          <p:cNvPicPr preferRelativeResize="0"/>
          <p:nvPr/>
        </p:nvPicPr>
        <p:blipFill rotWithShape="1">
          <a:blip r:embed="rId6">
            <a:alphaModFix/>
          </a:blip>
          <a:srcRect/>
          <a:stretch/>
        </p:blipFill>
        <p:spPr>
          <a:xfrm>
            <a:off x="10181293" y="5215825"/>
            <a:ext cx="385107" cy="27981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3"/>
                                        </p:tgtEl>
                                        <p:attrNameLst>
                                          <p:attrName>style.visibility</p:attrName>
                                        </p:attrNameLst>
                                      </p:cBhvr>
                                      <p:to>
                                        <p:strVal val="visible"/>
                                      </p:to>
                                    </p:set>
                                    <p:animEffect transition="in" filter="fade">
                                      <p:cBhvr>
                                        <p:cTn id="7" dur="1000"/>
                                        <p:tgtEl>
                                          <p:spTgt spid="3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3"/>
          <p:cNvSpPr/>
          <p:nvPr/>
        </p:nvSpPr>
        <p:spPr>
          <a:xfrm>
            <a:off x="0" y="6438122"/>
            <a:ext cx="12192000" cy="419878"/>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97" name="Google Shape;397;p3"/>
          <p:cNvSpPr txBox="1"/>
          <p:nvPr/>
        </p:nvSpPr>
        <p:spPr>
          <a:xfrm>
            <a:off x="819575" y="94775"/>
            <a:ext cx="9914700" cy="523200"/>
          </a:xfrm>
          <a:prstGeom prst="rect">
            <a:avLst/>
          </a:prstGeom>
          <a:solidFill>
            <a:srgbClr val="F2F2F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rgbClr val="002060"/>
                </a:solidFill>
                <a:latin typeface="Calibri"/>
                <a:ea typeface="Calibri"/>
                <a:cs typeface="Calibri"/>
                <a:sym typeface="Calibri"/>
              </a:rPr>
              <a:t>GSOA member HEI’s </a:t>
            </a:r>
            <a:endParaRPr dirty="0"/>
          </a:p>
        </p:txBody>
      </p:sp>
      <p:sp>
        <p:nvSpPr>
          <p:cNvPr id="398" name="Google Shape;398;p3"/>
          <p:cNvSpPr/>
          <p:nvPr/>
        </p:nvSpPr>
        <p:spPr>
          <a:xfrm>
            <a:off x="193049" y="6438125"/>
            <a:ext cx="2099400" cy="584735"/>
          </a:xfrm>
          <a:prstGeom prst="rect">
            <a:avLst/>
          </a:prstGeom>
          <a:noFill/>
          <a:ln>
            <a:noFill/>
          </a:ln>
        </p:spPr>
        <p:txBody>
          <a:bodyPr spcFirstLastPara="1" wrap="square" lIns="91425" tIns="45700" rIns="91425" bIns="45700" anchor="t" anchorCtr="0">
            <a:spAutoFit/>
          </a:bodyPr>
          <a:lstStyle/>
          <a:p>
            <a:pPr algn="ctr"/>
            <a:r>
              <a:rPr lang="en-US" sz="1800" b="1" dirty="0">
                <a:solidFill>
                  <a:srgbClr val="EDEDED"/>
                </a:solidFill>
                <a:latin typeface="Merriweather"/>
                <a:ea typeface="Merriweather"/>
                <a:cs typeface="Merriweather"/>
                <a:sym typeface="Merriweather"/>
              </a:rPr>
              <a:t>27-02-2023</a:t>
            </a:r>
            <a:endParaRPr lang="en-US" sz="1800" dirty="0"/>
          </a:p>
          <a:p>
            <a:pPr marL="0" marR="0" lvl="0" indent="0" algn="ctr" rtl="0">
              <a:spcBef>
                <a:spcPts val="0"/>
              </a:spcBef>
              <a:spcAft>
                <a:spcPts val="0"/>
              </a:spcAft>
              <a:buNone/>
            </a:pPr>
            <a:endParaRPr dirty="0"/>
          </a:p>
        </p:txBody>
      </p:sp>
      <p:sp>
        <p:nvSpPr>
          <p:cNvPr id="399" name="Google Shape;399;p3"/>
          <p:cNvSpPr txBox="1">
            <a:spLocks noGrp="1"/>
          </p:cNvSpPr>
          <p:nvPr>
            <p:ph type="sldNum" idx="12"/>
          </p:nvPr>
        </p:nvSpPr>
        <p:spPr>
          <a:xfrm>
            <a:off x="10734335" y="6458017"/>
            <a:ext cx="1744863" cy="37550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1800" b="1">
                <a:solidFill>
                  <a:srgbClr val="EDEDED"/>
                </a:solidFill>
              </a:rPr>
              <a:t> </a:t>
            </a:r>
            <a:fld id="{00000000-1234-1234-1234-123412341234}" type="slidenum">
              <a:rPr lang="en-US" sz="1800" b="1">
                <a:solidFill>
                  <a:srgbClr val="EDEDED"/>
                </a:solidFill>
              </a:rPr>
              <a:t>7</a:t>
            </a:fld>
            <a:endParaRPr sz="1800" b="1">
              <a:solidFill>
                <a:srgbClr val="EDEDED"/>
              </a:solidFill>
            </a:endParaRPr>
          </a:p>
        </p:txBody>
      </p:sp>
      <p:sp>
        <p:nvSpPr>
          <p:cNvPr id="400" name="Google Shape;400;p3"/>
          <p:cNvSpPr/>
          <p:nvPr/>
        </p:nvSpPr>
        <p:spPr>
          <a:xfrm>
            <a:off x="4575632" y="6438122"/>
            <a:ext cx="4198913"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a:solidFill>
                  <a:schemeClr val="lt1"/>
                </a:solidFill>
                <a:latin typeface="Calibri"/>
                <a:ea typeface="Calibri"/>
                <a:cs typeface="Calibri"/>
                <a:sym typeface="Calibri"/>
              </a:rPr>
              <a:t>NCEQE International Conference 2023</a:t>
            </a:r>
            <a:endParaRPr lang="en-US" sz="1800" dirty="0"/>
          </a:p>
        </p:txBody>
      </p:sp>
      <p:pic>
        <p:nvPicPr>
          <p:cNvPr id="401" name="Google Shape;401;p3"/>
          <p:cNvPicPr preferRelativeResize="0"/>
          <p:nvPr/>
        </p:nvPicPr>
        <p:blipFill rotWithShape="1">
          <a:blip r:embed="rId3">
            <a:alphaModFix/>
          </a:blip>
          <a:srcRect/>
          <a:stretch/>
        </p:blipFill>
        <p:spPr>
          <a:xfrm>
            <a:off x="870773" y="810490"/>
            <a:ext cx="9756981" cy="5529647"/>
          </a:xfrm>
          <a:prstGeom prst="rect">
            <a:avLst/>
          </a:prstGeom>
          <a:noFill/>
          <a:ln>
            <a:noFill/>
          </a:ln>
        </p:spPr>
      </p:pic>
      <p:pic>
        <p:nvPicPr>
          <p:cNvPr id="402" name="Google Shape;402;p3"/>
          <p:cNvPicPr preferRelativeResize="0"/>
          <p:nvPr/>
        </p:nvPicPr>
        <p:blipFill rotWithShape="1">
          <a:blip r:embed="rId4">
            <a:alphaModFix/>
          </a:blip>
          <a:srcRect/>
          <a:stretch/>
        </p:blipFill>
        <p:spPr>
          <a:xfrm>
            <a:off x="10790950" y="-39100"/>
            <a:ext cx="1401050" cy="12765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4"/>
          <p:cNvSpPr/>
          <p:nvPr/>
        </p:nvSpPr>
        <p:spPr>
          <a:xfrm>
            <a:off x="0" y="6438122"/>
            <a:ext cx="12192000" cy="419878"/>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09" name="Google Shape;409;p4"/>
          <p:cNvSpPr/>
          <p:nvPr/>
        </p:nvSpPr>
        <p:spPr>
          <a:xfrm>
            <a:off x="193043" y="6438125"/>
            <a:ext cx="2825100" cy="584735"/>
          </a:xfrm>
          <a:prstGeom prst="rect">
            <a:avLst/>
          </a:prstGeom>
          <a:noFill/>
          <a:ln>
            <a:noFill/>
          </a:ln>
        </p:spPr>
        <p:txBody>
          <a:bodyPr spcFirstLastPara="1" wrap="square" lIns="91425" tIns="45700" rIns="91425" bIns="45700" anchor="t" anchorCtr="0">
            <a:spAutoFit/>
          </a:bodyPr>
          <a:lstStyle/>
          <a:p>
            <a:pPr algn="ctr"/>
            <a:r>
              <a:rPr lang="en-US" sz="1800" b="1" dirty="0">
                <a:solidFill>
                  <a:srgbClr val="EDEDED"/>
                </a:solidFill>
                <a:latin typeface="Merriweather"/>
                <a:ea typeface="Merriweather"/>
                <a:cs typeface="Merriweather"/>
                <a:sym typeface="Merriweather"/>
              </a:rPr>
              <a:t>27-02-2023</a:t>
            </a:r>
            <a:endParaRPr lang="en-US" sz="1800" dirty="0"/>
          </a:p>
          <a:p>
            <a:pPr marL="0" marR="0" lvl="0" indent="0" algn="ctr" rtl="0">
              <a:spcBef>
                <a:spcPts val="0"/>
              </a:spcBef>
              <a:spcAft>
                <a:spcPts val="0"/>
              </a:spcAft>
              <a:buNone/>
            </a:pPr>
            <a:endParaRPr dirty="0"/>
          </a:p>
        </p:txBody>
      </p:sp>
      <p:sp>
        <p:nvSpPr>
          <p:cNvPr id="410" name="Google Shape;410;p4"/>
          <p:cNvSpPr txBox="1">
            <a:spLocks noGrp="1"/>
          </p:cNvSpPr>
          <p:nvPr>
            <p:ph type="sldNum" idx="12"/>
          </p:nvPr>
        </p:nvSpPr>
        <p:spPr>
          <a:xfrm>
            <a:off x="10734335" y="6458017"/>
            <a:ext cx="1744863" cy="37550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1800" b="1">
                <a:solidFill>
                  <a:srgbClr val="EDEDED"/>
                </a:solidFill>
              </a:rPr>
              <a:t> </a:t>
            </a:r>
            <a:fld id="{00000000-1234-1234-1234-123412341234}" type="slidenum">
              <a:rPr lang="en-US" sz="1800" b="1">
                <a:solidFill>
                  <a:srgbClr val="EDEDED"/>
                </a:solidFill>
              </a:rPr>
              <a:t>8</a:t>
            </a:fld>
            <a:endParaRPr sz="1800" b="1">
              <a:solidFill>
                <a:srgbClr val="EDEDED"/>
              </a:solidFill>
            </a:endParaRPr>
          </a:p>
        </p:txBody>
      </p:sp>
      <p:grpSp>
        <p:nvGrpSpPr>
          <p:cNvPr id="411" name="Google Shape;411;p4"/>
          <p:cNvGrpSpPr/>
          <p:nvPr/>
        </p:nvGrpSpPr>
        <p:grpSpPr>
          <a:xfrm>
            <a:off x="3219900" y="685975"/>
            <a:ext cx="5904601" cy="5699842"/>
            <a:chOff x="1146170" y="1746"/>
            <a:chExt cx="5904601" cy="5699842"/>
          </a:xfrm>
        </p:grpSpPr>
        <p:sp>
          <p:nvSpPr>
            <p:cNvPr id="412" name="Google Shape;412;p4"/>
            <p:cNvSpPr/>
            <p:nvPr/>
          </p:nvSpPr>
          <p:spPr>
            <a:xfrm>
              <a:off x="3237952" y="1746"/>
              <a:ext cx="1721037" cy="1721037"/>
            </a:xfrm>
            <a:prstGeom prst="ellipse">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4"/>
            <p:cNvSpPr txBox="1"/>
            <p:nvPr/>
          </p:nvSpPr>
          <p:spPr>
            <a:xfrm>
              <a:off x="3489992" y="253786"/>
              <a:ext cx="1216957" cy="1216957"/>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US" sz="1600" b="1" i="1" dirty="0">
                  <a:solidFill>
                    <a:schemeClr val="lt1"/>
                  </a:solidFill>
                  <a:latin typeface="Calibri"/>
                  <a:ea typeface="Calibri"/>
                  <a:cs typeface="Calibri"/>
                  <a:sym typeface="Calibri"/>
                </a:rPr>
                <a:t>Participation in higher education quality enhancement</a:t>
              </a:r>
              <a:endParaRPr sz="1600" b="1" dirty="0">
                <a:solidFill>
                  <a:schemeClr val="lt1"/>
                </a:solidFill>
                <a:latin typeface="Calibri"/>
                <a:ea typeface="Calibri"/>
                <a:cs typeface="Calibri"/>
                <a:sym typeface="Calibri"/>
              </a:endParaRPr>
            </a:p>
          </p:txBody>
        </p:sp>
        <p:sp>
          <p:nvSpPr>
            <p:cNvPr id="414" name="Google Shape;414;p4"/>
            <p:cNvSpPr/>
            <p:nvPr/>
          </p:nvSpPr>
          <p:spPr>
            <a:xfrm rot="2160000">
              <a:off x="4904766" y="1324101"/>
              <a:ext cx="458209" cy="580850"/>
            </a:xfrm>
            <a:prstGeom prst="rightArrow">
              <a:avLst>
                <a:gd name="adj1" fmla="val 60000"/>
                <a:gd name="adj2" fmla="val 50000"/>
              </a:avLst>
            </a:prstGeom>
            <a:solidFill>
              <a:srgbClr val="ABBA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4"/>
            <p:cNvSpPr txBox="1"/>
            <p:nvPr/>
          </p:nvSpPr>
          <p:spPr>
            <a:xfrm rot="2160000">
              <a:off x="4917893" y="1399872"/>
              <a:ext cx="320746" cy="34851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300"/>
                <a:buFont typeface="Calibri"/>
                <a:buNone/>
              </a:pPr>
              <a:endParaRPr sz="1300">
                <a:solidFill>
                  <a:schemeClr val="lt1"/>
                </a:solidFill>
                <a:latin typeface="Calibri"/>
                <a:ea typeface="Calibri"/>
                <a:cs typeface="Calibri"/>
                <a:sym typeface="Calibri"/>
              </a:endParaRPr>
            </a:p>
          </p:txBody>
        </p:sp>
        <p:sp>
          <p:nvSpPr>
            <p:cNvPr id="416" name="Google Shape;416;p4"/>
            <p:cNvSpPr/>
            <p:nvPr/>
          </p:nvSpPr>
          <p:spPr>
            <a:xfrm>
              <a:off x="5329734" y="1521514"/>
              <a:ext cx="1721037" cy="1721037"/>
            </a:xfrm>
            <a:prstGeom prst="ellipse">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4"/>
            <p:cNvSpPr txBox="1"/>
            <p:nvPr/>
          </p:nvSpPr>
          <p:spPr>
            <a:xfrm>
              <a:off x="5581774" y="1773554"/>
              <a:ext cx="1216957" cy="1216957"/>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US" sz="1600" b="1" i="1">
                  <a:solidFill>
                    <a:schemeClr val="lt1"/>
                  </a:solidFill>
                  <a:latin typeface="Calibri"/>
                  <a:ea typeface="Calibri"/>
                  <a:cs typeface="Calibri"/>
                  <a:sym typeface="Calibri"/>
                </a:rPr>
                <a:t>Students’ rights protection</a:t>
              </a:r>
              <a:endParaRPr sz="1600" b="1">
                <a:solidFill>
                  <a:schemeClr val="lt1"/>
                </a:solidFill>
                <a:latin typeface="Calibri"/>
                <a:ea typeface="Calibri"/>
                <a:cs typeface="Calibri"/>
                <a:sym typeface="Calibri"/>
              </a:endParaRPr>
            </a:p>
          </p:txBody>
        </p:sp>
        <p:sp>
          <p:nvSpPr>
            <p:cNvPr id="418" name="Google Shape;418;p4"/>
            <p:cNvSpPr/>
            <p:nvPr/>
          </p:nvSpPr>
          <p:spPr>
            <a:xfrm rot="6554446">
              <a:off x="5552996" y="3285285"/>
              <a:ext cx="441243" cy="580850"/>
            </a:xfrm>
            <a:prstGeom prst="rightArrow">
              <a:avLst>
                <a:gd name="adj1" fmla="val 60000"/>
                <a:gd name="adj2" fmla="val 50000"/>
              </a:avLst>
            </a:prstGeom>
            <a:solidFill>
              <a:srgbClr val="ABBA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4"/>
            <p:cNvSpPr txBox="1"/>
            <p:nvPr/>
          </p:nvSpPr>
          <p:spPr>
            <a:xfrm rot="-4245554">
              <a:off x="5640993" y="3338966"/>
              <a:ext cx="308870" cy="34851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300"/>
                <a:buFont typeface="Calibri"/>
                <a:buNone/>
              </a:pPr>
              <a:endParaRPr sz="1300">
                <a:solidFill>
                  <a:schemeClr val="lt1"/>
                </a:solidFill>
                <a:latin typeface="Calibri"/>
                <a:ea typeface="Calibri"/>
                <a:cs typeface="Calibri"/>
                <a:sym typeface="Calibri"/>
              </a:endParaRPr>
            </a:p>
          </p:txBody>
        </p:sp>
        <p:sp>
          <p:nvSpPr>
            <p:cNvPr id="420" name="Google Shape;420;p4"/>
            <p:cNvSpPr/>
            <p:nvPr/>
          </p:nvSpPr>
          <p:spPr>
            <a:xfrm>
              <a:off x="4488234" y="3932450"/>
              <a:ext cx="1721037" cy="1721037"/>
            </a:xfrm>
            <a:prstGeom prst="ellipse">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4"/>
            <p:cNvSpPr txBox="1"/>
            <p:nvPr/>
          </p:nvSpPr>
          <p:spPr>
            <a:xfrm>
              <a:off x="4740274" y="4184490"/>
              <a:ext cx="1216957" cy="1216957"/>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US" sz="1600" b="1" i="1">
                  <a:solidFill>
                    <a:schemeClr val="lt1"/>
                  </a:solidFill>
                  <a:latin typeface="Calibri"/>
                  <a:ea typeface="Calibri"/>
                  <a:cs typeface="Calibri"/>
                  <a:sym typeface="Calibri"/>
                </a:rPr>
                <a:t>Equality for all students </a:t>
              </a:r>
              <a:endParaRPr sz="1600" b="1">
                <a:solidFill>
                  <a:schemeClr val="lt1"/>
                </a:solidFill>
                <a:latin typeface="Calibri"/>
                <a:ea typeface="Calibri"/>
                <a:cs typeface="Calibri"/>
                <a:sym typeface="Calibri"/>
              </a:endParaRPr>
            </a:p>
          </p:txBody>
        </p:sp>
        <p:sp>
          <p:nvSpPr>
            <p:cNvPr id="422" name="Google Shape;422;p4"/>
            <p:cNvSpPr/>
            <p:nvPr/>
          </p:nvSpPr>
          <p:spPr>
            <a:xfrm rot="10734984">
              <a:off x="3871591" y="4526361"/>
              <a:ext cx="435920" cy="580850"/>
            </a:xfrm>
            <a:prstGeom prst="rightArrow">
              <a:avLst>
                <a:gd name="adj1" fmla="val 60000"/>
                <a:gd name="adj2" fmla="val 50000"/>
              </a:avLst>
            </a:prstGeom>
            <a:solidFill>
              <a:srgbClr val="ABBA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4"/>
            <p:cNvSpPr txBox="1"/>
            <p:nvPr/>
          </p:nvSpPr>
          <p:spPr>
            <a:xfrm rot="-65016">
              <a:off x="4002355" y="4641294"/>
              <a:ext cx="305144" cy="34851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300"/>
                <a:buFont typeface="Calibri"/>
                <a:buNone/>
              </a:pPr>
              <a:endParaRPr sz="1300">
                <a:solidFill>
                  <a:schemeClr val="lt1"/>
                </a:solidFill>
                <a:latin typeface="Calibri"/>
                <a:ea typeface="Calibri"/>
                <a:cs typeface="Calibri"/>
                <a:sym typeface="Calibri"/>
              </a:endParaRPr>
            </a:p>
          </p:txBody>
        </p:sp>
        <p:sp>
          <p:nvSpPr>
            <p:cNvPr id="424" name="Google Shape;424;p4"/>
            <p:cNvSpPr/>
            <p:nvPr/>
          </p:nvSpPr>
          <p:spPr>
            <a:xfrm>
              <a:off x="1945160" y="3980551"/>
              <a:ext cx="1721037" cy="1721037"/>
            </a:xfrm>
            <a:prstGeom prst="ellipse">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4"/>
            <p:cNvSpPr txBox="1"/>
            <p:nvPr/>
          </p:nvSpPr>
          <p:spPr>
            <a:xfrm>
              <a:off x="2197200" y="4232591"/>
              <a:ext cx="1216957" cy="1216957"/>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US" sz="1600" b="1" i="1">
                  <a:solidFill>
                    <a:schemeClr val="lt1"/>
                  </a:solidFill>
                  <a:latin typeface="Calibri"/>
                  <a:ea typeface="Calibri"/>
                  <a:cs typeface="Calibri"/>
                  <a:sym typeface="Calibri"/>
                </a:rPr>
                <a:t>International-</a:t>
              </a:r>
              <a:endParaRPr/>
            </a:p>
            <a:p>
              <a:pPr marL="0" marR="0" lvl="0" indent="0" algn="ctr" rtl="0">
                <a:lnSpc>
                  <a:spcPct val="90000"/>
                </a:lnSpc>
                <a:spcBef>
                  <a:spcPts val="560"/>
                </a:spcBef>
                <a:spcAft>
                  <a:spcPts val="0"/>
                </a:spcAft>
                <a:buClr>
                  <a:schemeClr val="lt1"/>
                </a:buClr>
                <a:buSzPts val="1600"/>
                <a:buFont typeface="Calibri"/>
                <a:buNone/>
              </a:pPr>
              <a:r>
                <a:rPr lang="en-US" sz="1600" b="1" i="1">
                  <a:solidFill>
                    <a:schemeClr val="lt1"/>
                  </a:solidFill>
                  <a:latin typeface="Calibri"/>
                  <a:ea typeface="Calibri"/>
                  <a:cs typeface="Calibri"/>
                  <a:sym typeface="Calibri"/>
                </a:rPr>
                <a:t>isation</a:t>
              </a:r>
              <a:endParaRPr sz="1600" b="1" i="1">
                <a:solidFill>
                  <a:schemeClr val="lt1"/>
                </a:solidFill>
                <a:latin typeface="Calibri"/>
                <a:ea typeface="Calibri"/>
                <a:cs typeface="Calibri"/>
                <a:sym typeface="Calibri"/>
              </a:endParaRPr>
            </a:p>
            <a:p>
              <a:pPr marL="0" marR="0" lvl="0" indent="0" algn="ctr" rtl="0">
                <a:lnSpc>
                  <a:spcPct val="90000"/>
                </a:lnSpc>
                <a:spcBef>
                  <a:spcPts val="560"/>
                </a:spcBef>
                <a:spcAft>
                  <a:spcPts val="0"/>
                </a:spcAft>
                <a:buClr>
                  <a:schemeClr val="lt1"/>
                </a:buClr>
                <a:buSzPts val="1600"/>
                <a:buFont typeface="Calibri"/>
                <a:buNone/>
              </a:pPr>
              <a:r>
                <a:rPr lang="en-US" sz="1600" b="1" i="1">
                  <a:solidFill>
                    <a:schemeClr val="lt1"/>
                  </a:solidFill>
                  <a:latin typeface="Calibri"/>
                  <a:ea typeface="Calibri"/>
                  <a:cs typeface="Calibri"/>
                  <a:sym typeface="Calibri"/>
                </a:rPr>
                <a:t>and mobility </a:t>
              </a:r>
              <a:endParaRPr sz="1600" i="1">
                <a:solidFill>
                  <a:schemeClr val="lt1"/>
                </a:solidFill>
                <a:latin typeface="Calibri"/>
                <a:ea typeface="Calibri"/>
                <a:cs typeface="Calibri"/>
                <a:sym typeface="Calibri"/>
              </a:endParaRPr>
            </a:p>
          </p:txBody>
        </p:sp>
        <p:sp>
          <p:nvSpPr>
            <p:cNvPr id="426" name="Google Shape;426;p4"/>
            <p:cNvSpPr/>
            <p:nvPr/>
          </p:nvSpPr>
          <p:spPr>
            <a:xfrm rot="-6480000">
              <a:off x="2181086" y="3333460"/>
              <a:ext cx="458209" cy="580850"/>
            </a:xfrm>
            <a:prstGeom prst="rightArrow">
              <a:avLst>
                <a:gd name="adj1" fmla="val 60000"/>
                <a:gd name="adj2" fmla="val 50000"/>
              </a:avLst>
            </a:prstGeom>
            <a:solidFill>
              <a:srgbClr val="ABBA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4"/>
            <p:cNvSpPr txBox="1"/>
            <p:nvPr/>
          </p:nvSpPr>
          <p:spPr>
            <a:xfrm rot="4320000">
              <a:off x="2271057" y="3514998"/>
              <a:ext cx="320746" cy="34851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300"/>
                <a:buFont typeface="Calibri"/>
                <a:buNone/>
              </a:pPr>
              <a:endParaRPr sz="1300">
                <a:solidFill>
                  <a:schemeClr val="lt1"/>
                </a:solidFill>
                <a:latin typeface="Calibri"/>
                <a:ea typeface="Calibri"/>
                <a:cs typeface="Calibri"/>
                <a:sym typeface="Calibri"/>
              </a:endParaRPr>
            </a:p>
          </p:txBody>
        </p:sp>
        <p:sp>
          <p:nvSpPr>
            <p:cNvPr id="428" name="Google Shape;428;p4"/>
            <p:cNvSpPr/>
            <p:nvPr/>
          </p:nvSpPr>
          <p:spPr>
            <a:xfrm>
              <a:off x="1146170" y="1521514"/>
              <a:ext cx="1721037" cy="1721037"/>
            </a:xfrm>
            <a:prstGeom prst="ellipse">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4"/>
            <p:cNvSpPr txBox="1"/>
            <p:nvPr/>
          </p:nvSpPr>
          <p:spPr>
            <a:xfrm>
              <a:off x="1398210" y="1773554"/>
              <a:ext cx="1216957" cy="1216957"/>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US" sz="1600" b="1" i="1">
                  <a:solidFill>
                    <a:schemeClr val="lt1"/>
                  </a:solidFill>
                  <a:latin typeface="Calibri"/>
                  <a:ea typeface="Calibri"/>
                  <a:cs typeface="Calibri"/>
                  <a:sym typeface="Calibri"/>
                </a:rPr>
                <a:t>Promoting healthy life-style</a:t>
              </a:r>
              <a:endParaRPr sz="1600" b="1">
                <a:solidFill>
                  <a:schemeClr val="lt1"/>
                </a:solidFill>
                <a:latin typeface="Calibri"/>
                <a:ea typeface="Calibri"/>
                <a:cs typeface="Calibri"/>
                <a:sym typeface="Calibri"/>
              </a:endParaRPr>
            </a:p>
          </p:txBody>
        </p:sp>
        <p:sp>
          <p:nvSpPr>
            <p:cNvPr id="430" name="Google Shape;430;p4"/>
            <p:cNvSpPr/>
            <p:nvPr/>
          </p:nvSpPr>
          <p:spPr>
            <a:xfrm rot="-2160000">
              <a:off x="2812984" y="1339346"/>
              <a:ext cx="458209" cy="580850"/>
            </a:xfrm>
            <a:prstGeom prst="rightArrow">
              <a:avLst>
                <a:gd name="adj1" fmla="val 60000"/>
                <a:gd name="adj2" fmla="val 50000"/>
              </a:avLst>
            </a:prstGeom>
            <a:solidFill>
              <a:srgbClr val="ABBA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4"/>
            <p:cNvSpPr txBox="1"/>
            <p:nvPr/>
          </p:nvSpPr>
          <p:spPr>
            <a:xfrm rot="-2160000">
              <a:off x="2826111" y="1495915"/>
              <a:ext cx="320746" cy="34851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300"/>
                <a:buFont typeface="Calibri"/>
                <a:buNone/>
              </a:pPr>
              <a:endParaRPr sz="1300">
                <a:solidFill>
                  <a:schemeClr val="lt1"/>
                </a:solidFill>
                <a:latin typeface="Calibri"/>
                <a:ea typeface="Calibri"/>
                <a:cs typeface="Calibri"/>
                <a:sym typeface="Calibri"/>
              </a:endParaRPr>
            </a:p>
          </p:txBody>
        </p:sp>
      </p:grpSp>
      <p:sp>
        <p:nvSpPr>
          <p:cNvPr id="432" name="Google Shape;432;p4"/>
          <p:cNvSpPr/>
          <p:nvPr/>
        </p:nvSpPr>
        <p:spPr>
          <a:xfrm>
            <a:off x="4575632" y="6438122"/>
            <a:ext cx="4725386"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a:solidFill>
                  <a:schemeClr val="lt1"/>
                </a:solidFill>
                <a:latin typeface="Calibri"/>
                <a:ea typeface="Calibri"/>
                <a:cs typeface="Calibri"/>
                <a:sym typeface="Calibri"/>
              </a:rPr>
              <a:t>NCEQE International Conference 2023</a:t>
            </a:r>
            <a:endParaRPr lang="en-US" sz="1800" dirty="0"/>
          </a:p>
        </p:txBody>
      </p:sp>
      <p:sp>
        <p:nvSpPr>
          <p:cNvPr id="433" name="Google Shape;433;p4"/>
          <p:cNvSpPr txBox="1"/>
          <p:nvPr/>
        </p:nvSpPr>
        <p:spPr>
          <a:xfrm>
            <a:off x="1461350" y="58625"/>
            <a:ext cx="9273000" cy="523200"/>
          </a:xfrm>
          <a:prstGeom prst="rect">
            <a:avLst/>
          </a:prstGeom>
          <a:solidFill>
            <a:srgbClr val="F2F2F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rgbClr val="002060"/>
                </a:solidFill>
                <a:latin typeface="Calibri"/>
                <a:ea typeface="Calibri"/>
                <a:cs typeface="Calibri"/>
                <a:sym typeface="Calibri"/>
              </a:rPr>
              <a:t>Main priorities </a:t>
            </a:r>
            <a:endParaRPr lang="en-US" dirty="0"/>
          </a:p>
        </p:txBody>
      </p:sp>
      <p:pic>
        <p:nvPicPr>
          <p:cNvPr id="434" name="Google Shape;434;p4"/>
          <p:cNvPicPr preferRelativeResize="0"/>
          <p:nvPr/>
        </p:nvPicPr>
        <p:blipFill rotWithShape="1">
          <a:blip r:embed="rId3">
            <a:alphaModFix/>
          </a:blip>
          <a:srcRect/>
          <a:stretch/>
        </p:blipFill>
        <p:spPr>
          <a:xfrm>
            <a:off x="10790950" y="-39100"/>
            <a:ext cx="1401050" cy="12765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5"/>
          <p:cNvSpPr/>
          <p:nvPr/>
        </p:nvSpPr>
        <p:spPr>
          <a:xfrm>
            <a:off x="0" y="6438122"/>
            <a:ext cx="12192000" cy="419878"/>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41" name="Google Shape;441;p5"/>
          <p:cNvSpPr txBox="1">
            <a:spLocks noGrp="1"/>
          </p:cNvSpPr>
          <p:nvPr>
            <p:ph type="sldNum" idx="12"/>
          </p:nvPr>
        </p:nvSpPr>
        <p:spPr>
          <a:xfrm>
            <a:off x="10734335" y="6458017"/>
            <a:ext cx="1744863" cy="37550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1800" b="1">
                <a:solidFill>
                  <a:srgbClr val="EDEDED"/>
                </a:solidFill>
              </a:rPr>
              <a:t> </a:t>
            </a:r>
            <a:fld id="{00000000-1234-1234-1234-123412341234}" type="slidenum">
              <a:rPr lang="en-US" sz="1800" b="1">
                <a:solidFill>
                  <a:srgbClr val="EDEDED"/>
                </a:solidFill>
              </a:rPr>
              <a:t>9</a:t>
            </a:fld>
            <a:endParaRPr sz="1800" b="1">
              <a:solidFill>
                <a:srgbClr val="EDEDED"/>
              </a:solidFill>
            </a:endParaRPr>
          </a:p>
        </p:txBody>
      </p:sp>
      <p:pic>
        <p:nvPicPr>
          <p:cNvPr id="442" name="Google Shape;442;p5"/>
          <p:cNvPicPr preferRelativeResize="0"/>
          <p:nvPr/>
        </p:nvPicPr>
        <p:blipFill rotWithShape="1">
          <a:blip r:embed="rId3">
            <a:alphaModFix/>
          </a:blip>
          <a:srcRect/>
          <a:stretch/>
        </p:blipFill>
        <p:spPr>
          <a:xfrm>
            <a:off x="1103136" y="1485029"/>
            <a:ext cx="3342640" cy="2598380"/>
          </a:xfrm>
          <a:prstGeom prst="rect">
            <a:avLst/>
          </a:prstGeom>
          <a:noFill/>
          <a:ln>
            <a:noFill/>
          </a:ln>
        </p:spPr>
      </p:pic>
      <p:sp>
        <p:nvSpPr>
          <p:cNvPr id="443" name="Google Shape;443;p5"/>
          <p:cNvSpPr txBox="1"/>
          <p:nvPr/>
        </p:nvSpPr>
        <p:spPr>
          <a:xfrm>
            <a:off x="584199" y="4571421"/>
            <a:ext cx="4477800" cy="120060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800" b="1" dirty="0">
                <a:solidFill>
                  <a:schemeClr val="dk1"/>
                </a:solidFill>
                <a:latin typeface="Calibri"/>
                <a:ea typeface="Calibri"/>
                <a:cs typeface="Calibri"/>
                <a:sym typeface="Calibri"/>
              </a:rPr>
              <a:t>GSOA representatives actively involved as student experts in authorization and accreditation processes in Georgian, also in ESU expert pool on European Level. </a:t>
            </a:r>
            <a:endParaRPr dirty="0"/>
          </a:p>
        </p:txBody>
      </p:sp>
      <p:sp>
        <p:nvSpPr>
          <p:cNvPr id="444" name="Google Shape;444;p5"/>
          <p:cNvSpPr txBox="1"/>
          <p:nvPr/>
        </p:nvSpPr>
        <p:spPr>
          <a:xfrm>
            <a:off x="6624615" y="4458268"/>
            <a:ext cx="4287600" cy="147750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800" b="1" dirty="0">
                <a:solidFill>
                  <a:schemeClr val="dk1"/>
                </a:solidFill>
                <a:latin typeface="Calibri"/>
                <a:ea typeface="Calibri"/>
                <a:cs typeface="Calibri"/>
                <a:sym typeface="Calibri"/>
              </a:rPr>
              <a:t>GSOA representatives elected in decision making bodies of higher education in accreditation and authorization, national qualifications framework development and NCEQE coordination councils of Georgia. </a:t>
            </a:r>
            <a:endParaRPr dirty="0"/>
          </a:p>
        </p:txBody>
      </p:sp>
      <p:pic>
        <p:nvPicPr>
          <p:cNvPr id="445" name="Google Shape;445;p5"/>
          <p:cNvPicPr preferRelativeResize="0"/>
          <p:nvPr/>
        </p:nvPicPr>
        <p:blipFill rotWithShape="1">
          <a:blip r:embed="rId4">
            <a:alphaModFix/>
          </a:blip>
          <a:srcRect/>
          <a:stretch/>
        </p:blipFill>
        <p:spPr>
          <a:xfrm>
            <a:off x="6975157" y="1644129"/>
            <a:ext cx="4329915" cy="1703573"/>
          </a:xfrm>
          <a:prstGeom prst="rect">
            <a:avLst/>
          </a:prstGeom>
          <a:noFill/>
          <a:ln>
            <a:noFill/>
          </a:ln>
        </p:spPr>
      </p:pic>
      <p:sp>
        <p:nvSpPr>
          <p:cNvPr id="446" name="Google Shape;446;p5"/>
          <p:cNvSpPr/>
          <p:nvPr/>
        </p:nvSpPr>
        <p:spPr>
          <a:xfrm>
            <a:off x="4575632" y="6438122"/>
            <a:ext cx="4210149"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a:solidFill>
                  <a:schemeClr val="lt1"/>
                </a:solidFill>
                <a:latin typeface="Calibri"/>
                <a:ea typeface="Calibri"/>
                <a:cs typeface="Calibri"/>
                <a:sym typeface="Calibri"/>
              </a:rPr>
              <a:t>NCEQE International Conference 2023</a:t>
            </a:r>
            <a:endParaRPr lang="en-US" sz="1800" dirty="0"/>
          </a:p>
        </p:txBody>
      </p:sp>
      <p:sp>
        <p:nvSpPr>
          <p:cNvPr id="447" name="Google Shape;447;p5"/>
          <p:cNvSpPr txBox="1"/>
          <p:nvPr/>
        </p:nvSpPr>
        <p:spPr>
          <a:xfrm>
            <a:off x="476411" y="76621"/>
            <a:ext cx="10061700" cy="523200"/>
          </a:xfrm>
          <a:prstGeom prst="rect">
            <a:avLst/>
          </a:prstGeom>
          <a:solidFill>
            <a:srgbClr val="F2F2F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rgbClr val="002060"/>
                </a:solidFill>
                <a:latin typeface="Calibri"/>
                <a:ea typeface="Calibri"/>
                <a:cs typeface="Calibri"/>
                <a:sym typeface="Calibri"/>
              </a:rPr>
              <a:t>           GSOA participation in HE policy of Georgia </a:t>
            </a:r>
            <a:endParaRPr dirty="0"/>
          </a:p>
        </p:txBody>
      </p:sp>
      <p:sp>
        <p:nvSpPr>
          <p:cNvPr id="448" name="Google Shape;448;p5"/>
          <p:cNvSpPr/>
          <p:nvPr/>
        </p:nvSpPr>
        <p:spPr>
          <a:xfrm>
            <a:off x="193046" y="6438125"/>
            <a:ext cx="2022900" cy="369300"/>
          </a:xfrm>
          <a:prstGeom prst="rect">
            <a:avLst/>
          </a:prstGeom>
          <a:noFill/>
          <a:ln>
            <a:noFill/>
          </a:ln>
        </p:spPr>
        <p:txBody>
          <a:bodyPr spcFirstLastPara="1" wrap="square" lIns="91425" tIns="45700" rIns="91425" bIns="45700" anchor="t" anchorCtr="0">
            <a:spAutoFit/>
          </a:bodyPr>
          <a:lstStyle/>
          <a:p>
            <a:pPr algn="ctr"/>
            <a:r>
              <a:rPr lang="en-US" sz="1800" b="1" dirty="0">
                <a:solidFill>
                  <a:srgbClr val="EDEDED"/>
                </a:solidFill>
                <a:latin typeface="Merriweather"/>
                <a:ea typeface="Merriweather"/>
                <a:cs typeface="Merriweather"/>
                <a:sym typeface="Merriweather"/>
              </a:rPr>
              <a:t>27-02-2023</a:t>
            </a:r>
            <a:endParaRPr lang="en-US" sz="1800" dirty="0"/>
          </a:p>
        </p:txBody>
      </p:sp>
      <p:pic>
        <p:nvPicPr>
          <p:cNvPr id="449" name="Google Shape;449;p5"/>
          <p:cNvPicPr preferRelativeResize="0"/>
          <p:nvPr/>
        </p:nvPicPr>
        <p:blipFill rotWithShape="1">
          <a:blip r:embed="rId5">
            <a:alphaModFix/>
          </a:blip>
          <a:srcRect/>
          <a:stretch/>
        </p:blipFill>
        <p:spPr>
          <a:xfrm>
            <a:off x="10734325" y="0"/>
            <a:ext cx="1401050" cy="12765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p7"/>
          <p:cNvSpPr/>
          <p:nvPr/>
        </p:nvSpPr>
        <p:spPr>
          <a:xfrm>
            <a:off x="0" y="6438122"/>
            <a:ext cx="12192000" cy="419878"/>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70" name="Google Shape;470;p7"/>
          <p:cNvSpPr txBox="1">
            <a:spLocks noGrp="1"/>
          </p:cNvSpPr>
          <p:nvPr>
            <p:ph type="sldNum" idx="12"/>
          </p:nvPr>
        </p:nvSpPr>
        <p:spPr>
          <a:xfrm>
            <a:off x="10734335" y="6458017"/>
            <a:ext cx="1744863" cy="37550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1800" b="1">
                <a:solidFill>
                  <a:srgbClr val="EDEDED"/>
                </a:solidFill>
              </a:rPr>
              <a:t> </a:t>
            </a:r>
            <a:fld id="{00000000-1234-1234-1234-123412341234}" type="slidenum">
              <a:rPr lang="en-US" sz="1800" b="1">
                <a:solidFill>
                  <a:srgbClr val="EDEDED"/>
                </a:solidFill>
              </a:rPr>
              <a:t>10</a:t>
            </a:fld>
            <a:endParaRPr sz="1800" b="1">
              <a:solidFill>
                <a:srgbClr val="EDEDED"/>
              </a:solidFill>
            </a:endParaRPr>
          </a:p>
        </p:txBody>
      </p:sp>
      <p:sp>
        <p:nvSpPr>
          <p:cNvPr id="471" name="Google Shape;471;p7"/>
          <p:cNvSpPr txBox="1"/>
          <p:nvPr/>
        </p:nvSpPr>
        <p:spPr>
          <a:xfrm>
            <a:off x="0" y="83775"/>
            <a:ext cx="11001080" cy="584735"/>
          </a:xfrm>
          <a:prstGeom prst="rect">
            <a:avLst/>
          </a:prstGeom>
          <a:solidFill>
            <a:srgbClr val="F2F2F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rgbClr val="002060"/>
                </a:solidFill>
                <a:latin typeface="Calibri"/>
                <a:ea typeface="Calibri"/>
                <a:cs typeface="Calibri"/>
                <a:sym typeface="Calibri"/>
              </a:rPr>
              <a:t>Higher education quality assurance connected activities</a:t>
            </a:r>
            <a:endParaRPr dirty="0"/>
          </a:p>
        </p:txBody>
      </p:sp>
      <p:pic>
        <p:nvPicPr>
          <p:cNvPr id="472" name="Google Shape;472;p7"/>
          <p:cNvPicPr preferRelativeResize="0"/>
          <p:nvPr/>
        </p:nvPicPr>
        <p:blipFill rotWithShape="1">
          <a:blip r:embed="rId3">
            <a:alphaModFix/>
          </a:blip>
          <a:srcRect/>
          <a:stretch/>
        </p:blipFill>
        <p:spPr>
          <a:xfrm>
            <a:off x="518474" y="1342329"/>
            <a:ext cx="3585625" cy="2567140"/>
          </a:xfrm>
          <a:prstGeom prst="rect">
            <a:avLst/>
          </a:prstGeom>
          <a:noFill/>
          <a:ln>
            <a:noFill/>
          </a:ln>
        </p:spPr>
      </p:pic>
      <p:pic>
        <p:nvPicPr>
          <p:cNvPr id="473" name="Google Shape;473;p7"/>
          <p:cNvPicPr preferRelativeResize="0"/>
          <p:nvPr/>
        </p:nvPicPr>
        <p:blipFill rotWithShape="1">
          <a:blip r:embed="rId4">
            <a:alphaModFix/>
          </a:blip>
          <a:srcRect/>
          <a:stretch/>
        </p:blipFill>
        <p:spPr>
          <a:xfrm>
            <a:off x="4323158" y="1335462"/>
            <a:ext cx="3576031" cy="2560273"/>
          </a:xfrm>
          <a:prstGeom prst="rect">
            <a:avLst/>
          </a:prstGeom>
          <a:noFill/>
          <a:ln>
            <a:noFill/>
          </a:ln>
        </p:spPr>
      </p:pic>
      <p:pic>
        <p:nvPicPr>
          <p:cNvPr id="474" name="Google Shape;474;p7"/>
          <p:cNvPicPr preferRelativeResize="0"/>
          <p:nvPr/>
        </p:nvPicPr>
        <p:blipFill rotWithShape="1">
          <a:blip r:embed="rId5">
            <a:alphaModFix/>
          </a:blip>
          <a:srcRect/>
          <a:stretch/>
        </p:blipFill>
        <p:spPr>
          <a:xfrm>
            <a:off x="370570" y="4070111"/>
            <a:ext cx="3733528" cy="2390417"/>
          </a:xfrm>
          <a:prstGeom prst="rect">
            <a:avLst/>
          </a:prstGeom>
          <a:noFill/>
          <a:ln>
            <a:noFill/>
          </a:ln>
        </p:spPr>
      </p:pic>
      <p:pic>
        <p:nvPicPr>
          <p:cNvPr id="475" name="Google Shape;475;p7"/>
          <p:cNvPicPr preferRelativeResize="0"/>
          <p:nvPr/>
        </p:nvPicPr>
        <p:blipFill rotWithShape="1">
          <a:blip r:embed="rId6">
            <a:alphaModFix/>
          </a:blip>
          <a:srcRect/>
          <a:stretch/>
        </p:blipFill>
        <p:spPr>
          <a:xfrm>
            <a:off x="4323158" y="4070111"/>
            <a:ext cx="3693587" cy="2348594"/>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476" name="Google Shape;476;p7"/>
          <p:cNvPicPr preferRelativeResize="0"/>
          <p:nvPr/>
        </p:nvPicPr>
        <p:blipFill rotWithShape="1">
          <a:blip r:embed="rId7">
            <a:alphaModFix/>
          </a:blip>
          <a:srcRect/>
          <a:stretch/>
        </p:blipFill>
        <p:spPr>
          <a:xfrm>
            <a:off x="8235805" y="3881815"/>
            <a:ext cx="3766060" cy="2510706"/>
          </a:xfrm>
          <a:prstGeom prst="rect">
            <a:avLst/>
          </a:prstGeom>
          <a:noFill/>
          <a:ln>
            <a:noFill/>
          </a:ln>
        </p:spPr>
      </p:pic>
      <p:pic>
        <p:nvPicPr>
          <p:cNvPr id="477" name="Google Shape;477;p7"/>
          <p:cNvPicPr preferRelativeResize="0"/>
          <p:nvPr/>
        </p:nvPicPr>
        <p:blipFill rotWithShape="1">
          <a:blip r:embed="rId8">
            <a:alphaModFix/>
          </a:blip>
          <a:srcRect l="14109" b="7130"/>
          <a:stretch/>
        </p:blipFill>
        <p:spPr>
          <a:xfrm>
            <a:off x="8235806" y="1468042"/>
            <a:ext cx="3582000" cy="2295000"/>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478" name="Google Shape;478;p7"/>
          <p:cNvSpPr txBox="1"/>
          <p:nvPr/>
        </p:nvSpPr>
        <p:spPr>
          <a:xfrm>
            <a:off x="-2364971" y="6488668"/>
            <a:ext cx="6242858" cy="369332"/>
          </a:xfrm>
          <a:prstGeom prst="rect">
            <a:avLst/>
          </a:prstGeom>
          <a:noFill/>
          <a:ln>
            <a:noFill/>
          </a:ln>
        </p:spPr>
        <p:txBody>
          <a:bodyPr spcFirstLastPara="1" wrap="square" lIns="91425" tIns="45700" rIns="91425" bIns="45700" anchor="t" anchorCtr="0">
            <a:spAutoFit/>
          </a:bodyPr>
          <a:lstStyle/>
          <a:p>
            <a:pPr algn="ctr"/>
            <a:r>
              <a:rPr lang="en-US" sz="1800" b="1" dirty="0">
                <a:solidFill>
                  <a:srgbClr val="EDEDED"/>
                </a:solidFill>
                <a:latin typeface="Merriweather"/>
                <a:ea typeface="Merriweather"/>
                <a:cs typeface="Merriweather"/>
                <a:sym typeface="Merriweather"/>
              </a:rPr>
              <a:t>27-02-2023</a:t>
            </a:r>
            <a:endParaRPr lang="en-US" sz="1800" dirty="0"/>
          </a:p>
        </p:txBody>
      </p:sp>
      <p:sp>
        <p:nvSpPr>
          <p:cNvPr id="479" name="Google Shape;479;p7"/>
          <p:cNvSpPr/>
          <p:nvPr/>
        </p:nvSpPr>
        <p:spPr>
          <a:xfrm>
            <a:off x="4575632" y="6438122"/>
            <a:ext cx="4002760"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a:solidFill>
                  <a:schemeClr val="lt1"/>
                </a:solidFill>
                <a:latin typeface="Calibri"/>
                <a:ea typeface="Calibri"/>
                <a:cs typeface="Calibri"/>
                <a:sym typeface="Calibri"/>
              </a:rPr>
              <a:t>NCEQE International Conference 2023</a:t>
            </a:r>
            <a:endParaRPr lang="en-US" sz="1800" dirty="0"/>
          </a:p>
        </p:txBody>
      </p:sp>
      <p:pic>
        <p:nvPicPr>
          <p:cNvPr id="480" name="Google Shape;480;p7"/>
          <p:cNvPicPr preferRelativeResize="0"/>
          <p:nvPr/>
        </p:nvPicPr>
        <p:blipFill rotWithShape="1">
          <a:blip r:embed="rId9">
            <a:alphaModFix/>
          </a:blip>
          <a:srcRect/>
          <a:stretch/>
        </p:blipFill>
        <p:spPr>
          <a:xfrm>
            <a:off x="10907725" y="0"/>
            <a:ext cx="1284276" cy="11701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BE99184-E050-42E7-8070-D3DDB9053AD1}"/>
              </a:ext>
            </a:extLst>
          </p:cNvPr>
          <p:cNvSpPr/>
          <p:nvPr/>
        </p:nvSpPr>
        <p:spPr>
          <a:xfrm>
            <a:off x="0" y="6438122"/>
            <a:ext cx="12192000" cy="4198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8431141F-113F-4FC7-AE3E-3701E0B8FE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169"/>
            <a:ext cx="1261216" cy="1280160"/>
          </a:xfrm>
          <a:prstGeom prst="rect">
            <a:avLst/>
          </a:prstGeom>
        </p:spPr>
      </p:pic>
      <p:sp>
        <p:nvSpPr>
          <p:cNvPr id="21" name="Rectangle 20">
            <a:extLst>
              <a:ext uri="{FF2B5EF4-FFF2-40B4-BE49-F238E27FC236}">
                <a16:creationId xmlns:a16="http://schemas.microsoft.com/office/drawing/2014/main" id="{11057522-6F68-42E3-AEA1-498B1AC6E0DF}"/>
              </a:ext>
            </a:extLst>
          </p:cNvPr>
          <p:cNvSpPr/>
          <p:nvPr/>
        </p:nvSpPr>
        <p:spPr>
          <a:xfrm>
            <a:off x="4504852" y="6438122"/>
            <a:ext cx="3009157" cy="307777"/>
          </a:xfrm>
          <a:prstGeom prst="rect">
            <a:avLst/>
          </a:prstGeom>
        </p:spPr>
        <p:txBody>
          <a:bodyPr wrap="none">
            <a:spAutoFit/>
          </a:bodyPr>
          <a:lstStyle/>
          <a:p>
            <a:pPr marL="0" marR="0" lvl="0" indent="0" algn="ctr" rtl="0">
              <a:spcBef>
                <a:spcPts val="0"/>
              </a:spcBef>
              <a:spcAft>
                <a:spcPts val="0"/>
              </a:spcAft>
              <a:buNone/>
            </a:pPr>
            <a:r>
              <a:rPr lang="en-US" sz="1400" b="1" dirty="0">
                <a:solidFill>
                  <a:schemeClr val="lt1"/>
                </a:solidFill>
                <a:latin typeface="Calibri"/>
                <a:ea typeface="Calibri"/>
                <a:cs typeface="Calibri"/>
                <a:sym typeface="Calibri"/>
              </a:rPr>
              <a:t>NCEQE International Conference 2023</a:t>
            </a:r>
            <a:endParaRPr lang="en-US" sz="1400" dirty="0"/>
          </a:p>
        </p:txBody>
      </p:sp>
      <p:sp>
        <p:nvSpPr>
          <p:cNvPr id="22" name="Rectangle 21">
            <a:extLst>
              <a:ext uri="{FF2B5EF4-FFF2-40B4-BE49-F238E27FC236}">
                <a16:creationId xmlns:a16="http://schemas.microsoft.com/office/drawing/2014/main" id="{38892FE3-FA73-46A4-843D-73BFE3017761}"/>
              </a:ext>
            </a:extLst>
          </p:cNvPr>
          <p:cNvSpPr/>
          <p:nvPr/>
        </p:nvSpPr>
        <p:spPr>
          <a:xfrm>
            <a:off x="314880" y="6438122"/>
            <a:ext cx="1024640" cy="738664"/>
          </a:xfrm>
          <a:prstGeom prst="rect">
            <a:avLst/>
          </a:prstGeom>
        </p:spPr>
        <p:txBody>
          <a:bodyPr wrap="none">
            <a:spAutoFit/>
          </a:bodyPr>
          <a:lstStyle/>
          <a:p>
            <a:pPr algn="ctr"/>
            <a:r>
              <a:rPr lang="ka-GE" b="1" dirty="0">
                <a:solidFill>
                  <a:schemeClr val="accent3">
                    <a:lumMod val="20000"/>
                    <a:lumOff val="80000"/>
                  </a:schemeClr>
                </a:solidFill>
                <a:latin typeface="Sylfaen (Body)"/>
              </a:rPr>
              <a:t>2</a:t>
            </a:r>
            <a:r>
              <a:rPr lang="en-US" b="1" dirty="0">
                <a:solidFill>
                  <a:schemeClr val="accent3">
                    <a:lumMod val="20000"/>
                    <a:lumOff val="80000"/>
                  </a:schemeClr>
                </a:solidFill>
                <a:latin typeface="Sylfaen (Body)"/>
              </a:rPr>
              <a:t>7-02-20</a:t>
            </a:r>
            <a:r>
              <a:rPr lang="ka-GE" b="1" dirty="0">
                <a:solidFill>
                  <a:schemeClr val="accent3">
                    <a:lumMod val="20000"/>
                    <a:lumOff val="80000"/>
                  </a:schemeClr>
                </a:solidFill>
                <a:latin typeface="Sylfaen (Body)"/>
              </a:rPr>
              <a:t>2</a:t>
            </a:r>
            <a:r>
              <a:rPr lang="en-US" b="1" dirty="0">
                <a:solidFill>
                  <a:schemeClr val="accent3">
                    <a:lumMod val="20000"/>
                    <a:lumOff val="80000"/>
                  </a:schemeClr>
                </a:solidFill>
                <a:latin typeface="Sylfaen (Body)"/>
              </a:rPr>
              <a:t>3</a:t>
            </a:r>
          </a:p>
          <a:p>
            <a:pPr algn="ctr"/>
            <a:endParaRPr lang="en-US" b="1" dirty="0">
              <a:solidFill>
                <a:schemeClr val="accent3">
                  <a:lumMod val="20000"/>
                  <a:lumOff val="80000"/>
                </a:schemeClr>
              </a:solidFill>
            </a:endParaRPr>
          </a:p>
          <a:p>
            <a:pPr algn="ctr"/>
            <a:endParaRPr lang="en-US" b="1" dirty="0">
              <a:solidFill>
                <a:schemeClr val="accent3">
                  <a:lumMod val="20000"/>
                  <a:lumOff val="80000"/>
                </a:schemeClr>
              </a:solidFill>
            </a:endParaRPr>
          </a:p>
        </p:txBody>
      </p:sp>
      <p:sp>
        <p:nvSpPr>
          <p:cNvPr id="23" name="Slide Number Placeholder 5">
            <a:extLst>
              <a:ext uri="{FF2B5EF4-FFF2-40B4-BE49-F238E27FC236}">
                <a16:creationId xmlns:a16="http://schemas.microsoft.com/office/drawing/2014/main" id="{C838CA83-3646-40D5-982E-4DC79C78F5B5}"/>
              </a:ext>
            </a:extLst>
          </p:cNvPr>
          <p:cNvSpPr>
            <a:spLocks noGrp="1"/>
          </p:cNvSpPr>
          <p:nvPr>
            <p:ph type="sldNum" sz="quarter" idx="12"/>
          </p:nvPr>
        </p:nvSpPr>
        <p:spPr>
          <a:xfrm>
            <a:off x="10734335" y="6458017"/>
            <a:ext cx="1744863" cy="375504"/>
          </a:xfrm>
        </p:spPr>
        <p:txBody>
          <a:bodyPr/>
          <a:lstStyle/>
          <a:p>
            <a:pPr algn="ctr"/>
            <a:r>
              <a:rPr lang="en-US" sz="1800" b="1" dirty="0">
                <a:solidFill>
                  <a:schemeClr val="accent3">
                    <a:lumMod val="20000"/>
                    <a:lumOff val="80000"/>
                  </a:schemeClr>
                </a:solidFill>
                <a:effectLst/>
              </a:rPr>
              <a:t> </a:t>
            </a:r>
            <a:fld id="{9DEC907B-2156-D24F-9C68-53DDEED295ED}" type="slidenum">
              <a:rPr lang="en-US" sz="1800" b="1" smtClean="0">
                <a:solidFill>
                  <a:schemeClr val="accent3">
                    <a:lumMod val="20000"/>
                    <a:lumOff val="80000"/>
                  </a:schemeClr>
                </a:solidFill>
                <a:effectLst/>
              </a:rPr>
              <a:pPr algn="ctr"/>
              <a:t>11</a:t>
            </a:fld>
            <a:endParaRPr lang="en-US" sz="1800" b="1" dirty="0">
              <a:solidFill>
                <a:schemeClr val="accent3">
                  <a:lumMod val="20000"/>
                  <a:lumOff val="80000"/>
                </a:schemeClr>
              </a:solidFill>
              <a:effectLst/>
            </a:endParaRPr>
          </a:p>
        </p:txBody>
      </p:sp>
      <p:sp>
        <p:nvSpPr>
          <p:cNvPr id="29" name="TextBox 28">
            <a:extLst>
              <a:ext uri="{FF2B5EF4-FFF2-40B4-BE49-F238E27FC236}">
                <a16:creationId xmlns:a16="http://schemas.microsoft.com/office/drawing/2014/main" id="{AA38791B-CD48-497F-987E-17F8A0098C71}"/>
              </a:ext>
            </a:extLst>
          </p:cNvPr>
          <p:cNvSpPr txBox="1"/>
          <p:nvPr/>
        </p:nvSpPr>
        <p:spPr>
          <a:xfrm>
            <a:off x="1448524" y="74073"/>
            <a:ext cx="10743476" cy="954107"/>
          </a:xfrm>
          <a:prstGeom prst="rect">
            <a:avLst/>
          </a:prstGeom>
          <a:solidFill>
            <a:schemeClr val="bg1">
              <a:lumMod val="95000"/>
            </a:schemeClr>
          </a:solidFill>
        </p:spPr>
        <p:txBody>
          <a:bodyPr wrap="square" rtlCol="0">
            <a:spAutoFit/>
          </a:bodyPr>
          <a:lstStyle/>
          <a:p>
            <a:pPr algn="ctr"/>
            <a:r>
              <a:rPr lang="en-US" sz="2800" b="1" dirty="0">
                <a:ln w="0"/>
                <a:solidFill>
                  <a:srgbClr val="002060"/>
                </a:solidFill>
              </a:rPr>
              <a:t>Student engagement mechanisms in Internal quality assurance processes</a:t>
            </a:r>
            <a:endParaRPr lang="en-US" sz="2800" b="1" dirty="0">
              <a:solidFill>
                <a:srgbClr val="002060"/>
              </a:solidFill>
            </a:endParaRPr>
          </a:p>
        </p:txBody>
      </p:sp>
      <p:sp>
        <p:nvSpPr>
          <p:cNvPr id="6" name="TextBox 5">
            <a:extLst>
              <a:ext uri="{FF2B5EF4-FFF2-40B4-BE49-F238E27FC236}">
                <a16:creationId xmlns:a16="http://schemas.microsoft.com/office/drawing/2014/main" id="{71E499D8-9375-450A-B253-9E1E9B10649C}"/>
              </a:ext>
            </a:extLst>
          </p:cNvPr>
          <p:cNvSpPr txBox="1"/>
          <p:nvPr/>
        </p:nvSpPr>
        <p:spPr>
          <a:xfrm>
            <a:off x="-36440" y="1260990"/>
            <a:ext cx="12091739" cy="2462213"/>
          </a:xfrm>
          <a:prstGeom prst="rect">
            <a:avLst/>
          </a:prstGeom>
          <a:noFill/>
        </p:spPr>
        <p:txBody>
          <a:bodyPr wrap="square" rtlCol="0">
            <a:spAutoFit/>
          </a:bodyPr>
          <a:lstStyle/>
          <a:p>
            <a:endParaRPr lang="en-US" b="1" dirty="0">
              <a:solidFill>
                <a:schemeClr val="accent1">
                  <a:lumMod val="75000"/>
                </a:schemeClr>
              </a:solidFill>
            </a:endParaRPr>
          </a:p>
          <a:p>
            <a:r>
              <a:rPr lang="en-US" b="1" dirty="0">
                <a:solidFill>
                  <a:schemeClr val="accent1">
                    <a:lumMod val="75000"/>
                  </a:schemeClr>
                </a:solidFill>
              </a:rPr>
              <a:t>Involvement of students at the central and faculty level of higher education institutions</a:t>
            </a:r>
          </a:p>
          <a:p>
            <a:pPr marL="285750" indent="-285750">
              <a:buFontTx/>
              <a:buChar char="-"/>
            </a:pPr>
            <a:r>
              <a:rPr lang="en-US" dirty="0">
                <a:solidFill>
                  <a:schemeClr val="accent1">
                    <a:lumMod val="75000"/>
                  </a:schemeClr>
                </a:solidFill>
              </a:rPr>
              <a:t>1/3 of the number of students in the representative councils in the state-based higher education institutions, 1/4 in the faculty councils.</a:t>
            </a:r>
          </a:p>
          <a:p>
            <a:endParaRPr lang="en-US" b="1" dirty="0">
              <a:solidFill>
                <a:schemeClr val="accent1">
                  <a:lumMod val="75000"/>
                </a:schemeClr>
              </a:solidFill>
            </a:endParaRPr>
          </a:p>
          <a:p>
            <a:r>
              <a:rPr lang="en-US" b="1" dirty="0">
                <a:solidFill>
                  <a:schemeClr val="accent1">
                    <a:lumMod val="75000"/>
                  </a:schemeClr>
                </a:solidFill>
              </a:rPr>
              <a:t>Involvement of students in authorization and accreditation assessment processes</a:t>
            </a:r>
            <a:endParaRPr lang="ka-GE" b="1" dirty="0">
              <a:solidFill>
                <a:schemeClr val="accent1">
                  <a:lumMod val="75000"/>
                </a:schemeClr>
              </a:solidFill>
            </a:endParaRPr>
          </a:p>
          <a:p>
            <a:pPr marL="285750" indent="-285750">
              <a:buFontTx/>
              <a:buChar char="-"/>
            </a:pPr>
            <a:r>
              <a:rPr lang="en-US" dirty="0">
                <a:solidFill>
                  <a:schemeClr val="accent1">
                    <a:lumMod val="75000"/>
                  </a:schemeClr>
                </a:solidFill>
              </a:rPr>
              <a:t>Interviews;</a:t>
            </a:r>
          </a:p>
          <a:p>
            <a:pPr marL="285750" indent="-285750">
              <a:buFontTx/>
              <a:buChar char="-"/>
            </a:pPr>
            <a:r>
              <a:rPr lang="en-US" dirty="0">
                <a:solidFill>
                  <a:schemeClr val="accent1">
                    <a:lumMod val="75000"/>
                  </a:schemeClr>
                </a:solidFill>
              </a:rPr>
              <a:t>Authorization 5 and accreditation 3</a:t>
            </a:r>
            <a:r>
              <a:rPr lang="en-US" baseline="30000" dirty="0">
                <a:solidFill>
                  <a:schemeClr val="accent1">
                    <a:lumMod val="75000"/>
                  </a:schemeClr>
                </a:solidFill>
              </a:rPr>
              <a:t>rd</a:t>
            </a:r>
            <a:r>
              <a:rPr lang="en-US" dirty="0">
                <a:solidFill>
                  <a:schemeClr val="accent1">
                    <a:lumMod val="75000"/>
                  </a:schemeClr>
                </a:solidFill>
              </a:rPr>
              <a:t> standards.</a:t>
            </a:r>
          </a:p>
          <a:p>
            <a:endParaRPr lang="en-US" dirty="0">
              <a:solidFill>
                <a:schemeClr val="accent1">
                  <a:lumMod val="75000"/>
                </a:schemeClr>
              </a:solidFill>
            </a:endParaRPr>
          </a:p>
          <a:p>
            <a:r>
              <a:rPr lang="en-US" b="1" dirty="0">
                <a:solidFill>
                  <a:schemeClr val="accent1">
                    <a:lumMod val="75000"/>
                  </a:schemeClr>
                </a:solidFill>
              </a:rPr>
              <a:t>The need for student representative bodies in all HEIs - in the form of student self-governments (Law about higher Education Annex 45).</a:t>
            </a:r>
            <a:endParaRPr lang="ka-GE" b="1" dirty="0">
              <a:solidFill>
                <a:schemeClr val="accent1">
                  <a:lumMod val="75000"/>
                </a:schemeClr>
              </a:solidFill>
            </a:endParaRPr>
          </a:p>
          <a:p>
            <a:pPr marL="285750" indent="-285750">
              <a:buFontTx/>
              <a:buChar char="-"/>
            </a:pPr>
            <a:endParaRPr lang="ka-GE" b="1" dirty="0">
              <a:solidFill>
                <a:schemeClr val="accent1">
                  <a:lumMod val="75000"/>
                </a:schemeClr>
              </a:solidFill>
            </a:endParaRPr>
          </a:p>
          <a:p>
            <a:endParaRPr lang="en-US" dirty="0"/>
          </a:p>
        </p:txBody>
      </p:sp>
      <p:pic>
        <p:nvPicPr>
          <p:cNvPr id="3" name="Picture 2">
            <a:extLst>
              <a:ext uri="{FF2B5EF4-FFF2-40B4-BE49-F238E27FC236}">
                <a16:creationId xmlns:a16="http://schemas.microsoft.com/office/drawing/2014/main" id="{786B3465-2D8B-4D36-992D-42FAEC5579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85319" y="4511019"/>
            <a:ext cx="2901219" cy="1946998"/>
          </a:xfrm>
          <a:prstGeom prst="rect">
            <a:avLst/>
          </a:prstGeom>
        </p:spPr>
      </p:pic>
      <p:pic>
        <p:nvPicPr>
          <p:cNvPr id="10" name="Picture 9">
            <a:extLst>
              <a:ext uri="{FF2B5EF4-FFF2-40B4-BE49-F238E27FC236}">
                <a16:creationId xmlns:a16="http://schemas.microsoft.com/office/drawing/2014/main" id="{8810BF2A-9FC3-E92B-200A-B1B25D41346E}"/>
              </a:ext>
            </a:extLst>
          </p:cNvPr>
          <p:cNvPicPr>
            <a:picLocks noChangeAspect="1"/>
          </p:cNvPicPr>
          <p:nvPr/>
        </p:nvPicPr>
        <p:blipFill>
          <a:blip r:embed="rId5"/>
          <a:stretch>
            <a:fillRect/>
          </a:stretch>
        </p:blipFill>
        <p:spPr>
          <a:xfrm>
            <a:off x="4637830" y="4517541"/>
            <a:ext cx="2743200" cy="1920581"/>
          </a:xfrm>
          <a:prstGeom prst="rect">
            <a:avLst/>
          </a:prstGeom>
        </p:spPr>
      </p:pic>
      <p:pic>
        <p:nvPicPr>
          <p:cNvPr id="2050" name="Picture 2" descr="Survey: Students want connections with professors but may not initiate them">
            <a:extLst>
              <a:ext uri="{FF2B5EF4-FFF2-40B4-BE49-F238E27FC236}">
                <a16:creationId xmlns:a16="http://schemas.microsoft.com/office/drawing/2014/main" id="{BEA6BD6F-2E40-1BF7-E535-67A7A272DB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 y="4329293"/>
            <a:ext cx="3364936" cy="2108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721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BE99184-E050-42E7-8070-D3DDB9053AD1}"/>
              </a:ext>
            </a:extLst>
          </p:cNvPr>
          <p:cNvSpPr/>
          <p:nvPr/>
        </p:nvSpPr>
        <p:spPr>
          <a:xfrm>
            <a:off x="0" y="6438122"/>
            <a:ext cx="12192000" cy="4198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8431141F-113F-4FC7-AE3E-3701E0B8FE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169"/>
            <a:ext cx="1261216" cy="1280160"/>
          </a:xfrm>
          <a:prstGeom prst="rect">
            <a:avLst/>
          </a:prstGeom>
        </p:spPr>
      </p:pic>
      <p:sp>
        <p:nvSpPr>
          <p:cNvPr id="21" name="Rectangle 20">
            <a:extLst>
              <a:ext uri="{FF2B5EF4-FFF2-40B4-BE49-F238E27FC236}">
                <a16:creationId xmlns:a16="http://schemas.microsoft.com/office/drawing/2014/main" id="{11057522-6F68-42E3-AEA1-498B1AC6E0DF}"/>
              </a:ext>
            </a:extLst>
          </p:cNvPr>
          <p:cNvSpPr/>
          <p:nvPr/>
        </p:nvSpPr>
        <p:spPr>
          <a:xfrm>
            <a:off x="4504852" y="6438122"/>
            <a:ext cx="3009157" cy="307777"/>
          </a:xfrm>
          <a:prstGeom prst="rect">
            <a:avLst/>
          </a:prstGeom>
        </p:spPr>
        <p:txBody>
          <a:bodyPr wrap="none">
            <a:spAutoFit/>
          </a:bodyPr>
          <a:lstStyle/>
          <a:p>
            <a:pPr marL="0" marR="0" lvl="0" indent="0" algn="ctr" rtl="0">
              <a:spcBef>
                <a:spcPts val="0"/>
              </a:spcBef>
              <a:spcAft>
                <a:spcPts val="0"/>
              </a:spcAft>
              <a:buNone/>
            </a:pPr>
            <a:r>
              <a:rPr lang="en-US" sz="1400" b="1" dirty="0">
                <a:solidFill>
                  <a:schemeClr val="lt1"/>
                </a:solidFill>
                <a:latin typeface="Calibri"/>
                <a:ea typeface="Calibri"/>
                <a:cs typeface="Calibri"/>
                <a:sym typeface="Calibri"/>
              </a:rPr>
              <a:t>NCEQE International Conference 2023</a:t>
            </a:r>
            <a:endParaRPr lang="en-US" sz="1400" dirty="0"/>
          </a:p>
        </p:txBody>
      </p:sp>
      <p:sp>
        <p:nvSpPr>
          <p:cNvPr id="22" name="Rectangle 21">
            <a:extLst>
              <a:ext uri="{FF2B5EF4-FFF2-40B4-BE49-F238E27FC236}">
                <a16:creationId xmlns:a16="http://schemas.microsoft.com/office/drawing/2014/main" id="{38892FE3-FA73-46A4-843D-73BFE3017761}"/>
              </a:ext>
            </a:extLst>
          </p:cNvPr>
          <p:cNvSpPr/>
          <p:nvPr/>
        </p:nvSpPr>
        <p:spPr>
          <a:xfrm>
            <a:off x="314880" y="6438122"/>
            <a:ext cx="1024640" cy="738664"/>
          </a:xfrm>
          <a:prstGeom prst="rect">
            <a:avLst/>
          </a:prstGeom>
        </p:spPr>
        <p:txBody>
          <a:bodyPr wrap="none">
            <a:spAutoFit/>
          </a:bodyPr>
          <a:lstStyle/>
          <a:p>
            <a:pPr algn="ctr"/>
            <a:r>
              <a:rPr lang="en-US" b="1" dirty="0">
                <a:solidFill>
                  <a:schemeClr val="accent3">
                    <a:lumMod val="20000"/>
                    <a:lumOff val="80000"/>
                  </a:schemeClr>
                </a:solidFill>
                <a:latin typeface="Sylfaen (Body)"/>
              </a:rPr>
              <a:t>27-</a:t>
            </a:r>
            <a:r>
              <a:rPr lang="ka-GE" b="1" dirty="0">
                <a:solidFill>
                  <a:schemeClr val="accent3">
                    <a:lumMod val="20000"/>
                    <a:lumOff val="80000"/>
                  </a:schemeClr>
                </a:solidFill>
                <a:latin typeface="Sylfaen (Body)"/>
              </a:rPr>
              <a:t>0</a:t>
            </a:r>
            <a:r>
              <a:rPr lang="en-US" b="1" dirty="0">
                <a:solidFill>
                  <a:schemeClr val="accent3">
                    <a:lumMod val="20000"/>
                    <a:lumOff val="80000"/>
                  </a:schemeClr>
                </a:solidFill>
                <a:latin typeface="Sylfaen (Body)"/>
              </a:rPr>
              <a:t>2-20</a:t>
            </a:r>
            <a:r>
              <a:rPr lang="ka-GE" b="1" dirty="0">
                <a:solidFill>
                  <a:schemeClr val="accent3">
                    <a:lumMod val="20000"/>
                    <a:lumOff val="80000"/>
                  </a:schemeClr>
                </a:solidFill>
                <a:latin typeface="Sylfaen (Body)"/>
              </a:rPr>
              <a:t>2</a:t>
            </a:r>
            <a:r>
              <a:rPr lang="en-US" b="1" dirty="0">
                <a:solidFill>
                  <a:schemeClr val="accent3">
                    <a:lumMod val="20000"/>
                    <a:lumOff val="80000"/>
                  </a:schemeClr>
                </a:solidFill>
                <a:latin typeface="Sylfaen (Body)"/>
              </a:rPr>
              <a:t>3</a:t>
            </a:r>
          </a:p>
          <a:p>
            <a:pPr algn="ctr"/>
            <a:endParaRPr lang="en-US" b="1" dirty="0">
              <a:solidFill>
                <a:schemeClr val="accent3">
                  <a:lumMod val="20000"/>
                  <a:lumOff val="80000"/>
                </a:schemeClr>
              </a:solidFill>
            </a:endParaRPr>
          </a:p>
          <a:p>
            <a:pPr algn="ctr"/>
            <a:endParaRPr lang="en-US" b="1" dirty="0">
              <a:solidFill>
                <a:schemeClr val="accent3">
                  <a:lumMod val="20000"/>
                  <a:lumOff val="80000"/>
                </a:schemeClr>
              </a:solidFill>
            </a:endParaRPr>
          </a:p>
        </p:txBody>
      </p:sp>
      <p:sp>
        <p:nvSpPr>
          <p:cNvPr id="23" name="Slide Number Placeholder 5">
            <a:extLst>
              <a:ext uri="{FF2B5EF4-FFF2-40B4-BE49-F238E27FC236}">
                <a16:creationId xmlns:a16="http://schemas.microsoft.com/office/drawing/2014/main" id="{C838CA83-3646-40D5-982E-4DC79C78F5B5}"/>
              </a:ext>
            </a:extLst>
          </p:cNvPr>
          <p:cNvSpPr>
            <a:spLocks noGrp="1"/>
          </p:cNvSpPr>
          <p:nvPr>
            <p:ph type="sldNum" sz="quarter" idx="12"/>
          </p:nvPr>
        </p:nvSpPr>
        <p:spPr>
          <a:xfrm>
            <a:off x="10734335" y="6458017"/>
            <a:ext cx="1744863" cy="375504"/>
          </a:xfrm>
        </p:spPr>
        <p:txBody>
          <a:bodyPr/>
          <a:lstStyle/>
          <a:p>
            <a:pPr algn="ctr"/>
            <a:r>
              <a:rPr lang="en-US" sz="1800" b="1" dirty="0">
                <a:solidFill>
                  <a:schemeClr val="accent3">
                    <a:lumMod val="20000"/>
                    <a:lumOff val="80000"/>
                  </a:schemeClr>
                </a:solidFill>
                <a:effectLst/>
              </a:rPr>
              <a:t> </a:t>
            </a:r>
            <a:fld id="{9DEC907B-2156-D24F-9C68-53DDEED295ED}" type="slidenum">
              <a:rPr lang="en-US" sz="1800" b="1" smtClean="0">
                <a:solidFill>
                  <a:schemeClr val="accent3">
                    <a:lumMod val="20000"/>
                    <a:lumOff val="80000"/>
                  </a:schemeClr>
                </a:solidFill>
                <a:effectLst/>
              </a:rPr>
              <a:pPr algn="ctr"/>
              <a:t>12</a:t>
            </a:fld>
            <a:endParaRPr lang="en-US" sz="1800" b="1" dirty="0">
              <a:solidFill>
                <a:schemeClr val="accent3">
                  <a:lumMod val="20000"/>
                  <a:lumOff val="80000"/>
                </a:schemeClr>
              </a:solidFill>
              <a:effectLst/>
            </a:endParaRPr>
          </a:p>
        </p:txBody>
      </p:sp>
      <p:sp>
        <p:nvSpPr>
          <p:cNvPr id="29" name="TextBox 28">
            <a:extLst>
              <a:ext uri="{FF2B5EF4-FFF2-40B4-BE49-F238E27FC236}">
                <a16:creationId xmlns:a16="http://schemas.microsoft.com/office/drawing/2014/main" id="{AA38791B-CD48-497F-987E-17F8A0098C71}"/>
              </a:ext>
            </a:extLst>
          </p:cNvPr>
          <p:cNvSpPr txBox="1"/>
          <p:nvPr/>
        </p:nvSpPr>
        <p:spPr>
          <a:xfrm>
            <a:off x="1448524" y="74073"/>
            <a:ext cx="10743476" cy="954107"/>
          </a:xfrm>
          <a:prstGeom prst="rect">
            <a:avLst/>
          </a:prstGeom>
          <a:solidFill>
            <a:schemeClr val="bg1">
              <a:lumMod val="95000"/>
            </a:schemeClr>
          </a:solidFill>
        </p:spPr>
        <p:txBody>
          <a:bodyPr wrap="square" rtlCol="0">
            <a:spAutoFit/>
          </a:bodyPr>
          <a:lstStyle/>
          <a:p>
            <a:pPr algn="ctr"/>
            <a:r>
              <a:rPr lang="fr-FR" sz="2800" b="1" dirty="0" err="1">
                <a:ln w="0"/>
                <a:solidFill>
                  <a:srgbClr val="002060"/>
                </a:solidFill>
              </a:rPr>
              <a:t>Students</a:t>
            </a:r>
            <a:r>
              <a:rPr lang="fr-FR" sz="2800" b="1" dirty="0">
                <a:ln w="0"/>
                <a:solidFill>
                  <a:srgbClr val="002060"/>
                </a:solidFill>
              </a:rPr>
              <a:t> engagement main </a:t>
            </a:r>
            <a:r>
              <a:rPr lang="fr-FR" sz="2800" b="1" dirty="0" err="1">
                <a:ln w="0"/>
                <a:solidFill>
                  <a:srgbClr val="002060"/>
                </a:solidFill>
              </a:rPr>
              <a:t>Indicators</a:t>
            </a:r>
            <a:r>
              <a:rPr lang="fr-FR" sz="2800" b="1" dirty="0">
                <a:ln w="0"/>
                <a:solidFill>
                  <a:srgbClr val="002060"/>
                </a:solidFill>
              </a:rPr>
              <a:t> for </a:t>
            </a:r>
            <a:r>
              <a:rPr lang="fr-FR" sz="2800" b="1" dirty="0" err="1">
                <a:ln w="0"/>
                <a:solidFill>
                  <a:srgbClr val="002060"/>
                </a:solidFill>
              </a:rPr>
              <a:t>internal</a:t>
            </a:r>
            <a:r>
              <a:rPr lang="fr-FR" sz="2800" b="1" dirty="0">
                <a:ln w="0"/>
                <a:solidFill>
                  <a:srgbClr val="002060"/>
                </a:solidFill>
              </a:rPr>
              <a:t> QA system </a:t>
            </a:r>
            <a:r>
              <a:rPr lang="fr-FR" sz="2800" b="1" dirty="0" err="1">
                <a:ln w="0"/>
                <a:solidFill>
                  <a:srgbClr val="002060"/>
                </a:solidFill>
              </a:rPr>
              <a:t>assesement</a:t>
            </a:r>
            <a:r>
              <a:rPr lang="fr-FR" sz="2800" b="1" dirty="0">
                <a:ln w="0"/>
                <a:solidFill>
                  <a:srgbClr val="002060"/>
                </a:solidFill>
              </a:rPr>
              <a:t>  </a:t>
            </a:r>
            <a:endParaRPr lang="en-US" sz="2800" b="1" dirty="0">
              <a:solidFill>
                <a:srgbClr val="002060"/>
              </a:solidFill>
            </a:endParaRPr>
          </a:p>
        </p:txBody>
      </p:sp>
      <p:sp>
        <p:nvSpPr>
          <p:cNvPr id="6" name="TextBox 5">
            <a:extLst>
              <a:ext uri="{FF2B5EF4-FFF2-40B4-BE49-F238E27FC236}">
                <a16:creationId xmlns:a16="http://schemas.microsoft.com/office/drawing/2014/main" id="{71E499D8-9375-450A-B253-9E1E9B10649C}"/>
              </a:ext>
            </a:extLst>
          </p:cNvPr>
          <p:cNvSpPr txBox="1"/>
          <p:nvPr/>
        </p:nvSpPr>
        <p:spPr>
          <a:xfrm>
            <a:off x="327991" y="1493234"/>
            <a:ext cx="11864009" cy="5078313"/>
          </a:xfrm>
          <a:prstGeom prst="rect">
            <a:avLst/>
          </a:prstGeom>
          <a:noFill/>
        </p:spPr>
        <p:txBody>
          <a:bodyPr wrap="square" rtlCol="0">
            <a:spAutoFit/>
          </a:bodyPr>
          <a:lstStyle/>
          <a:p>
            <a:pPr marL="1200150" lvl="2" indent="-285750">
              <a:buFont typeface="Arial" panose="020B0604020202020204" pitchFamily="34" charset="0"/>
              <a:buChar char="•"/>
            </a:pPr>
            <a:r>
              <a:rPr lang="en-US" b="1" dirty="0">
                <a:solidFill>
                  <a:schemeClr val="accent1">
                    <a:lumMod val="75000"/>
                  </a:schemeClr>
                </a:solidFill>
              </a:rPr>
              <a:t>Participation of students in the development of educational programs and evaluation processes in all directions of activities of higher education institutions</a:t>
            </a:r>
          </a:p>
          <a:p>
            <a:pPr marL="1200150" lvl="2" indent="-285750">
              <a:buFontTx/>
              <a:buChar char="-"/>
            </a:pPr>
            <a:r>
              <a:rPr lang="en-US" dirty="0">
                <a:solidFill>
                  <a:schemeClr val="accent1">
                    <a:lumMod val="75000"/>
                  </a:schemeClr>
                </a:solidFill>
              </a:rPr>
              <a:t>Student involvement in surveys, </a:t>
            </a:r>
          </a:p>
          <a:p>
            <a:pPr marL="1200150" lvl="2" indent="-285750">
              <a:buFontTx/>
              <a:buChar char="-"/>
            </a:pPr>
            <a:r>
              <a:rPr lang="en-US" dirty="0">
                <a:solidFill>
                  <a:schemeClr val="accent1">
                    <a:lumMod val="75000"/>
                  </a:schemeClr>
                </a:solidFill>
              </a:rPr>
              <a:t>Focus groups, </a:t>
            </a:r>
          </a:p>
          <a:p>
            <a:pPr marL="1200150" lvl="2" indent="-285750">
              <a:buFontTx/>
              <a:buChar char="-"/>
            </a:pPr>
            <a:r>
              <a:rPr lang="en-US" dirty="0">
                <a:solidFill>
                  <a:schemeClr val="accent1">
                    <a:lumMod val="75000"/>
                  </a:schemeClr>
                </a:solidFill>
              </a:rPr>
              <a:t>Meetings,</a:t>
            </a:r>
          </a:p>
          <a:p>
            <a:pPr marL="1200150" lvl="2" indent="-285750">
              <a:buFontTx/>
              <a:buChar char="-"/>
            </a:pPr>
            <a:r>
              <a:rPr lang="en-US" dirty="0">
                <a:solidFill>
                  <a:schemeClr val="accent1">
                    <a:lumMod val="75000"/>
                  </a:schemeClr>
                </a:solidFill>
              </a:rPr>
              <a:t>Working groups, </a:t>
            </a:r>
          </a:p>
          <a:p>
            <a:pPr marL="1200150" lvl="2" indent="-285750">
              <a:buFontTx/>
              <a:buChar char="-"/>
            </a:pPr>
            <a:r>
              <a:rPr lang="en-US" dirty="0">
                <a:solidFill>
                  <a:schemeClr val="accent1">
                    <a:lumMod val="75000"/>
                  </a:schemeClr>
                </a:solidFill>
              </a:rPr>
              <a:t>Programs and institutions self-assessment teams.</a:t>
            </a:r>
          </a:p>
          <a:p>
            <a:pPr marL="914400" lvl="2"/>
            <a:endParaRPr lang="en-US" sz="1800" dirty="0">
              <a:latin typeface="Sylfaen" panose="010A0502050306030303" pitchFamily="18" charset="0"/>
              <a:ea typeface="Calibri" panose="020F0502020204030204" pitchFamily="34" charset="0"/>
              <a:cs typeface="Times New Roman" panose="02020603050405020304" pitchFamily="18" charset="0"/>
            </a:endParaRPr>
          </a:p>
          <a:p>
            <a:pPr marL="1200150" lvl="2" indent="-285750">
              <a:buFont typeface="Arial" panose="020B0604020202020204" pitchFamily="34" charset="0"/>
              <a:buChar char="•"/>
            </a:pPr>
            <a:r>
              <a:rPr lang="en-US" b="1" dirty="0">
                <a:solidFill>
                  <a:schemeClr val="accent1">
                    <a:lumMod val="75000"/>
                  </a:schemeClr>
                </a:solidFill>
              </a:rPr>
              <a:t> Work quality of Student Support Services and Career Centers in the university and results.</a:t>
            </a:r>
          </a:p>
          <a:p>
            <a:pPr marL="914400" lvl="2"/>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b="1" dirty="0">
                <a:solidFill>
                  <a:schemeClr val="accent1">
                    <a:lumMod val="75000"/>
                  </a:schemeClr>
                </a:solidFill>
              </a:rPr>
              <a:t>Open information access for students on domestic grants, exchange programs, international conferences and financing opportunities. </a:t>
            </a:r>
          </a:p>
          <a:p>
            <a:pPr marL="285750" indent="-285750">
              <a:buFont typeface="Wingdings" panose="05000000000000000000" pitchFamily="2" charset="2"/>
              <a:buChar char="§"/>
            </a:pPr>
            <a:endParaRPr lang="en-US" dirty="0">
              <a:solidFill>
                <a:schemeClr val="accent1">
                  <a:lumMod val="75000"/>
                </a:schemeClr>
              </a:solidFill>
            </a:endParaRPr>
          </a:p>
          <a:p>
            <a:pPr marL="285750" indent="-285750">
              <a:buFontTx/>
              <a:buChar char="-"/>
            </a:pPr>
            <a:endParaRPr lang="ka-GE" dirty="0">
              <a:solidFill>
                <a:schemeClr val="accent1">
                  <a:lumMod val="75000"/>
                </a:schemeClr>
              </a:solidFill>
            </a:endParaRPr>
          </a:p>
          <a:p>
            <a:endParaRPr lang="ka-GE" dirty="0">
              <a:solidFill>
                <a:schemeClr val="accent1">
                  <a:lumMod val="75000"/>
                </a:schemeClr>
              </a:solidFill>
            </a:endParaRPr>
          </a:p>
          <a:p>
            <a:pPr marL="285750" indent="-285750">
              <a:buFont typeface="Arial" panose="020B0604020202020204" pitchFamily="34" charset="0"/>
              <a:buChar char="•"/>
            </a:pPr>
            <a:endParaRPr lang="ka-GE" dirty="0"/>
          </a:p>
          <a:p>
            <a:pPr marL="285750" indent="-285750">
              <a:buFontTx/>
              <a:buChar char="-"/>
            </a:pPr>
            <a:endParaRPr lang="ka-GE" dirty="0"/>
          </a:p>
          <a:p>
            <a:endParaRPr lang="en-US" dirty="0"/>
          </a:p>
        </p:txBody>
      </p:sp>
      <p:pic>
        <p:nvPicPr>
          <p:cNvPr id="4" name="Picture 3">
            <a:extLst>
              <a:ext uri="{FF2B5EF4-FFF2-40B4-BE49-F238E27FC236}">
                <a16:creationId xmlns:a16="http://schemas.microsoft.com/office/drawing/2014/main" id="{5BA7F124-A931-7C10-4A4B-3673A7072B09}"/>
              </a:ext>
            </a:extLst>
          </p:cNvPr>
          <p:cNvPicPr>
            <a:picLocks noChangeAspect="1"/>
          </p:cNvPicPr>
          <p:nvPr/>
        </p:nvPicPr>
        <p:blipFill>
          <a:blip r:embed="rId4"/>
          <a:stretch>
            <a:fillRect/>
          </a:stretch>
        </p:blipFill>
        <p:spPr>
          <a:xfrm>
            <a:off x="133" y="4241211"/>
            <a:ext cx="4572000" cy="2196911"/>
          </a:xfrm>
          <a:prstGeom prst="rect">
            <a:avLst/>
          </a:prstGeom>
        </p:spPr>
      </p:pic>
      <p:pic>
        <p:nvPicPr>
          <p:cNvPr id="1028" name="Picture 4" descr="Student Resources - NAAHP">
            <a:extLst>
              <a:ext uri="{FF2B5EF4-FFF2-40B4-BE49-F238E27FC236}">
                <a16:creationId xmlns:a16="http://schemas.microsoft.com/office/drawing/2014/main" id="{0079A892-B825-7874-8B5D-5ADF91CCB3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86880" y="4089819"/>
            <a:ext cx="3728641" cy="228242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tudent Support Services | Heartland Community College">
            <a:extLst>
              <a:ext uri="{FF2B5EF4-FFF2-40B4-BE49-F238E27FC236}">
                <a16:creationId xmlns:a16="http://schemas.microsoft.com/office/drawing/2014/main" id="{5B8A2D05-934B-72A9-7F5A-F6BE9304722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19494" y="4177572"/>
            <a:ext cx="3043063" cy="2282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6033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BE99184-E050-42E7-8070-D3DDB9053AD1}"/>
              </a:ext>
            </a:extLst>
          </p:cNvPr>
          <p:cNvSpPr/>
          <p:nvPr/>
        </p:nvSpPr>
        <p:spPr>
          <a:xfrm>
            <a:off x="0" y="6438122"/>
            <a:ext cx="12192000" cy="4198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8431141F-113F-4FC7-AE3E-3701E0B8FE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169"/>
            <a:ext cx="1261216" cy="1280160"/>
          </a:xfrm>
          <a:prstGeom prst="rect">
            <a:avLst/>
          </a:prstGeom>
        </p:spPr>
      </p:pic>
      <p:sp>
        <p:nvSpPr>
          <p:cNvPr id="21" name="Rectangle 20">
            <a:extLst>
              <a:ext uri="{FF2B5EF4-FFF2-40B4-BE49-F238E27FC236}">
                <a16:creationId xmlns:a16="http://schemas.microsoft.com/office/drawing/2014/main" id="{11057522-6F68-42E3-AEA1-498B1AC6E0DF}"/>
              </a:ext>
            </a:extLst>
          </p:cNvPr>
          <p:cNvSpPr/>
          <p:nvPr/>
        </p:nvSpPr>
        <p:spPr>
          <a:xfrm>
            <a:off x="4504852" y="6438122"/>
            <a:ext cx="3009157" cy="307777"/>
          </a:xfrm>
          <a:prstGeom prst="rect">
            <a:avLst/>
          </a:prstGeom>
        </p:spPr>
        <p:txBody>
          <a:bodyPr wrap="none">
            <a:spAutoFit/>
          </a:bodyPr>
          <a:lstStyle/>
          <a:p>
            <a:pPr marL="0" marR="0" lvl="0" indent="0" algn="ctr" rtl="0">
              <a:spcBef>
                <a:spcPts val="0"/>
              </a:spcBef>
              <a:spcAft>
                <a:spcPts val="0"/>
              </a:spcAft>
              <a:buNone/>
            </a:pPr>
            <a:r>
              <a:rPr lang="en-US" sz="1400" b="1" dirty="0">
                <a:solidFill>
                  <a:schemeClr val="lt1"/>
                </a:solidFill>
                <a:latin typeface="Calibri"/>
                <a:ea typeface="Calibri"/>
                <a:cs typeface="Calibri"/>
                <a:sym typeface="Calibri"/>
              </a:rPr>
              <a:t>NCEQE International Conference 2023</a:t>
            </a:r>
            <a:endParaRPr lang="en-US" sz="1400" dirty="0"/>
          </a:p>
        </p:txBody>
      </p:sp>
      <p:sp>
        <p:nvSpPr>
          <p:cNvPr id="22" name="Rectangle 21">
            <a:extLst>
              <a:ext uri="{FF2B5EF4-FFF2-40B4-BE49-F238E27FC236}">
                <a16:creationId xmlns:a16="http://schemas.microsoft.com/office/drawing/2014/main" id="{38892FE3-FA73-46A4-843D-73BFE3017761}"/>
              </a:ext>
            </a:extLst>
          </p:cNvPr>
          <p:cNvSpPr/>
          <p:nvPr/>
        </p:nvSpPr>
        <p:spPr>
          <a:xfrm>
            <a:off x="314880" y="6438122"/>
            <a:ext cx="1024640" cy="738664"/>
          </a:xfrm>
          <a:prstGeom prst="rect">
            <a:avLst/>
          </a:prstGeom>
        </p:spPr>
        <p:txBody>
          <a:bodyPr wrap="none">
            <a:spAutoFit/>
          </a:bodyPr>
          <a:lstStyle/>
          <a:p>
            <a:pPr algn="ctr"/>
            <a:r>
              <a:rPr lang="en-US" b="1" dirty="0">
                <a:solidFill>
                  <a:schemeClr val="accent3">
                    <a:lumMod val="20000"/>
                    <a:lumOff val="80000"/>
                  </a:schemeClr>
                </a:solidFill>
                <a:latin typeface="Sylfaen (Body)"/>
              </a:rPr>
              <a:t>27-</a:t>
            </a:r>
            <a:r>
              <a:rPr lang="ka-GE" b="1" dirty="0">
                <a:solidFill>
                  <a:schemeClr val="accent3">
                    <a:lumMod val="20000"/>
                    <a:lumOff val="80000"/>
                  </a:schemeClr>
                </a:solidFill>
                <a:latin typeface="Sylfaen (Body)"/>
              </a:rPr>
              <a:t>0</a:t>
            </a:r>
            <a:r>
              <a:rPr lang="en-US" b="1" dirty="0">
                <a:solidFill>
                  <a:schemeClr val="accent3">
                    <a:lumMod val="20000"/>
                    <a:lumOff val="80000"/>
                  </a:schemeClr>
                </a:solidFill>
                <a:latin typeface="Sylfaen (Body)"/>
              </a:rPr>
              <a:t>2-20</a:t>
            </a:r>
            <a:r>
              <a:rPr lang="ka-GE" b="1" dirty="0">
                <a:solidFill>
                  <a:schemeClr val="accent3">
                    <a:lumMod val="20000"/>
                    <a:lumOff val="80000"/>
                  </a:schemeClr>
                </a:solidFill>
                <a:latin typeface="Sylfaen (Body)"/>
              </a:rPr>
              <a:t>2</a:t>
            </a:r>
            <a:r>
              <a:rPr lang="en-US" b="1" dirty="0">
                <a:solidFill>
                  <a:schemeClr val="accent3">
                    <a:lumMod val="20000"/>
                    <a:lumOff val="80000"/>
                  </a:schemeClr>
                </a:solidFill>
                <a:latin typeface="Sylfaen (Body)"/>
              </a:rPr>
              <a:t>3</a:t>
            </a:r>
          </a:p>
          <a:p>
            <a:pPr algn="ctr"/>
            <a:endParaRPr lang="en-US" b="1" dirty="0">
              <a:solidFill>
                <a:schemeClr val="accent3">
                  <a:lumMod val="20000"/>
                  <a:lumOff val="80000"/>
                </a:schemeClr>
              </a:solidFill>
            </a:endParaRPr>
          </a:p>
          <a:p>
            <a:pPr algn="ctr"/>
            <a:endParaRPr lang="en-US" b="1" dirty="0">
              <a:solidFill>
                <a:schemeClr val="accent3">
                  <a:lumMod val="20000"/>
                  <a:lumOff val="80000"/>
                </a:schemeClr>
              </a:solidFill>
            </a:endParaRPr>
          </a:p>
        </p:txBody>
      </p:sp>
      <p:sp>
        <p:nvSpPr>
          <p:cNvPr id="23" name="Slide Number Placeholder 5">
            <a:extLst>
              <a:ext uri="{FF2B5EF4-FFF2-40B4-BE49-F238E27FC236}">
                <a16:creationId xmlns:a16="http://schemas.microsoft.com/office/drawing/2014/main" id="{C838CA83-3646-40D5-982E-4DC79C78F5B5}"/>
              </a:ext>
            </a:extLst>
          </p:cNvPr>
          <p:cNvSpPr>
            <a:spLocks noGrp="1"/>
          </p:cNvSpPr>
          <p:nvPr>
            <p:ph type="sldNum" sz="quarter" idx="12"/>
          </p:nvPr>
        </p:nvSpPr>
        <p:spPr>
          <a:xfrm>
            <a:off x="10734335" y="6458017"/>
            <a:ext cx="1744863" cy="375504"/>
          </a:xfrm>
        </p:spPr>
        <p:txBody>
          <a:bodyPr/>
          <a:lstStyle/>
          <a:p>
            <a:pPr algn="ctr"/>
            <a:r>
              <a:rPr lang="en-US" sz="1800" b="1" dirty="0">
                <a:solidFill>
                  <a:schemeClr val="accent3">
                    <a:lumMod val="20000"/>
                    <a:lumOff val="80000"/>
                  </a:schemeClr>
                </a:solidFill>
                <a:effectLst/>
              </a:rPr>
              <a:t> </a:t>
            </a:r>
            <a:fld id="{9DEC907B-2156-D24F-9C68-53DDEED295ED}" type="slidenum">
              <a:rPr lang="en-US" sz="1800" b="1" smtClean="0">
                <a:solidFill>
                  <a:schemeClr val="accent3">
                    <a:lumMod val="20000"/>
                    <a:lumOff val="80000"/>
                  </a:schemeClr>
                </a:solidFill>
                <a:effectLst/>
              </a:rPr>
              <a:pPr algn="ctr"/>
              <a:t>13</a:t>
            </a:fld>
            <a:endParaRPr lang="en-US" sz="1800" b="1" dirty="0">
              <a:solidFill>
                <a:schemeClr val="accent3">
                  <a:lumMod val="20000"/>
                  <a:lumOff val="80000"/>
                </a:schemeClr>
              </a:solidFill>
              <a:effectLst/>
            </a:endParaRPr>
          </a:p>
        </p:txBody>
      </p:sp>
      <p:sp>
        <p:nvSpPr>
          <p:cNvPr id="29" name="TextBox 28">
            <a:extLst>
              <a:ext uri="{FF2B5EF4-FFF2-40B4-BE49-F238E27FC236}">
                <a16:creationId xmlns:a16="http://schemas.microsoft.com/office/drawing/2014/main" id="{AA38791B-CD48-497F-987E-17F8A0098C71}"/>
              </a:ext>
            </a:extLst>
          </p:cNvPr>
          <p:cNvSpPr txBox="1"/>
          <p:nvPr/>
        </p:nvSpPr>
        <p:spPr>
          <a:xfrm>
            <a:off x="1448524" y="74073"/>
            <a:ext cx="10743476" cy="954107"/>
          </a:xfrm>
          <a:prstGeom prst="rect">
            <a:avLst/>
          </a:prstGeom>
          <a:solidFill>
            <a:schemeClr val="bg1">
              <a:lumMod val="95000"/>
            </a:schemeClr>
          </a:solidFill>
        </p:spPr>
        <p:txBody>
          <a:bodyPr wrap="square" rtlCol="0">
            <a:spAutoFit/>
          </a:bodyPr>
          <a:lstStyle/>
          <a:p>
            <a:pPr algn="ctr"/>
            <a:r>
              <a:rPr lang="en-US" sz="2800" b="1" dirty="0">
                <a:ln w="0"/>
                <a:solidFill>
                  <a:srgbClr val="002060"/>
                </a:solidFill>
              </a:rPr>
              <a:t>Key components of how to assess students' participation in HEI’s internal processes </a:t>
            </a:r>
          </a:p>
        </p:txBody>
      </p:sp>
      <p:sp>
        <p:nvSpPr>
          <p:cNvPr id="6" name="TextBox 5">
            <a:extLst>
              <a:ext uri="{FF2B5EF4-FFF2-40B4-BE49-F238E27FC236}">
                <a16:creationId xmlns:a16="http://schemas.microsoft.com/office/drawing/2014/main" id="{71E499D8-9375-450A-B253-9E1E9B10649C}"/>
              </a:ext>
            </a:extLst>
          </p:cNvPr>
          <p:cNvSpPr txBox="1"/>
          <p:nvPr/>
        </p:nvSpPr>
        <p:spPr>
          <a:xfrm>
            <a:off x="-988291" y="1225689"/>
            <a:ext cx="13004800" cy="4693593"/>
          </a:xfrm>
          <a:prstGeom prst="rect">
            <a:avLst/>
          </a:prstGeom>
          <a:noFill/>
        </p:spPr>
        <p:txBody>
          <a:bodyPr wrap="square" rtlCol="0">
            <a:spAutoFit/>
          </a:bodyPr>
          <a:lstStyle/>
          <a:p>
            <a:pPr marL="914400" lvl="2"/>
            <a:r>
              <a:rPr lang="en-US" sz="1300" b="1" dirty="0">
                <a:solidFill>
                  <a:schemeClr val="accent1">
                    <a:lumMod val="75000"/>
                  </a:schemeClr>
                </a:solidFill>
                <a:effectLst>
                  <a:outerShdw blurRad="38100" dist="38100" dir="2700000" algn="tl">
                    <a:srgbClr val="000000">
                      <a:alpha val="43137"/>
                    </a:srgbClr>
                  </a:outerShdw>
                </a:effectLst>
              </a:rPr>
              <a:t>Accreditation standards</a:t>
            </a:r>
            <a:r>
              <a:rPr lang="en-US" sz="1300" b="1" dirty="0">
                <a:solidFill>
                  <a:schemeClr val="accent1">
                    <a:lumMod val="75000"/>
                  </a:schemeClr>
                </a:solidFill>
              </a:rPr>
              <a:t>:</a:t>
            </a:r>
          </a:p>
          <a:p>
            <a:pPr marL="914400" lvl="2"/>
            <a:r>
              <a:rPr lang="en-US" sz="1300" b="1" u="sng" dirty="0">
                <a:solidFill>
                  <a:schemeClr val="accent1">
                    <a:lumMod val="75000"/>
                  </a:schemeClr>
                </a:solidFill>
              </a:rPr>
              <a:t>3.1/3.2 Students consulting services and supervision: </a:t>
            </a:r>
          </a:p>
          <a:p>
            <a:pPr marL="1200150" lvl="2" indent="-285750">
              <a:buFontTx/>
              <a:buChar char="-"/>
            </a:pPr>
            <a:r>
              <a:rPr lang="en-US" sz="1300" b="1" dirty="0">
                <a:solidFill>
                  <a:schemeClr val="accent1">
                    <a:lumMod val="75000"/>
                  </a:schemeClr>
                </a:solidFill>
              </a:rPr>
              <a:t>Statistical data about various projects and the students involved in them;</a:t>
            </a:r>
          </a:p>
          <a:p>
            <a:pPr marL="1200150" lvl="2" indent="-285750">
              <a:buFontTx/>
              <a:buChar char="-"/>
            </a:pPr>
            <a:r>
              <a:rPr lang="en-US" sz="1300" b="1" dirty="0">
                <a:solidFill>
                  <a:schemeClr val="accent1">
                    <a:lumMod val="75000"/>
                  </a:schemeClr>
                </a:solidFill>
              </a:rPr>
              <a:t>The student receives appropriate counseling on planning the educational process, improving academic achievements, employment and career development.</a:t>
            </a:r>
          </a:p>
          <a:p>
            <a:pPr marL="1200150" lvl="2" indent="-285750">
              <a:buFontTx/>
              <a:buChar char="-"/>
            </a:pPr>
            <a:r>
              <a:rPr lang="en-US" sz="1300" b="1" dirty="0">
                <a:solidFill>
                  <a:schemeClr val="accent1">
                    <a:lumMod val="75000"/>
                  </a:schemeClr>
                </a:solidFill>
              </a:rPr>
              <a:t>Within the program, students have the opportunity to participate in local and international projects, events, conferences and researches; also take advantage of international mobility.</a:t>
            </a:r>
          </a:p>
          <a:p>
            <a:pPr marL="914400" lvl="2"/>
            <a:r>
              <a:rPr lang="en-US" sz="1300" b="1" u="sng" dirty="0">
                <a:solidFill>
                  <a:schemeClr val="accent1">
                    <a:lumMod val="75000"/>
                  </a:schemeClr>
                </a:solidFill>
              </a:rPr>
              <a:t>5.1. Internal quality assessment:</a:t>
            </a:r>
          </a:p>
          <a:p>
            <a:pPr marL="1200150" lvl="2" indent="-285750">
              <a:buFontTx/>
              <a:buChar char="-"/>
            </a:pPr>
            <a:r>
              <a:rPr lang="en-US" sz="1300" b="1" dirty="0">
                <a:solidFill>
                  <a:schemeClr val="accent1">
                    <a:lumMod val="75000"/>
                  </a:schemeClr>
                </a:solidFill>
              </a:rPr>
              <a:t>Student profiles, student progress, status suspension and termination rates, student satisfaction with their program;</a:t>
            </a:r>
          </a:p>
          <a:p>
            <a:pPr marL="1200150" lvl="2" indent="-285750">
              <a:buFontTx/>
              <a:buChar char="-"/>
            </a:pPr>
            <a:r>
              <a:rPr lang="en-US" sz="1300" b="1" dirty="0">
                <a:solidFill>
                  <a:schemeClr val="accent1">
                    <a:lumMod val="75000"/>
                  </a:schemeClr>
                </a:solidFill>
              </a:rPr>
              <a:t>The results of the student survey conducted by the Higher education institutions;</a:t>
            </a:r>
          </a:p>
          <a:p>
            <a:pPr marL="1200150" lvl="2" indent="-285750">
              <a:buFontTx/>
              <a:buChar char="-"/>
            </a:pPr>
            <a:r>
              <a:rPr lang="en-US" sz="1300" b="1" dirty="0">
                <a:solidFill>
                  <a:schemeClr val="accent1">
                    <a:lumMod val="75000"/>
                  </a:schemeClr>
                </a:solidFill>
              </a:rPr>
              <a:t>Results of the interviews with students.</a:t>
            </a:r>
          </a:p>
          <a:p>
            <a:pPr marL="914400" lvl="2"/>
            <a:r>
              <a:rPr lang="en-US" sz="1300" b="1" dirty="0">
                <a:solidFill>
                  <a:schemeClr val="accent1">
                    <a:lumMod val="75000"/>
                  </a:schemeClr>
                </a:solidFill>
                <a:effectLst>
                  <a:outerShdw blurRad="38100" dist="38100" dir="2700000" algn="tl">
                    <a:srgbClr val="000000">
                      <a:alpha val="43137"/>
                    </a:srgbClr>
                  </a:outerShdw>
                </a:effectLst>
              </a:rPr>
              <a:t>Authorization standards: </a:t>
            </a:r>
          </a:p>
          <a:p>
            <a:pPr marL="914400" lvl="2"/>
            <a:r>
              <a:rPr lang="en-US" sz="1300" b="1" u="sng" dirty="0">
                <a:solidFill>
                  <a:schemeClr val="accent1">
                    <a:lumMod val="75000"/>
                  </a:schemeClr>
                </a:solidFill>
              </a:rPr>
              <a:t>5.1/5.2 Students and their support measures</a:t>
            </a:r>
          </a:p>
          <a:p>
            <a:pPr marL="1200150" lvl="2" indent="-285750">
              <a:buFontTx/>
              <a:buChar char="-"/>
            </a:pPr>
            <a:r>
              <a:rPr lang="en-US" sz="1300" b="1" dirty="0">
                <a:solidFill>
                  <a:schemeClr val="accent1">
                    <a:lumMod val="75000"/>
                  </a:schemeClr>
                </a:solidFill>
              </a:rPr>
              <a:t>HEI ensures the creation of a student-oriented environment and the protection of their rights;</a:t>
            </a:r>
          </a:p>
          <a:p>
            <a:pPr marL="1200150" lvl="2" indent="-285750">
              <a:buFontTx/>
              <a:buChar char="-"/>
            </a:pPr>
            <a:r>
              <a:rPr lang="en-US" sz="1300" b="1" dirty="0">
                <a:solidFill>
                  <a:schemeClr val="accent1">
                    <a:lumMod val="75000"/>
                  </a:schemeClr>
                </a:solidFill>
              </a:rPr>
              <a:t>Offers students appropriate services, including among the employment promotion mechanisms;</a:t>
            </a:r>
          </a:p>
          <a:p>
            <a:pPr marL="1200150" lvl="2" indent="-285750">
              <a:buFontTx/>
              <a:buChar char="-"/>
            </a:pPr>
            <a:r>
              <a:rPr lang="en-US" sz="1300" b="1" dirty="0">
                <a:solidFill>
                  <a:schemeClr val="accent1">
                    <a:lumMod val="75000"/>
                  </a:schemeClr>
                </a:solidFill>
              </a:rPr>
              <a:t>Provides maximum information of students, implements various events and encourages student involvement in these events;</a:t>
            </a:r>
          </a:p>
          <a:p>
            <a:pPr marL="1200150" lvl="2" indent="-285750">
              <a:buFontTx/>
              <a:buChar char="-"/>
            </a:pPr>
            <a:r>
              <a:rPr lang="en-US" sz="1300" b="1" dirty="0">
                <a:solidFill>
                  <a:schemeClr val="accent1">
                    <a:lumMod val="75000"/>
                  </a:schemeClr>
                </a:solidFill>
              </a:rPr>
              <a:t>In order to improve student support measures, HEI It takes into account the results of the student survey</a:t>
            </a:r>
          </a:p>
          <a:p>
            <a:pPr marL="285750" indent="-285750">
              <a:buFont typeface="Wingdings" panose="05000000000000000000" pitchFamily="2" charset="2"/>
              <a:buChar char="§"/>
            </a:pPr>
            <a:endParaRPr lang="en-US" sz="1300" dirty="0">
              <a:solidFill>
                <a:schemeClr val="accent1">
                  <a:lumMod val="75000"/>
                </a:schemeClr>
              </a:solidFill>
            </a:endParaRPr>
          </a:p>
          <a:p>
            <a:pPr marL="285750" indent="-285750">
              <a:buFontTx/>
              <a:buChar char="-"/>
            </a:pPr>
            <a:endParaRPr lang="ka-GE" sz="1300" dirty="0">
              <a:solidFill>
                <a:schemeClr val="accent1">
                  <a:lumMod val="75000"/>
                </a:schemeClr>
              </a:solidFill>
            </a:endParaRPr>
          </a:p>
          <a:p>
            <a:endParaRPr lang="ka-GE" sz="1300" dirty="0">
              <a:solidFill>
                <a:schemeClr val="accent1">
                  <a:lumMod val="75000"/>
                </a:schemeClr>
              </a:solidFill>
            </a:endParaRPr>
          </a:p>
          <a:p>
            <a:pPr marL="285750" indent="-285750">
              <a:buFont typeface="Arial" panose="020B0604020202020204" pitchFamily="34" charset="0"/>
              <a:buChar char="•"/>
            </a:pPr>
            <a:endParaRPr lang="ka-GE" sz="1300" dirty="0"/>
          </a:p>
          <a:p>
            <a:pPr marL="285750" indent="-285750">
              <a:buFontTx/>
              <a:buChar char="-"/>
            </a:pPr>
            <a:endParaRPr lang="ka-GE" sz="1300" dirty="0"/>
          </a:p>
          <a:p>
            <a:endParaRPr lang="en-US" sz="1300" dirty="0"/>
          </a:p>
        </p:txBody>
      </p:sp>
      <p:pic>
        <p:nvPicPr>
          <p:cNvPr id="3" name="Picture 2">
            <a:extLst>
              <a:ext uri="{FF2B5EF4-FFF2-40B4-BE49-F238E27FC236}">
                <a16:creationId xmlns:a16="http://schemas.microsoft.com/office/drawing/2014/main" id="{0C680CBA-C745-524D-0399-ED0364CED8D2}"/>
              </a:ext>
            </a:extLst>
          </p:cNvPr>
          <p:cNvPicPr>
            <a:picLocks noChangeAspect="1"/>
          </p:cNvPicPr>
          <p:nvPr/>
        </p:nvPicPr>
        <p:blipFill>
          <a:blip r:embed="rId4"/>
          <a:stretch>
            <a:fillRect/>
          </a:stretch>
        </p:blipFill>
        <p:spPr>
          <a:xfrm>
            <a:off x="8950237" y="4727700"/>
            <a:ext cx="3241763" cy="1685943"/>
          </a:xfrm>
          <a:prstGeom prst="rect">
            <a:avLst/>
          </a:prstGeom>
        </p:spPr>
      </p:pic>
      <p:pic>
        <p:nvPicPr>
          <p:cNvPr id="3076" name="Picture 4" descr="ULUSLARARASI STANDART EĞİTİM SINIFLANDIRMASI – Otomotiv Mühendisliği Alanı  – Otomotiv Mühendisleri Derneği">
            <a:extLst>
              <a:ext uri="{FF2B5EF4-FFF2-40B4-BE49-F238E27FC236}">
                <a16:creationId xmlns:a16="http://schemas.microsoft.com/office/drawing/2014/main" id="{B7A935F2-E9C0-4F7B-607F-9F5EA92140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727699"/>
            <a:ext cx="3049794" cy="168594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Accreditation Standards">
            <a:extLst>
              <a:ext uri="{FF2B5EF4-FFF2-40B4-BE49-F238E27FC236}">
                <a16:creationId xmlns:a16="http://schemas.microsoft.com/office/drawing/2014/main" id="{9B5DE1FC-2B37-5895-F6AC-30182BAF7D0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56569" y="5053925"/>
            <a:ext cx="4678861" cy="13336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466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g1105689f0c9_0_51"/>
          <p:cNvSpPr/>
          <p:nvPr/>
        </p:nvSpPr>
        <p:spPr>
          <a:xfrm>
            <a:off x="0" y="6438122"/>
            <a:ext cx="12192000" cy="4200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60" name="Google Shape;560;g1105689f0c9_0_51"/>
          <p:cNvSpPr txBox="1">
            <a:spLocks noGrp="1"/>
          </p:cNvSpPr>
          <p:nvPr>
            <p:ph type="sldNum" idx="12"/>
          </p:nvPr>
        </p:nvSpPr>
        <p:spPr>
          <a:xfrm>
            <a:off x="10734335" y="6458017"/>
            <a:ext cx="1744800" cy="3756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1800" b="1">
                <a:solidFill>
                  <a:srgbClr val="EDEDED"/>
                </a:solidFill>
              </a:rPr>
              <a:t> </a:t>
            </a:r>
            <a:fld id="{00000000-1234-1234-1234-123412341234}" type="slidenum">
              <a:rPr lang="en-US" sz="1800" b="1">
                <a:solidFill>
                  <a:srgbClr val="EDEDED"/>
                </a:solidFill>
              </a:rPr>
              <a:t>14</a:t>
            </a:fld>
            <a:endParaRPr sz="1800" b="1">
              <a:solidFill>
                <a:srgbClr val="EDEDED"/>
              </a:solidFill>
            </a:endParaRPr>
          </a:p>
        </p:txBody>
      </p:sp>
      <p:sp>
        <p:nvSpPr>
          <p:cNvPr id="561" name="Google Shape;561;g1105689f0c9_0_51"/>
          <p:cNvSpPr txBox="1"/>
          <p:nvPr/>
        </p:nvSpPr>
        <p:spPr>
          <a:xfrm>
            <a:off x="2234076" y="0"/>
            <a:ext cx="7860000" cy="5850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3200" b="1">
              <a:solidFill>
                <a:srgbClr val="002060"/>
              </a:solidFill>
              <a:latin typeface="Calibri"/>
              <a:ea typeface="Calibri"/>
              <a:cs typeface="Calibri"/>
              <a:sym typeface="Calibri"/>
            </a:endParaRPr>
          </a:p>
        </p:txBody>
      </p:sp>
      <p:sp>
        <p:nvSpPr>
          <p:cNvPr id="562" name="Google Shape;562;g1105689f0c9_0_51"/>
          <p:cNvSpPr/>
          <p:nvPr/>
        </p:nvSpPr>
        <p:spPr>
          <a:xfrm>
            <a:off x="4575631" y="6438121"/>
            <a:ext cx="4696705" cy="39549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chemeClr val="lt1"/>
                </a:solidFill>
                <a:latin typeface="Calibri"/>
                <a:ea typeface="Calibri"/>
                <a:cs typeface="Calibri"/>
                <a:sym typeface="Calibri"/>
              </a:rPr>
              <a:t>NCEQE International Conference 2023</a:t>
            </a:r>
            <a:endParaRPr lang="en-US" sz="1800" dirty="0"/>
          </a:p>
        </p:txBody>
      </p:sp>
      <p:sp>
        <p:nvSpPr>
          <p:cNvPr id="563" name="Google Shape;563;g1105689f0c9_0_51"/>
          <p:cNvSpPr txBox="1"/>
          <p:nvPr/>
        </p:nvSpPr>
        <p:spPr>
          <a:xfrm>
            <a:off x="66276" y="5683"/>
            <a:ext cx="10027800" cy="954067"/>
          </a:xfrm>
          <a:prstGeom prst="rect">
            <a:avLst/>
          </a:prstGeom>
          <a:solidFill>
            <a:srgbClr val="F2F2F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rgbClr val="002060"/>
                </a:solidFill>
                <a:latin typeface="Calibri"/>
                <a:ea typeface="Calibri"/>
                <a:cs typeface="Calibri"/>
                <a:sym typeface="Calibri"/>
              </a:rPr>
              <a:t>Challenges and planned activities for Students Role Development in the HE Quality Internal Mechanisms</a:t>
            </a:r>
            <a:endParaRPr dirty="0"/>
          </a:p>
        </p:txBody>
      </p:sp>
      <p:sp>
        <p:nvSpPr>
          <p:cNvPr id="564" name="Google Shape;564;g1105689f0c9_0_51"/>
          <p:cNvSpPr/>
          <p:nvPr/>
        </p:nvSpPr>
        <p:spPr>
          <a:xfrm>
            <a:off x="193046" y="6438125"/>
            <a:ext cx="2040900" cy="369300"/>
          </a:xfrm>
          <a:prstGeom prst="rect">
            <a:avLst/>
          </a:prstGeom>
          <a:noFill/>
          <a:ln>
            <a:noFill/>
          </a:ln>
        </p:spPr>
        <p:txBody>
          <a:bodyPr spcFirstLastPara="1" wrap="square" lIns="91425" tIns="45700" rIns="91425" bIns="45700" anchor="t" anchorCtr="0">
            <a:noAutofit/>
          </a:bodyPr>
          <a:lstStyle/>
          <a:p>
            <a:pPr algn="ctr"/>
            <a:r>
              <a:rPr lang="en-US" sz="1800" b="1" dirty="0">
                <a:solidFill>
                  <a:schemeClr val="accent3">
                    <a:lumMod val="20000"/>
                    <a:lumOff val="80000"/>
                  </a:schemeClr>
                </a:solidFill>
                <a:latin typeface="Sylfaen (Body)"/>
              </a:rPr>
              <a:t>27-</a:t>
            </a:r>
            <a:r>
              <a:rPr lang="ka-GE" sz="1800" b="1" dirty="0">
                <a:solidFill>
                  <a:schemeClr val="accent3">
                    <a:lumMod val="20000"/>
                    <a:lumOff val="80000"/>
                  </a:schemeClr>
                </a:solidFill>
                <a:latin typeface="Sylfaen (Body)"/>
              </a:rPr>
              <a:t>0</a:t>
            </a:r>
            <a:r>
              <a:rPr lang="en-US" sz="1800" b="1" dirty="0">
                <a:solidFill>
                  <a:schemeClr val="accent3">
                    <a:lumMod val="20000"/>
                    <a:lumOff val="80000"/>
                  </a:schemeClr>
                </a:solidFill>
                <a:latin typeface="Sylfaen (Body)"/>
              </a:rPr>
              <a:t>2-20</a:t>
            </a:r>
            <a:r>
              <a:rPr lang="ka-GE" sz="1800" b="1" dirty="0">
                <a:solidFill>
                  <a:schemeClr val="accent3">
                    <a:lumMod val="20000"/>
                    <a:lumOff val="80000"/>
                  </a:schemeClr>
                </a:solidFill>
                <a:latin typeface="Sylfaen (Body)"/>
              </a:rPr>
              <a:t>2</a:t>
            </a:r>
            <a:r>
              <a:rPr lang="en-US" sz="1800" b="1" dirty="0">
                <a:solidFill>
                  <a:schemeClr val="accent3">
                    <a:lumMod val="20000"/>
                    <a:lumOff val="80000"/>
                  </a:schemeClr>
                </a:solidFill>
                <a:latin typeface="Sylfaen (Body)"/>
              </a:rPr>
              <a:t>3</a:t>
            </a:r>
          </a:p>
        </p:txBody>
      </p:sp>
      <p:pic>
        <p:nvPicPr>
          <p:cNvPr id="565" name="Google Shape;565;g1105689f0c9_0_51"/>
          <p:cNvPicPr preferRelativeResize="0"/>
          <p:nvPr/>
        </p:nvPicPr>
        <p:blipFill rotWithShape="1">
          <a:blip r:embed="rId3">
            <a:alphaModFix/>
          </a:blip>
          <a:srcRect/>
          <a:stretch/>
        </p:blipFill>
        <p:spPr>
          <a:xfrm>
            <a:off x="10907725" y="0"/>
            <a:ext cx="1284276" cy="1170125"/>
          </a:xfrm>
          <a:prstGeom prst="rect">
            <a:avLst/>
          </a:prstGeom>
          <a:noFill/>
          <a:ln>
            <a:noFill/>
          </a:ln>
        </p:spPr>
      </p:pic>
      <p:sp>
        <p:nvSpPr>
          <p:cNvPr id="566" name="Google Shape;566;g1105689f0c9_0_51"/>
          <p:cNvSpPr txBox="1"/>
          <p:nvPr/>
        </p:nvSpPr>
        <p:spPr>
          <a:xfrm>
            <a:off x="0" y="1625086"/>
            <a:ext cx="12192000" cy="6348621"/>
          </a:xfrm>
          <a:prstGeom prst="rect">
            <a:avLst/>
          </a:prstGeom>
          <a:noFill/>
          <a:ln>
            <a:noFill/>
          </a:ln>
        </p:spPr>
        <p:txBody>
          <a:bodyPr spcFirstLastPara="1" wrap="square" lIns="91425" tIns="45700" rIns="91425" bIns="45700" anchor="t" anchorCtr="0">
            <a:spAutoFit/>
          </a:bodyPr>
          <a:lstStyle/>
          <a:p>
            <a:pPr marL="457200" marR="0" lvl="0" indent="0" algn="l" rtl="0">
              <a:spcBef>
                <a:spcPts val="0"/>
              </a:spcBef>
              <a:spcAft>
                <a:spcPts val="0"/>
              </a:spcAft>
              <a:buNone/>
            </a:pPr>
            <a:r>
              <a:rPr lang="en-US" sz="1800" b="1" u="sng" dirty="0">
                <a:solidFill>
                  <a:schemeClr val="dk1"/>
                </a:solidFill>
                <a:latin typeface="Calibri"/>
                <a:ea typeface="Calibri"/>
                <a:cs typeface="Calibri"/>
                <a:sym typeface="Calibri"/>
              </a:rPr>
              <a:t>Challenges:</a:t>
            </a:r>
            <a:endParaRPr sz="1800" b="1" u="sng" dirty="0">
              <a:solidFill>
                <a:schemeClr val="dk1"/>
              </a:solidFill>
              <a:latin typeface="Calibri"/>
              <a:ea typeface="Calibri"/>
              <a:cs typeface="Calibri"/>
              <a:sym typeface="Calibri"/>
            </a:endParaRPr>
          </a:p>
          <a:p>
            <a:pPr marL="457200" marR="0" lvl="0" indent="-342900" algn="l" rtl="0">
              <a:spcBef>
                <a:spcPts val="0"/>
              </a:spcBef>
              <a:spcAft>
                <a:spcPts val="0"/>
              </a:spcAft>
              <a:buClr>
                <a:schemeClr val="dk1"/>
              </a:buClr>
              <a:buSzPts val="1800"/>
              <a:buFont typeface="Calibri"/>
              <a:buChar char="-"/>
            </a:pPr>
            <a:r>
              <a:rPr lang="en-US" sz="1800" dirty="0">
                <a:solidFill>
                  <a:schemeClr val="dk1"/>
                </a:solidFill>
                <a:latin typeface="Calibri"/>
                <a:ea typeface="Calibri"/>
                <a:cs typeface="Calibri"/>
                <a:sym typeface="Calibri"/>
              </a:rPr>
              <a:t>Increasing the role of students in private higher institutions at the level of university management;</a:t>
            </a:r>
          </a:p>
          <a:p>
            <a:pPr marL="457200" marR="0" lvl="0" indent="-342900" algn="l" rtl="0">
              <a:spcBef>
                <a:spcPts val="0"/>
              </a:spcBef>
              <a:spcAft>
                <a:spcPts val="0"/>
              </a:spcAft>
              <a:buClr>
                <a:schemeClr val="dk1"/>
              </a:buClr>
              <a:buSzPts val="1800"/>
              <a:buFont typeface="Calibri"/>
              <a:buChar char="-"/>
            </a:pPr>
            <a:r>
              <a:rPr lang="en-US" sz="1800" dirty="0">
                <a:solidFill>
                  <a:schemeClr val="dk1"/>
                </a:solidFill>
                <a:latin typeface="Calibri"/>
                <a:ea typeface="Calibri"/>
                <a:cs typeface="Calibri"/>
                <a:sym typeface="Calibri"/>
              </a:rPr>
              <a:t>Strengthening tools for the evaluation and recommendation of the third accreditation and fifth authorization standard;</a:t>
            </a:r>
          </a:p>
          <a:p>
            <a:pPr marL="457200" marR="0" lvl="0" indent="-342900" algn="l" rtl="0">
              <a:spcBef>
                <a:spcPts val="0"/>
              </a:spcBef>
              <a:spcAft>
                <a:spcPts val="0"/>
              </a:spcAft>
              <a:buClr>
                <a:schemeClr val="dk1"/>
              </a:buClr>
              <a:buSzPts val="1800"/>
              <a:buFont typeface="Calibri"/>
              <a:buChar char="-"/>
            </a:pPr>
            <a:r>
              <a:rPr lang="en-US" sz="1800" dirty="0">
                <a:solidFill>
                  <a:schemeClr val="dk1"/>
                </a:solidFill>
                <a:latin typeface="Calibri"/>
                <a:ea typeface="Calibri"/>
                <a:cs typeface="Calibri"/>
                <a:sym typeface="Calibri"/>
              </a:rPr>
              <a:t>Increasing the involvement of international students in internal and external quality assurance processes;</a:t>
            </a:r>
          </a:p>
          <a:p>
            <a:pPr marL="457200" marR="0" lvl="0" indent="-342900" algn="l" rtl="0">
              <a:spcBef>
                <a:spcPts val="0"/>
              </a:spcBef>
              <a:spcAft>
                <a:spcPts val="0"/>
              </a:spcAft>
              <a:buClr>
                <a:schemeClr val="dk1"/>
              </a:buClr>
              <a:buSzPts val="1800"/>
              <a:buFont typeface="Calibri"/>
              <a:buChar char="-"/>
            </a:pPr>
            <a:r>
              <a:rPr lang="en-US" sz="1800" dirty="0">
                <a:solidFill>
                  <a:schemeClr val="dk1"/>
                </a:solidFill>
                <a:latin typeface="Calibri"/>
                <a:ea typeface="Calibri"/>
                <a:cs typeface="Calibri"/>
                <a:sym typeface="Calibri"/>
              </a:rPr>
              <a:t>Encouraging universities to identify students of relevant competence and to involve them more in internal quality assurance processes;</a:t>
            </a:r>
          </a:p>
          <a:p>
            <a:pPr marL="457200" marR="0" lvl="0" indent="-342900" algn="l" rtl="0">
              <a:spcBef>
                <a:spcPts val="0"/>
              </a:spcBef>
              <a:spcAft>
                <a:spcPts val="0"/>
              </a:spcAft>
              <a:buClr>
                <a:schemeClr val="dk1"/>
              </a:buClr>
              <a:buSzPts val="1800"/>
              <a:buFont typeface="Calibri"/>
              <a:buChar char="-"/>
            </a:pPr>
            <a:r>
              <a:rPr lang="en-US" sz="1800" dirty="0">
                <a:solidFill>
                  <a:schemeClr val="dk1"/>
                </a:solidFill>
                <a:latin typeface="Calibri"/>
                <a:ea typeface="Calibri"/>
                <a:cs typeface="Calibri"/>
                <a:sym typeface="Calibri"/>
              </a:rPr>
              <a:t>Measures how higher education institution implements the results gained by the students feedback; </a:t>
            </a:r>
          </a:p>
          <a:p>
            <a:pPr marL="457200" marR="0" lvl="0" indent="-342900" algn="l" rtl="0">
              <a:spcBef>
                <a:spcPts val="0"/>
              </a:spcBef>
              <a:spcAft>
                <a:spcPts val="0"/>
              </a:spcAft>
              <a:buClr>
                <a:schemeClr val="dk1"/>
              </a:buClr>
              <a:buSzPts val="1800"/>
              <a:buFont typeface="Calibri"/>
              <a:buChar char="-"/>
            </a:pPr>
            <a:r>
              <a:rPr lang="en-US" sz="1800" dirty="0">
                <a:solidFill>
                  <a:schemeClr val="dk1"/>
                </a:solidFill>
                <a:latin typeface="Calibri"/>
                <a:ea typeface="Calibri"/>
                <a:cs typeface="Calibri"/>
                <a:sym typeface="Calibri"/>
              </a:rPr>
              <a:t>More active involvement of students in international projects related to quality assurance of higher education.</a:t>
            </a:r>
          </a:p>
          <a:p>
            <a:pPr marL="457200" marR="0" lvl="0" indent="-342900" algn="l" rtl="0">
              <a:spcBef>
                <a:spcPts val="0"/>
              </a:spcBef>
              <a:spcAft>
                <a:spcPts val="0"/>
              </a:spcAft>
              <a:buClr>
                <a:schemeClr val="dk1"/>
              </a:buClr>
              <a:buSzPts val="1800"/>
              <a:buFont typeface="Calibri"/>
              <a:buChar char="-"/>
            </a:pPr>
            <a:endParaRPr lang="en-US" sz="1700" dirty="0">
              <a:solidFill>
                <a:srgbClr val="202124"/>
              </a:solidFill>
              <a:highlight>
                <a:srgbClr val="FFFFFF"/>
              </a:highlight>
              <a:latin typeface="Roboto"/>
              <a:ea typeface="Roboto"/>
              <a:cs typeface="Roboto"/>
              <a:sym typeface="Roboto"/>
            </a:endParaRPr>
          </a:p>
          <a:p>
            <a:pPr marL="457200" marR="0" lvl="0" indent="0" algn="l" rtl="0">
              <a:spcBef>
                <a:spcPts val="0"/>
              </a:spcBef>
              <a:spcAft>
                <a:spcPts val="0"/>
              </a:spcAft>
              <a:buNone/>
            </a:pPr>
            <a:r>
              <a:rPr lang="en-US" sz="1700" b="1" u="sng" dirty="0">
                <a:solidFill>
                  <a:srgbClr val="202124"/>
                </a:solidFill>
                <a:highlight>
                  <a:srgbClr val="FFFFFF"/>
                </a:highlight>
                <a:latin typeface="Calibri"/>
                <a:ea typeface="Calibri"/>
                <a:cs typeface="Calibri"/>
                <a:sym typeface="Calibri"/>
              </a:rPr>
              <a:t>Planned activities: </a:t>
            </a:r>
            <a:endParaRPr sz="1700" b="1" u="sng" dirty="0">
              <a:solidFill>
                <a:srgbClr val="202124"/>
              </a:solidFill>
              <a:highlight>
                <a:srgbClr val="FFFFFF"/>
              </a:highlight>
              <a:latin typeface="Calibri"/>
              <a:ea typeface="Calibri"/>
              <a:cs typeface="Calibri"/>
              <a:sym typeface="Calibri"/>
            </a:endParaRPr>
          </a:p>
          <a:p>
            <a:pPr marL="457200" marR="0" lvl="0" indent="-336550" algn="l" rtl="0">
              <a:spcBef>
                <a:spcPts val="0"/>
              </a:spcBef>
              <a:spcAft>
                <a:spcPts val="0"/>
              </a:spcAft>
              <a:buClr>
                <a:srgbClr val="202124"/>
              </a:buClr>
              <a:buSzPts val="1700"/>
              <a:buFont typeface="Calibri"/>
              <a:buChar char="-"/>
            </a:pPr>
            <a:r>
              <a:rPr lang="en-US" sz="1700" dirty="0">
                <a:solidFill>
                  <a:srgbClr val="202124"/>
                </a:solidFill>
                <a:highlight>
                  <a:srgbClr val="FFFFFF"/>
                </a:highlight>
                <a:latin typeface="Calibri"/>
                <a:ea typeface="Calibri"/>
                <a:cs typeface="Calibri"/>
                <a:sym typeface="Calibri"/>
              </a:rPr>
              <a:t>Participation of GSOA with student voice in PRODIGE: Project on Digital Transformation of Higher Education in GEORGIA - Erasmus + CBHE;</a:t>
            </a:r>
            <a:endParaRPr sz="1700" dirty="0">
              <a:solidFill>
                <a:srgbClr val="202124"/>
              </a:solidFill>
              <a:highlight>
                <a:srgbClr val="FFFFFF"/>
              </a:highlight>
              <a:latin typeface="Calibri"/>
              <a:ea typeface="Calibri"/>
              <a:cs typeface="Calibri"/>
              <a:sym typeface="Calibri"/>
            </a:endParaRPr>
          </a:p>
          <a:p>
            <a:pPr marL="457200" marR="0" lvl="0" indent="-336550" algn="l" rtl="0">
              <a:spcBef>
                <a:spcPts val="0"/>
              </a:spcBef>
              <a:spcAft>
                <a:spcPts val="0"/>
              </a:spcAft>
              <a:buClr>
                <a:srgbClr val="202124"/>
              </a:buClr>
              <a:buSzPts val="1700"/>
              <a:buFont typeface="Calibri"/>
              <a:buChar char="-"/>
            </a:pPr>
            <a:r>
              <a:rPr lang="en-US" sz="1700" dirty="0">
                <a:solidFill>
                  <a:srgbClr val="202124"/>
                </a:solidFill>
                <a:highlight>
                  <a:srgbClr val="FFFFFF"/>
                </a:highlight>
                <a:latin typeface="Calibri"/>
                <a:ea typeface="Calibri"/>
                <a:cs typeface="Calibri"/>
                <a:sym typeface="Calibri"/>
              </a:rPr>
              <a:t>Organizing student conference and trainings about internal quality development for students;</a:t>
            </a:r>
          </a:p>
          <a:p>
            <a:pPr marL="457200" marR="0" lvl="0" indent="-336550" algn="l" rtl="0">
              <a:spcBef>
                <a:spcPts val="0"/>
              </a:spcBef>
              <a:spcAft>
                <a:spcPts val="0"/>
              </a:spcAft>
              <a:buClr>
                <a:srgbClr val="202124"/>
              </a:buClr>
              <a:buSzPts val="1700"/>
              <a:buFont typeface="Calibri"/>
              <a:buChar char="-"/>
            </a:pPr>
            <a:r>
              <a:rPr lang="en-US" sz="1700" dirty="0">
                <a:solidFill>
                  <a:srgbClr val="202124"/>
                </a:solidFill>
                <a:highlight>
                  <a:srgbClr val="FFFFFF"/>
                </a:highlight>
                <a:latin typeface="Calibri"/>
                <a:ea typeface="Calibri"/>
                <a:cs typeface="Calibri"/>
                <a:sym typeface="Calibri"/>
              </a:rPr>
              <a:t>Surveys and investigations with member unions, active participation;</a:t>
            </a:r>
          </a:p>
          <a:p>
            <a:pPr marL="457200" marR="0" lvl="0" indent="-336550" algn="l" rtl="0">
              <a:spcBef>
                <a:spcPts val="0"/>
              </a:spcBef>
              <a:spcAft>
                <a:spcPts val="0"/>
              </a:spcAft>
              <a:buClr>
                <a:srgbClr val="202124"/>
              </a:buClr>
              <a:buSzPts val="1700"/>
              <a:buFont typeface="Calibri"/>
              <a:buChar char="-"/>
            </a:pPr>
            <a:r>
              <a:rPr lang="en-US" sz="1700" dirty="0">
                <a:solidFill>
                  <a:srgbClr val="202124"/>
                </a:solidFill>
                <a:highlight>
                  <a:srgbClr val="FFFFFF"/>
                </a:highlight>
                <a:latin typeface="Calibri"/>
                <a:ea typeface="Calibri"/>
                <a:cs typeface="Calibri"/>
                <a:sym typeface="Calibri"/>
              </a:rPr>
              <a:t>More thematic trainings for student experts regarding evaluation tools with ESU-EQE involvement;</a:t>
            </a:r>
          </a:p>
          <a:p>
            <a:pPr marL="457200" marR="0" lvl="0" indent="-336550" algn="l" rtl="0">
              <a:spcBef>
                <a:spcPts val="0"/>
              </a:spcBef>
              <a:spcAft>
                <a:spcPts val="0"/>
              </a:spcAft>
              <a:buClr>
                <a:srgbClr val="202124"/>
              </a:buClr>
              <a:buSzPts val="1700"/>
              <a:buFont typeface="Calibri"/>
              <a:buChar char="-"/>
            </a:pPr>
            <a:r>
              <a:rPr lang="en-US" sz="1700" dirty="0">
                <a:solidFill>
                  <a:srgbClr val="202124"/>
                </a:solidFill>
                <a:highlight>
                  <a:srgbClr val="FFFFFF"/>
                </a:highlight>
                <a:latin typeface="Calibri"/>
                <a:ea typeface="Calibri"/>
                <a:cs typeface="Calibri"/>
                <a:sym typeface="Calibri"/>
              </a:rPr>
              <a:t>Organizing special season connected to internal quality mechanisms during ESU 84</a:t>
            </a:r>
            <a:r>
              <a:rPr lang="en-US" sz="1700" baseline="30000" dirty="0">
                <a:solidFill>
                  <a:srgbClr val="202124"/>
                </a:solidFill>
                <a:highlight>
                  <a:srgbClr val="FFFFFF"/>
                </a:highlight>
                <a:latin typeface="Calibri"/>
                <a:ea typeface="Calibri"/>
                <a:cs typeface="Calibri"/>
                <a:sym typeface="Calibri"/>
              </a:rPr>
              <a:t>th</a:t>
            </a:r>
            <a:r>
              <a:rPr lang="en-US" sz="1700" dirty="0">
                <a:solidFill>
                  <a:srgbClr val="202124"/>
                </a:solidFill>
                <a:highlight>
                  <a:srgbClr val="FFFFFF"/>
                </a:highlight>
                <a:latin typeface="Calibri"/>
                <a:ea typeface="Calibri"/>
                <a:cs typeface="Calibri"/>
                <a:sym typeface="Calibri"/>
              </a:rPr>
              <a:t>  board meeting in Georgia and sharing best European practices.</a:t>
            </a:r>
            <a:endParaRPr sz="1700" dirty="0">
              <a:solidFill>
                <a:srgbClr val="202124"/>
              </a:solidFill>
              <a:highlight>
                <a:srgbClr val="FFFFFF"/>
              </a:highlight>
              <a:latin typeface="Calibri"/>
              <a:ea typeface="Calibri"/>
              <a:cs typeface="Calibri"/>
              <a:sym typeface="Calibri"/>
            </a:endParaRPr>
          </a:p>
          <a:p>
            <a:pPr marL="457200" marR="101600" lvl="0" indent="0" algn="l" rtl="0">
              <a:lnSpc>
                <a:spcPct val="115000"/>
              </a:lnSpc>
              <a:spcBef>
                <a:spcPts val="0"/>
              </a:spcBef>
              <a:spcAft>
                <a:spcPts val="0"/>
              </a:spcAft>
              <a:buNone/>
            </a:pPr>
            <a:endParaRPr sz="1700" dirty="0">
              <a:solidFill>
                <a:srgbClr val="202124"/>
              </a:solidFill>
              <a:highlight>
                <a:srgbClr val="FFFFFF"/>
              </a:highlight>
              <a:latin typeface="Roboto"/>
              <a:ea typeface="Roboto"/>
              <a:cs typeface="Roboto"/>
              <a:sym typeface="Roboto"/>
            </a:endParaRPr>
          </a:p>
          <a:p>
            <a:pPr marL="457200" marR="0" lvl="0" indent="0" algn="l" rtl="0">
              <a:spcBef>
                <a:spcPts val="0"/>
              </a:spcBef>
              <a:spcAft>
                <a:spcPts val="0"/>
              </a:spcAft>
              <a:buNone/>
            </a:pPr>
            <a:endParaRPr sz="1800" b="1"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b="1"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b="1"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b="1"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b="1" dirty="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572" name="Google Shape;572;p11"/>
          <p:cNvSpPr/>
          <p:nvPr/>
        </p:nvSpPr>
        <p:spPr>
          <a:xfrm>
            <a:off x="0" y="6453675"/>
            <a:ext cx="12192000" cy="419878"/>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73" name="Google Shape;573;p11"/>
          <p:cNvPicPr preferRelativeResize="0"/>
          <p:nvPr/>
        </p:nvPicPr>
        <p:blipFill rotWithShape="1">
          <a:blip r:embed="rId3">
            <a:alphaModFix/>
          </a:blip>
          <a:srcRect/>
          <a:stretch/>
        </p:blipFill>
        <p:spPr>
          <a:xfrm>
            <a:off x="9630125" y="122846"/>
            <a:ext cx="2338591" cy="2373715"/>
          </a:xfrm>
          <a:prstGeom prst="rect">
            <a:avLst/>
          </a:prstGeom>
          <a:noFill/>
          <a:ln>
            <a:noFill/>
          </a:ln>
        </p:spPr>
      </p:pic>
      <p:sp>
        <p:nvSpPr>
          <p:cNvPr id="574" name="Google Shape;574;p11"/>
          <p:cNvSpPr txBox="1">
            <a:spLocks noGrp="1"/>
          </p:cNvSpPr>
          <p:nvPr>
            <p:ph type="sldNum" idx="12"/>
          </p:nvPr>
        </p:nvSpPr>
        <p:spPr>
          <a:xfrm>
            <a:off x="10734335" y="6458017"/>
            <a:ext cx="1744863" cy="37550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1800" b="1">
                <a:solidFill>
                  <a:srgbClr val="EDEDED"/>
                </a:solidFill>
              </a:rPr>
              <a:t> </a:t>
            </a:r>
            <a:fld id="{00000000-1234-1234-1234-123412341234}" type="slidenum">
              <a:rPr lang="en-US" sz="1800" b="1">
                <a:solidFill>
                  <a:srgbClr val="EDEDED"/>
                </a:solidFill>
              </a:rPr>
              <a:t>15</a:t>
            </a:fld>
            <a:endParaRPr sz="1800" b="1">
              <a:solidFill>
                <a:srgbClr val="EDEDED"/>
              </a:solidFill>
            </a:endParaRPr>
          </a:p>
        </p:txBody>
      </p:sp>
      <p:sp>
        <p:nvSpPr>
          <p:cNvPr id="575" name="Google Shape;575;p11"/>
          <p:cNvSpPr txBox="1"/>
          <p:nvPr/>
        </p:nvSpPr>
        <p:spPr>
          <a:xfrm>
            <a:off x="1658566" y="3518702"/>
            <a:ext cx="8660860" cy="707886"/>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02060"/>
                </a:solidFill>
                <a:latin typeface="Calibri"/>
                <a:ea typeface="Calibri"/>
                <a:cs typeface="Calibri"/>
                <a:sym typeface="Calibri"/>
              </a:rPr>
              <a:t>Thank you very much for attention!</a:t>
            </a:r>
            <a:endParaRPr dirty="0"/>
          </a:p>
        </p:txBody>
      </p:sp>
      <p:pic>
        <p:nvPicPr>
          <p:cNvPr id="576" name="Google Shape;576;p11"/>
          <p:cNvPicPr preferRelativeResize="0"/>
          <p:nvPr/>
        </p:nvPicPr>
        <p:blipFill rotWithShape="1">
          <a:blip r:embed="rId4">
            <a:alphaModFix/>
          </a:blip>
          <a:srcRect/>
          <a:stretch/>
        </p:blipFill>
        <p:spPr>
          <a:xfrm>
            <a:off x="78656" y="122843"/>
            <a:ext cx="3342641" cy="2598380"/>
          </a:xfrm>
          <a:prstGeom prst="rect">
            <a:avLst/>
          </a:prstGeom>
          <a:noFill/>
          <a:ln>
            <a:noFill/>
          </a:ln>
        </p:spPr>
      </p:pic>
      <p:sp>
        <p:nvSpPr>
          <p:cNvPr id="578" name="Google Shape;578;p11"/>
          <p:cNvSpPr/>
          <p:nvPr/>
        </p:nvSpPr>
        <p:spPr>
          <a:xfrm>
            <a:off x="193047" y="6438125"/>
            <a:ext cx="2003700" cy="369300"/>
          </a:xfrm>
          <a:prstGeom prst="rect">
            <a:avLst/>
          </a:prstGeom>
          <a:noFill/>
          <a:ln>
            <a:noFill/>
          </a:ln>
        </p:spPr>
        <p:txBody>
          <a:bodyPr spcFirstLastPara="1" wrap="square" lIns="91425" tIns="45700" rIns="91425" bIns="45700" anchor="t" anchorCtr="0">
            <a:spAutoFit/>
          </a:bodyPr>
          <a:lstStyle/>
          <a:p>
            <a:pPr algn="ctr"/>
            <a:r>
              <a:rPr lang="en-US" sz="1800" b="1" dirty="0">
                <a:solidFill>
                  <a:schemeClr val="accent3">
                    <a:lumMod val="20000"/>
                    <a:lumOff val="80000"/>
                  </a:schemeClr>
                </a:solidFill>
                <a:latin typeface="Sylfaen (Body)"/>
              </a:rPr>
              <a:t>27-</a:t>
            </a:r>
            <a:r>
              <a:rPr lang="ka-GE" sz="1800" b="1" dirty="0">
                <a:solidFill>
                  <a:schemeClr val="accent3">
                    <a:lumMod val="20000"/>
                    <a:lumOff val="80000"/>
                  </a:schemeClr>
                </a:solidFill>
                <a:latin typeface="Sylfaen (Body)"/>
              </a:rPr>
              <a:t>0</a:t>
            </a:r>
            <a:r>
              <a:rPr lang="en-US" sz="1800" b="1" dirty="0">
                <a:solidFill>
                  <a:schemeClr val="accent3">
                    <a:lumMod val="20000"/>
                    <a:lumOff val="80000"/>
                  </a:schemeClr>
                </a:solidFill>
                <a:latin typeface="Sylfaen (Body)"/>
              </a:rPr>
              <a:t>2-20</a:t>
            </a:r>
            <a:r>
              <a:rPr lang="ka-GE" sz="1800" b="1" dirty="0">
                <a:solidFill>
                  <a:schemeClr val="accent3">
                    <a:lumMod val="20000"/>
                    <a:lumOff val="80000"/>
                  </a:schemeClr>
                </a:solidFill>
                <a:latin typeface="Sylfaen (Body)"/>
              </a:rPr>
              <a:t>2</a:t>
            </a:r>
            <a:r>
              <a:rPr lang="en-US" sz="1800" b="1" dirty="0">
                <a:solidFill>
                  <a:schemeClr val="accent3">
                    <a:lumMod val="20000"/>
                    <a:lumOff val="80000"/>
                  </a:schemeClr>
                </a:solidFill>
                <a:latin typeface="Sylfaen (Body)"/>
              </a:rPr>
              <a:t>3</a:t>
            </a:r>
          </a:p>
        </p:txBody>
      </p:sp>
      <p:sp>
        <p:nvSpPr>
          <p:cNvPr id="579" name="Google Shape;579;p11"/>
          <p:cNvSpPr/>
          <p:nvPr/>
        </p:nvSpPr>
        <p:spPr>
          <a:xfrm>
            <a:off x="4575632" y="6438122"/>
            <a:ext cx="4343779"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a:solidFill>
                  <a:schemeClr val="lt1"/>
                </a:solidFill>
                <a:latin typeface="Calibri"/>
                <a:ea typeface="Calibri"/>
                <a:cs typeface="Calibri"/>
                <a:sym typeface="Calibri"/>
              </a:rPr>
              <a:t>NCEQE International Conference 2023</a:t>
            </a:r>
            <a:endParaRPr lang="en-US" sz="1800" dirty="0"/>
          </a:p>
        </p:txBody>
      </p:sp>
      <p:pic>
        <p:nvPicPr>
          <p:cNvPr id="2" name="Picture 1">
            <a:extLst>
              <a:ext uri="{FF2B5EF4-FFF2-40B4-BE49-F238E27FC236}">
                <a16:creationId xmlns:a16="http://schemas.microsoft.com/office/drawing/2014/main" id="{FA9B4B0B-3057-4201-E3E1-D84D498ED8D8}"/>
              </a:ext>
            </a:extLst>
          </p:cNvPr>
          <p:cNvPicPr>
            <a:picLocks noChangeAspect="1"/>
          </p:cNvPicPr>
          <p:nvPr/>
        </p:nvPicPr>
        <p:blipFill>
          <a:blip r:embed="rId5"/>
          <a:stretch>
            <a:fillRect/>
          </a:stretch>
        </p:blipFill>
        <p:spPr>
          <a:xfrm>
            <a:off x="3572631" y="1037304"/>
            <a:ext cx="5906160" cy="106658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1181</Words>
  <Application>Microsoft Office PowerPoint</Application>
  <PresentationFormat>Widescreen</PresentationFormat>
  <Paragraphs>177</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Nika Tikanashvili</dc:creator>
  <cp:lastModifiedBy>Nika Tikanashvili</cp:lastModifiedBy>
  <cp:revision>3</cp:revision>
  <dcterms:created xsi:type="dcterms:W3CDTF">2023-02-25T13:18:30Z</dcterms:created>
  <dcterms:modified xsi:type="dcterms:W3CDTF">2023-04-25T07:00:22Z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dd2b3a5-926f-4111-8eea-9c5318b8762f_Enabled">
    <vt:lpwstr>true</vt:lpwstr>
  </property>
  <property fmtid="{D5CDD505-2E9C-101B-9397-08002B2CF9AE}" pid="3" name="MSIP_Label_cdd2b3a5-926f-4111-8eea-9c5318b8762f_SetDate">
    <vt:lpwstr>2023-04-25T07:00:22Z</vt:lpwstr>
  </property>
  <property fmtid="{D5CDD505-2E9C-101B-9397-08002B2CF9AE}" pid="4" name="MSIP_Label_cdd2b3a5-926f-4111-8eea-9c5318b8762f_Method">
    <vt:lpwstr>Standard</vt:lpwstr>
  </property>
  <property fmtid="{D5CDD505-2E9C-101B-9397-08002B2CF9AE}" pid="5" name="MSIP_Label_cdd2b3a5-926f-4111-8eea-9c5318b8762f_Name">
    <vt:lpwstr>defa4170-0d19-0005-0004-bc88714345d2</vt:lpwstr>
  </property>
  <property fmtid="{D5CDD505-2E9C-101B-9397-08002B2CF9AE}" pid="6" name="MSIP_Label_cdd2b3a5-926f-4111-8eea-9c5318b8762f_SiteId">
    <vt:lpwstr>61d2e93c-423d-43b4-8f23-1580c2341952</vt:lpwstr>
  </property>
  <property fmtid="{D5CDD505-2E9C-101B-9397-08002B2CF9AE}" pid="7" name="MSIP_Label_cdd2b3a5-926f-4111-8eea-9c5318b8762f_ActionId">
    <vt:lpwstr>a2d229aa-9ccf-40df-a78c-ff81efb0f1fc</vt:lpwstr>
  </property>
  <property fmtid="{D5CDD505-2E9C-101B-9397-08002B2CF9AE}" pid="8" name="MSIP_Label_cdd2b3a5-926f-4111-8eea-9c5318b8762f_ContentBits">
    <vt:lpwstr>0</vt:lpwstr>
  </property>
</Properties>
</file>