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93" r:id="rId3"/>
    <p:sldId id="262" r:id="rId4"/>
    <p:sldId id="259" r:id="rId5"/>
    <p:sldId id="260" r:id="rId6"/>
    <p:sldId id="294" r:id="rId7"/>
    <p:sldId id="263" r:id="rId8"/>
    <p:sldId id="264" r:id="rId9"/>
    <p:sldId id="268" r:id="rId10"/>
    <p:sldId id="265" r:id="rId11"/>
    <p:sldId id="295" r:id="rId12"/>
    <p:sldId id="296" r:id="rId13"/>
    <p:sldId id="272" r:id="rId14"/>
    <p:sldId id="267" r:id="rId15"/>
    <p:sldId id="290" r:id="rId16"/>
    <p:sldId id="291" r:id="rId17"/>
  </p:sldIdLst>
  <p:sldSz cx="9144000" cy="5143500" type="screen16x9"/>
  <p:notesSz cx="6858000" cy="9144000"/>
  <p:embeddedFontLst>
    <p:embeddedFont>
      <p:font typeface="Didact Gothic" panose="00000500000000000000" pitchFamily="2" charset="0"/>
      <p:regular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Lexend Deca" panose="020B0604020202020204" charset="0"/>
      <p:regular r:id="rId24"/>
      <p:bold r:id="rId25"/>
    </p:embeddedFont>
    <p:embeddedFont>
      <p:font typeface="Lexend Peta" panose="020B0604020202020204" charset="0"/>
      <p:regular r:id="rId26"/>
      <p:bold r:id="rId27"/>
    </p:embeddedFont>
    <p:embeddedFont>
      <p:font typeface="Quicksand" panose="020B0604020202020204" charset="0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6" roundtripDataSignature="AMtx7mjJK8MB7MpwfGdbJy6u2Tf+ycK9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46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li Odishvili" userId="S::l.odishvili@eqe.ge::f7bceaaa-a93a-4346-9915-c47a8fccb852" providerId="AD" clId="Web-{3E3CD93C-60D1-942C-8028-250BFA89C382}"/>
    <pc:docChg chg="mod">
      <pc:chgData name="Lali Odishvili" userId="S::l.odishvili@eqe.ge::f7bceaaa-a93a-4346-9915-c47a8fccb852" providerId="AD" clId="Web-{3E3CD93C-60D1-942C-8028-250BFA89C382}" dt="2023-04-25T07:01:16.626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f879d9ff3b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f879d9ff3b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e65ecf20b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e65ecf20b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f9837ac9ec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f9837ac9ec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f879d9ff3b_0_8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f879d9ff3b_0_8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f879d9ff3b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f879d9ff3b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9a2efd747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g19a2efd747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f879d9ff3b_0_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f879d9ff3b_0_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f9e063052a_0_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f9e063052a_0_5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f879d9ff3b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f879d9ff3b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f9e063052a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f9e063052a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9a89a8e295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g19a89a8e295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RST PAG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33"/>
          <p:cNvPicPr preferRelativeResize="0"/>
          <p:nvPr/>
        </p:nvPicPr>
        <p:blipFill rotWithShape="1">
          <a:blip r:embed="rId2">
            <a:alphaModFix amt="9000"/>
          </a:blip>
          <a:srcRect/>
          <a:stretch/>
        </p:blipFill>
        <p:spPr>
          <a:xfrm>
            <a:off x="393800" y="-93050"/>
            <a:ext cx="8806650" cy="523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1" name="Google Shape;11;p33"/>
          <p:cNvSpPr txBox="1"/>
          <p:nvPr/>
        </p:nvSpPr>
        <p:spPr>
          <a:xfrm>
            <a:off x="0" y="4690675"/>
            <a:ext cx="91440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3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The European Students’ Union (ESU), Mundo-Madou. Avenue des Arts 7/8, 1210 Bruxelles</a:t>
            </a:r>
            <a:endParaRPr sz="1300" b="0" i="0" u="none" strike="noStrike" cap="none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" name="Google Shape;12;p33"/>
          <p:cNvSpPr txBox="1"/>
          <p:nvPr/>
        </p:nvSpPr>
        <p:spPr>
          <a:xfrm>
            <a:off x="2853300" y="3063211"/>
            <a:ext cx="1718700" cy="7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Fighting for students' rights </a:t>
            </a:r>
            <a:endParaRPr sz="1400" b="1" i="0" u="none" strike="noStrike" cap="none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since 1982</a:t>
            </a:r>
            <a:endParaRPr sz="1400" b="1" i="0" u="none" strike="noStrike" cap="none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13" name="Google Shape;13;p33"/>
          <p:cNvPicPr preferRelativeResize="0"/>
          <p:nvPr/>
        </p:nvPicPr>
        <p:blipFill rotWithShape="1">
          <a:blip r:embed="rId3">
            <a:alphaModFix/>
          </a:blip>
          <a:srcRect t="3000" b="-2999"/>
          <a:stretch/>
        </p:blipFill>
        <p:spPr>
          <a:xfrm>
            <a:off x="4797123" y="2789988"/>
            <a:ext cx="1348800" cy="134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7785" y="1202745"/>
            <a:ext cx="6418677" cy="936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2">
  <p:cSld name="TITLE_AND_BODY_3_3_1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7650" y="4013300"/>
            <a:ext cx="1058799" cy="94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4"/>
          <p:cNvPicPr preferRelativeResize="0"/>
          <p:nvPr/>
        </p:nvPicPr>
        <p:blipFill rotWithShape="1">
          <a:blip r:embed="rId3">
            <a:alphaModFix amt="9000"/>
          </a:blip>
          <a:srcRect/>
          <a:stretch/>
        </p:blipFill>
        <p:spPr>
          <a:xfrm>
            <a:off x="393800" y="0"/>
            <a:ext cx="880665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4"/>
          <p:cNvSpPr txBox="1">
            <a:spLocks noGrp="1"/>
          </p:cNvSpPr>
          <p:nvPr>
            <p:ph type="title"/>
          </p:nvPr>
        </p:nvSpPr>
        <p:spPr>
          <a:xfrm>
            <a:off x="311700" y="318025"/>
            <a:ext cx="6878809" cy="572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C317"/>
              </a:buClr>
              <a:buSzPts val="2800"/>
              <a:buFont typeface="Lexend Deca"/>
              <a:buNone/>
              <a:defRPr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4"/>
          <p:cNvSpPr txBox="1"/>
          <p:nvPr/>
        </p:nvSpPr>
        <p:spPr>
          <a:xfrm>
            <a:off x="563125" y="1184800"/>
            <a:ext cx="3386700" cy="36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4"/>
          <p:cNvSpPr txBox="1"/>
          <p:nvPr/>
        </p:nvSpPr>
        <p:spPr>
          <a:xfrm>
            <a:off x="563125" y="1114250"/>
            <a:ext cx="3386700" cy="36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4"/>
          <p:cNvSpPr txBox="1"/>
          <p:nvPr/>
        </p:nvSpPr>
        <p:spPr>
          <a:xfrm>
            <a:off x="955400" y="1114250"/>
            <a:ext cx="3386700" cy="36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4"/>
          <p:cNvSpPr txBox="1">
            <a:spLocks noGrp="1"/>
          </p:cNvSpPr>
          <p:nvPr>
            <p:ph type="subTitle" idx="1"/>
          </p:nvPr>
        </p:nvSpPr>
        <p:spPr>
          <a:xfrm>
            <a:off x="311700" y="1175900"/>
            <a:ext cx="8438400" cy="14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Lexend Deca"/>
              <a:buChar char="●"/>
              <a:defRPr sz="15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4"/>
          <p:cNvSpPr txBox="1">
            <a:spLocks noGrp="1"/>
          </p:cNvSpPr>
          <p:nvPr>
            <p:ph type="subTitle" idx="2"/>
          </p:nvPr>
        </p:nvSpPr>
        <p:spPr>
          <a:xfrm>
            <a:off x="311700" y="2960775"/>
            <a:ext cx="8438500" cy="16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Lexend Deca"/>
              <a:buNone/>
              <a:defRPr sz="15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4" name="Google Shape;24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14620" y="86683"/>
            <a:ext cx="1706538" cy="4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1">
  <p:cSld name="TITLE_AND_BODY_3_3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7650" y="4013300"/>
            <a:ext cx="1058799" cy="94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5"/>
          <p:cNvPicPr preferRelativeResize="0"/>
          <p:nvPr/>
        </p:nvPicPr>
        <p:blipFill rotWithShape="1">
          <a:blip r:embed="rId3">
            <a:alphaModFix amt="9000"/>
          </a:blip>
          <a:srcRect/>
          <a:stretch/>
        </p:blipFill>
        <p:spPr>
          <a:xfrm>
            <a:off x="393800" y="0"/>
            <a:ext cx="880665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5"/>
          <p:cNvSpPr txBox="1">
            <a:spLocks noGrp="1"/>
          </p:cNvSpPr>
          <p:nvPr>
            <p:ph type="title"/>
          </p:nvPr>
        </p:nvSpPr>
        <p:spPr>
          <a:xfrm>
            <a:off x="311701" y="318025"/>
            <a:ext cx="6873614" cy="572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C317"/>
              </a:buClr>
              <a:buSzPts val="2800"/>
              <a:buFont typeface="Lexend Deca"/>
              <a:buNone/>
              <a:defRPr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5"/>
          <p:cNvSpPr txBox="1"/>
          <p:nvPr/>
        </p:nvSpPr>
        <p:spPr>
          <a:xfrm>
            <a:off x="563125" y="1184800"/>
            <a:ext cx="3386700" cy="36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35"/>
          <p:cNvSpPr txBox="1"/>
          <p:nvPr/>
        </p:nvSpPr>
        <p:spPr>
          <a:xfrm>
            <a:off x="563125" y="1114250"/>
            <a:ext cx="3386700" cy="36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35"/>
          <p:cNvSpPr txBox="1"/>
          <p:nvPr/>
        </p:nvSpPr>
        <p:spPr>
          <a:xfrm>
            <a:off x="955400" y="1114250"/>
            <a:ext cx="3386700" cy="36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35"/>
          <p:cNvSpPr txBox="1">
            <a:spLocks noGrp="1"/>
          </p:cNvSpPr>
          <p:nvPr>
            <p:ph type="subTitle" idx="1"/>
          </p:nvPr>
        </p:nvSpPr>
        <p:spPr>
          <a:xfrm>
            <a:off x="311701" y="1032250"/>
            <a:ext cx="8438499" cy="3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3" name="Google Shape;33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14620" y="86683"/>
            <a:ext cx="1706538" cy="4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2">
  <p:cSld name="TITLE_AND_BODY_3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7650" y="4013300"/>
            <a:ext cx="1058799" cy="94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6"/>
          <p:cNvPicPr preferRelativeResize="0"/>
          <p:nvPr/>
        </p:nvPicPr>
        <p:blipFill rotWithShape="1">
          <a:blip r:embed="rId3">
            <a:alphaModFix amt="9000"/>
          </a:blip>
          <a:srcRect/>
          <a:stretch/>
        </p:blipFill>
        <p:spPr>
          <a:xfrm>
            <a:off x="393800" y="0"/>
            <a:ext cx="880665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36"/>
          <p:cNvSpPr txBox="1">
            <a:spLocks noGrp="1"/>
          </p:cNvSpPr>
          <p:nvPr>
            <p:ph type="subTitle" idx="1"/>
          </p:nvPr>
        </p:nvSpPr>
        <p:spPr>
          <a:xfrm>
            <a:off x="311699" y="979450"/>
            <a:ext cx="6878809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8" name="Google Shape;38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14620" y="86683"/>
            <a:ext cx="1706538" cy="49063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311700" y="318025"/>
            <a:ext cx="6878809" cy="572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C317"/>
              </a:buClr>
              <a:buSzPts val="2800"/>
              <a:buFont typeface="Lexend Deca"/>
              <a:buNone/>
              <a:defRPr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14620" y="86683"/>
            <a:ext cx="1706538" cy="4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2 1 1">
  <p:cSld name="Contents 2 1 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7650" y="4013300"/>
            <a:ext cx="1058799" cy="94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20"/>
          <p:cNvPicPr preferRelativeResize="0"/>
          <p:nvPr/>
        </p:nvPicPr>
        <p:blipFill rotWithShape="1">
          <a:blip r:embed="rId3">
            <a:alphaModFix amt="9000"/>
          </a:blip>
          <a:srcRect/>
          <a:stretch/>
        </p:blipFill>
        <p:spPr>
          <a:xfrm>
            <a:off x="393800" y="0"/>
            <a:ext cx="880665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311700" y="31802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235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C317"/>
              </a:buClr>
              <a:buSzPts val="2800"/>
              <a:buFont typeface="Lexend Deca"/>
              <a:buNone/>
              <a:defRPr b="1">
                <a:solidFill>
                  <a:srgbClr val="F7C317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/>
          <p:nvPr/>
        </p:nvSpPr>
        <p:spPr>
          <a:xfrm>
            <a:off x="563125" y="1184800"/>
            <a:ext cx="3386700" cy="36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20"/>
          <p:cNvSpPr txBox="1"/>
          <p:nvPr/>
        </p:nvSpPr>
        <p:spPr>
          <a:xfrm>
            <a:off x="563125" y="1111425"/>
            <a:ext cx="3386700" cy="36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0"/>
          <p:cNvSpPr txBox="1">
            <a:spLocks noGrp="1"/>
          </p:cNvSpPr>
          <p:nvPr>
            <p:ph type="subTitle" idx="1"/>
          </p:nvPr>
        </p:nvSpPr>
        <p:spPr>
          <a:xfrm>
            <a:off x="311700" y="1222000"/>
            <a:ext cx="34668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exend Deca"/>
              <a:buNone/>
              <a:defRPr sz="1400" b="0" i="0" u="none" strike="noStrike" cap="none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subTitle" idx="2"/>
          </p:nvPr>
        </p:nvSpPr>
        <p:spPr>
          <a:xfrm>
            <a:off x="4185788" y="1221550"/>
            <a:ext cx="3465900" cy="3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exend Deca"/>
              <a:buNone/>
              <a:defRPr sz="1400" b="0" i="0" u="none" strike="noStrike" cap="none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1596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BLANK SLIDE">
    <p:bg>
      <p:bgPr>
        <a:solidFill>
          <a:srgbClr val="073763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7650" y="4013300"/>
            <a:ext cx="1058799" cy="94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 amt="9000"/>
          </a:blip>
          <a:srcRect/>
          <a:stretch/>
        </p:blipFill>
        <p:spPr>
          <a:xfrm>
            <a:off x="393800" y="0"/>
            <a:ext cx="880665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713225" y="3918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>
              <a:solidFill>
                <a:srgbClr val="595959"/>
              </a:solidFill>
              <a:latin typeface="Lexend Peta"/>
              <a:ea typeface="Lexend Peta"/>
              <a:cs typeface="Lexend Peta"/>
              <a:sym typeface="Lexend Peta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1131475" y="3436478"/>
            <a:ext cx="2055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595959"/>
              </a:solidFill>
              <a:latin typeface="Lexend Peta"/>
              <a:ea typeface="Lexend Peta"/>
              <a:cs typeface="Lexend Peta"/>
              <a:sym typeface="Lexend Peta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1131475" y="3766250"/>
            <a:ext cx="205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595959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3544160" y="3436478"/>
            <a:ext cx="2055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595959"/>
              </a:solidFill>
              <a:latin typeface="Lexend Peta"/>
              <a:ea typeface="Lexend Peta"/>
              <a:cs typeface="Lexend Peta"/>
              <a:sym typeface="Lexend Peta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3544160" y="3766250"/>
            <a:ext cx="205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595959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1131475" y="1702525"/>
            <a:ext cx="2055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595959"/>
              </a:solidFill>
              <a:latin typeface="Lexend Peta"/>
              <a:ea typeface="Lexend Peta"/>
              <a:cs typeface="Lexend Peta"/>
              <a:sym typeface="Lexend Peta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1131475" y="2032299"/>
            <a:ext cx="205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595959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544160" y="1702525"/>
            <a:ext cx="2055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595959"/>
              </a:solidFill>
              <a:latin typeface="Lexend Peta"/>
              <a:ea typeface="Lexend Peta"/>
              <a:cs typeface="Lexend Peta"/>
              <a:sym typeface="Lexend Peta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3544160" y="2032299"/>
            <a:ext cx="205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595959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5956850" y="3436478"/>
            <a:ext cx="2055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595959"/>
              </a:solidFill>
              <a:latin typeface="Lexend Peta"/>
              <a:ea typeface="Lexend Peta"/>
              <a:cs typeface="Lexend Peta"/>
              <a:sym typeface="Lexend Peta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5956850" y="3766250"/>
            <a:ext cx="205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595959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5956850" y="1702525"/>
            <a:ext cx="2055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595959"/>
              </a:solidFill>
              <a:latin typeface="Lexend Peta"/>
              <a:ea typeface="Lexend Peta"/>
              <a:cs typeface="Lexend Peta"/>
              <a:sym typeface="Lexend Peta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5956850" y="2032299"/>
            <a:ext cx="205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595959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81182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tupsproject.eu/result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hyperlink" Target="https://www.esu-online.org/?policy=student-rights-charter" TargetMode="External"/><Relationship Id="rId4" Type="http://schemas.openxmlformats.org/officeDocument/2006/relationships/hyperlink" Target="https://esqa.ro/wp-content/uploads/2020/11/GESIQA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horia.onita@esu-online.or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type="title"/>
          </p:nvPr>
        </p:nvSpPr>
        <p:spPr>
          <a:xfrm>
            <a:off x="393800" y="3504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sz="3000" dirty="0">
                <a:solidFill>
                  <a:srgbClr val="FFC000"/>
                </a:solidFill>
              </a:rPr>
              <a:t>European Students’ Union</a:t>
            </a:r>
            <a:endParaRPr sz="3000" dirty="0">
              <a:solidFill>
                <a:srgbClr val="FFC000"/>
              </a:solidFill>
            </a:endParaRPr>
          </a:p>
        </p:txBody>
      </p:sp>
      <p:sp>
        <p:nvSpPr>
          <p:cNvPr id="109" name="Google Shape;109;p14"/>
          <p:cNvSpPr txBox="1">
            <a:spLocks noGrp="1"/>
          </p:cNvSpPr>
          <p:nvPr>
            <p:ph type="subTitle" idx="1"/>
          </p:nvPr>
        </p:nvSpPr>
        <p:spPr>
          <a:xfrm>
            <a:off x="393799" y="1145825"/>
            <a:ext cx="8206861" cy="3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dirty="0">
                <a:solidFill>
                  <a:schemeClr val="tx1"/>
                </a:solidFill>
              </a:rPr>
              <a:t>The European Students’ Union (ESU) is the umbrella organisation of </a:t>
            </a:r>
            <a:r>
              <a:rPr lang="en-GB" sz="1700" b="1" dirty="0">
                <a:solidFill>
                  <a:srgbClr val="FFC000"/>
                </a:solidFill>
              </a:rPr>
              <a:t>45 National Unions of Students (NUS)</a:t>
            </a:r>
            <a:r>
              <a:rPr lang="en-GB" sz="1700" dirty="0">
                <a:solidFill>
                  <a:srgbClr val="FFC000"/>
                </a:solidFill>
              </a:rPr>
              <a:t> </a:t>
            </a:r>
            <a:r>
              <a:rPr lang="en-GB" sz="1700" dirty="0">
                <a:solidFill>
                  <a:schemeClr val="tx1"/>
                </a:solidFill>
              </a:rPr>
              <a:t>from </a:t>
            </a:r>
            <a:r>
              <a:rPr lang="en-GB" sz="1700" b="1" dirty="0">
                <a:solidFill>
                  <a:srgbClr val="FFC000"/>
                </a:solidFill>
              </a:rPr>
              <a:t>40 countries</a:t>
            </a:r>
            <a:r>
              <a:rPr lang="en-GB" sz="1700" b="1" dirty="0">
                <a:solidFill>
                  <a:schemeClr val="tx1"/>
                </a:solidFill>
              </a:rPr>
              <a:t>. </a:t>
            </a:r>
            <a:endParaRPr sz="1700" b="1" dirty="0">
              <a:solidFill>
                <a:schemeClr val="tx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tx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700" dirty="0">
                <a:solidFill>
                  <a:schemeClr val="tx1"/>
                </a:solidFill>
              </a:rPr>
              <a:t>The European Students’ Union's aim is to </a:t>
            </a:r>
            <a:r>
              <a:rPr lang="en-GB" sz="1700" b="1" dirty="0">
                <a:solidFill>
                  <a:srgbClr val="FFC000"/>
                </a:solidFill>
              </a:rPr>
              <a:t>represent and promote students' educational, social, economic, and cultural interests</a:t>
            </a:r>
            <a:r>
              <a:rPr lang="en-GB" sz="1700" dirty="0">
                <a:solidFill>
                  <a:srgbClr val="FFC000"/>
                </a:solidFill>
              </a:rPr>
              <a:t> </a:t>
            </a:r>
            <a:r>
              <a:rPr lang="en-GB" sz="1700" dirty="0">
                <a:solidFill>
                  <a:schemeClr val="tx1"/>
                </a:solidFill>
              </a:rPr>
              <a:t>at the European level to all relevant bodies, such as </a:t>
            </a:r>
            <a:r>
              <a:rPr lang="en-GB" sz="1700" b="1" dirty="0">
                <a:solidFill>
                  <a:srgbClr val="FFC000"/>
                </a:solidFill>
              </a:rPr>
              <a:t>the European Union, the Bologna Follow-Up Group, the Council of Europe,</a:t>
            </a:r>
            <a:r>
              <a:rPr lang="en-GB" sz="1700" dirty="0">
                <a:solidFill>
                  <a:srgbClr val="FFC000"/>
                </a:solidFill>
              </a:rPr>
              <a:t> and </a:t>
            </a:r>
            <a:r>
              <a:rPr lang="en-GB" sz="1700" b="1" dirty="0">
                <a:solidFill>
                  <a:srgbClr val="FFC000"/>
                </a:solidFill>
              </a:rPr>
              <a:t>UNESCO</a:t>
            </a:r>
            <a:r>
              <a:rPr lang="en-GB" sz="1700" dirty="0">
                <a:solidFill>
                  <a:schemeClr val="tx1"/>
                </a:solidFill>
              </a:rPr>
              <a:t>. </a:t>
            </a:r>
            <a:endParaRPr sz="1700" dirty="0">
              <a:solidFill>
                <a:schemeClr val="tx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700" dirty="0">
              <a:solidFill>
                <a:schemeClr val="tx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700" b="1" dirty="0">
                <a:solidFill>
                  <a:srgbClr val="FFC000"/>
                </a:solidFill>
              </a:rPr>
              <a:t>ESU represents almost 20 million students across Europe throughout its members.</a:t>
            </a:r>
            <a:endParaRPr sz="17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"/>
          <p:cNvSpPr/>
          <p:nvPr/>
        </p:nvSpPr>
        <p:spPr>
          <a:xfrm>
            <a:off x="0" y="0"/>
            <a:ext cx="9220840" cy="5143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8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763" y="0"/>
            <a:ext cx="867047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4EC432-26A6-CFD2-2207-DD98286D796E}"/>
              </a:ext>
            </a:extLst>
          </p:cNvPr>
          <p:cNvSpPr txBox="1"/>
          <p:nvPr/>
        </p:nvSpPr>
        <p:spPr>
          <a:xfrm>
            <a:off x="2305878" y="2417033"/>
            <a:ext cx="46117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effectLst/>
              </a:rPr>
              <a:t> 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208DBA-2645-F197-6D14-02878978E663}"/>
              </a:ext>
            </a:extLst>
          </p:cNvPr>
          <p:cNvSpPr txBox="1"/>
          <p:nvPr/>
        </p:nvSpPr>
        <p:spPr>
          <a:xfrm>
            <a:off x="2305878" y="2417033"/>
            <a:ext cx="46117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effectLst/>
              </a:rPr>
              <a:t> 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8D1AAA-5E32-A665-E8A2-111E17C8C487}"/>
              </a:ext>
            </a:extLst>
          </p:cNvPr>
          <p:cNvSpPr txBox="1"/>
          <p:nvPr/>
        </p:nvSpPr>
        <p:spPr>
          <a:xfrm>
            <a:off x="2305878" y="2417033"/>
            <a:ext cx="46117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effectLst/>
              </a:rPr>
              <a:t> 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7"/>
          <p:cNvSpPr txBox="1">
            <a:spLocks noGrp="1"/>
          </p:cNvSpPr>
          <p:nvPr>
            <p:ph type="title"/>
          </p:nvPr>
        </p:nvSpPr>
        <p:spPr>
          <a:xfrm>
            <a:off x="311700" y="318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Importance of student representation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326" name="Google Shape;326;p47"/>
          <p:cNvSpPr txBox="1">
            <a:spLocks noGrp="1"/>
          </p:cNvSpPr>
          <p:nvPr>
            <p:ph type="subTitle" idx="1"/>
          </p:nvPr>
        </p:nvSpPr>
        <p:spPr>
          <a:xfrm>
            <a:off x="393800" y="1032250"/>
            <a:ext cx="7323600" cy="3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>
                <a:solidFill>
                  <a:schemeClr val="tx1"/>
                </a:solidFill>
              </a:rPr>
              <a:t>Why should academia put the needs of students first: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4254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cs" dirty="0">
                <a:solidFill>
                  <a:schemeClr val="tx1"/>
                </a:solidFill>
              </a:rPr>
              <a:t>Core stakeholder of HE systems</a:t>
            </a:r>
            <a:endParaRPr lang="en-GB" dirty="0">
              <a:solidFill>
                <a:schemeClr val="tx1"/>
              </a:solidFill>
            </a:endParaRPr>
          </a:p>
          <a:p>
            <a:pPr marL="4254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cs" dirty="0">
                <a:solidFill>
                  <a:schemeClr val="tx1"/>
                </a:solidFill>
              </a:rPr>
              <a:t>Working in the interest of constituency (students)</a:t>
            </a:r>
            <a:endParaRPr lang="en-GB" dirty="0">
              <a:solidFill>
                <a:schemeClr val="tx1"/>
              </a:solidFill>
            </a:endParaRPr>
          </a:p>
          <a:p>
            <a:pPr marL="4254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cs" dirty="0">
                <a:solidFill>
                  <a:schemeClr val="tx1"/>
                </a:solidFill>
              </a:rPr>
              <a:t>Guarding student rights</a:t>
            </a:r>
            <a:endParaRPr lang="en-GB" dirty="0">
              <a:solidFill>
                <a:schemeClr val="tx1"/>
              </a:solidFill>
            </a:endParaRPr>
          </a:p>
          <a:p>
            <a:pPr marL="4254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cs" dirty="0">
                <a:solidFill>
                  <a:schemeClr val="tx1"/>
                </a:solidFill>
              </a:rPr>
              <a:t>Maintaining co-ownership of the education system</a:t>
            </a:r>
            <a:endParaRPr lang="en-GB" dirty="0">
              <a:solidFill>
                <a:schemeClr val="tx1"/>
              </a:solidFill>
            </a:endParaRPr>
          </a:p>
          <a:p>
            <a:pPr marL="4254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cs" dirty="0">
                <a:solidFill>
                  <a:schemeClr val="tx1"/>
                </a:solidFill>
              </a:rPr>
              <a:t>Focusing on the quality of education</a:t>
            </a:r>
            <a:r>
              <a:rPr lang="en-GB" dirty="0">
                <a:solidFill>
                  <a:schemeClr val="tx1"/>
                </a:solidFill>
              </a:rPr>
              <a:t> and student needs</a:t>
            </a:r>
          </a:p>
          <a:p>
            <a:pPr marL="4254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Le</a:t>
            </a:r>
            <a:r>
              <a:rPr lang="cs" dirty="0">
                <a:solidFill>
                  <a:schemeClr val="tx1"/>
                </a:solidFill>
              </a:rPr>
              <a:t>arning democracy and participation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cs" dirty="0">
                <a:solidFill>
                  <a:schemeClr val="tx1"/>
                </a:solidFill>
              </a:rPr>
              <a:t>through hands-on engagement in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cs" dirty="0">
                <a:solidFill>
                  <a:schemeClr val="tx1"/>
                </a:solidFill>
              </a:rPr>
              <a:t>leadership - responsibility of student movement should come directly from students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327" name="Google Shape;32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3896" y="341516"/>
            <a:ext cx="3548749" cy="3548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8"/>
          <p:cNvSpPr txBox="1">
            <a:spLocks noGrp="1"/>
          </p:cNvSpPr>
          <p:nvPr>
            <p:ph type="title"/>
          </p:nvPr>
        </p:nvSpPr>
        <p:spPr>
          <a:xfrm>
            <a:off x="311700" y="43729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>
                <a:solidFill>
                  <a:schemeClr val="accent1"/>
                </a:solidFill>
              </a:rPr>
              <a:t>What do we mean by student representation?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333" name="Google Shape;333;p48"/>
          <p:cNvSpPr txBox="1">
            <a:spLocks noGrp="1"/>
          </p:cNvSpPr>
          <p:nvPr>
            <p:ph type="subTitle" idx="1"/>
          </p:nvPr>
        </p:nvSpPr>
        <p:spPr>
          <a:xfrm>
            <a:off x="373699" y="1032250"/>
            <a:ext cx="4463343" cy="3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/>
              <a:t>Stakeholder participation in governance can be characterised as these “steps”.</a:t>
            </a:r>
            <a:br>
              <a:rPr lang="cs" dirty="0"/>
            </a:br>
            <a:br>
              <a:rPr lang="cs" dirty="0"/>
            </a:br>
            <a:r>
              <a:rPr lang="cs" dirty="0"/>
              <a:t>Also its worth to remember that achieving certain level of participation does not always mean that its achieved for good.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/>
              <a:t>Student Participation:</a:t>
            </a:r>
            <a:br>
              <a:rPr lang="cs" dirty="0"/>
            </a:br>
            <a:r>
              <a:rPr lang="cs" u="sng" dirty="0">
                <a:solidFill>
                  <a:schemeClr val="hlink"/>
                </a:solidFill>
                <a:hlinkClick r:id="rId3"/>
              </a:rPr>
              <a:t>innovative practice guide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/>
              <a:t>Guide for effective stakeholder </a:t>
            </a:r>
            <a:r>
              <a:rPr lang="cs" u="sng" dirty="0">
                <a:solidFill>
                  <a:schemeClr val="hlink"/>
                </a:solidFill>
                <a:hlinkClick r:id="rId4"/>
              </a:rPr>
              <a:t>involvement in Quality Assurance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/>
              <a:t>Student Rights Charter</a:t>
            </a:r>
            <a:br>
              <a:rPr lang="cs" dirty="0"/>
            </a:br>
            <a:r>
              <a:rPr lang="cs" u="sng" dirty="0">
                <a:solidFill>
                  <a:schemeClr val="hlink"/>
                </a:solidFill>
                <a:hlinkClick r:id="rId5"/>
              </a:rPr>
              <a:t>Board meeting ESU80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34" name="Google Shape;334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69573" y="1032250"/>
            <a:ext cx="2610500" cy="406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0"/>
          <p:cNvSpPr txBox="1">
            <a:spLocks noGrp="1"/>
          </p:cNvSpPr>
          <p:nvPr>
            <p:ph type="title"/>
          </p:nvPr>
        </p:nvSpPr>
        <p:spPr>
          <a:xfrm>
            <a:off x="311700" y="346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>
                <a:solidFill>
                  <a:schemeClr val="accent1"/>
                </a:solidFill>
              </a:rPr>
              <a:t>Stages of stakeholders involvement in QA (ESQA project)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345" name="Google Shape;345;p50"/>
          <p:cNvSpPr txBox="1">
            <a:spLocks noGrp="1"/>
          </p:cNvSpPr>
          <p:nvPr>
            <p:ph type="subTitle" idx="1"/>
          </p:nvPr>
        </p:nvSpPr>
        <p:spPr>
          <a:xfrm>
            <a:off x="311700" y="1193775"/>
            <a:ext cx="68415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/>
              <a:t>Similarly to the stages of student representation the degree of stakeholders’ involvement in QA also varies and often is not linear. </a:t>
            </a:r>
            <a:endParaRPr dirty="0"/>
          </a:p>
        </p:txBody>
      </p:sp>
      <p:pic>
        <p:nvPicPr>
          <p:cNvPr id="346" name="Google Shape;34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88" y="2374650"/>
            <a:ext cx="5514975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50"/>
          <p:cNvSpPr txBox="1"/>
          <p:nvPr/>
        </p:nvSpPr>
        <p:spPr>
          <a:xfrm>
            <a:off x="321475" y="4779175"/>
            <a:ext cx="6172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9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https://esqa.ro/wp-content/uploads/2020/11/GESIQA.pdf</a:t>
            </a:r>
            <a:endParaRPr sz="90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0" cy="5143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6800" y="3934925"/>
            <a:ext cx="1385100" cy="133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2"/>
          <p:cNvSpPr txBox="1">
            <a:spLocks noGrp="1"/>
          </p:cNvSpPr>
          <p:nvPr>
            <p:ph type="title"/>
          </p:nvPr>
        </p:nvSpPr>
        <p:spPr>
          <a:xfrm>
            <a:off x="311700" y="45054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>
                <a:solidFill>
                  <a:schemeClr val="accent1"/>
                </a:solidFill>
              </a:rPr>
              <a:t>Student involvement in </a:t>
            </a:r>
            <a:r>
              <a:rPr lang="en-GB" dirty="0">
                <a:solidFill>
                  <a:schemeClr val="accent1"/>
                </a:solidFill>
              </a:rPr>
              <a:t>I</a:t>
            </a:r>
            <a:r>
              <a:rPr lang="cs" dirty="0">
                <a:solidFill>
                  <a:schemeClr val="accent1"/>
                </a:solidFill>
              </a:rPr>
              <a:t>Q</a:t>
            </a:r>
            <a:r>
              <a:rPr lang="en-GB" dirty="0">
                <a:solidFill>
                  <a:schemeClr val="accent1"/>
                </a:solidFill>
              </a:rPr>
              <a:t>A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359" name="Google Shape;359;p52"/>
          <p:cNvSpPr txBox="1">
            <a:spLocks noGrp="1"/>
          </p:cNvSpPr>
          <p:nvPr>
            <p:ph type="subTitle" idx="1"/>
          </p:nvPr>
        </p:nvSpPr>
        <p:spPr>
          <a:xfrm>
            <a:off x="393800" y="890725"/>
            <a:ext cx="7323600" cy="3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25450" lvl="0" indent="-28575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cs" dirty="0"/>
              <a:t>Promoting of the culture of quality should take place from the beginning of the study cycle</a:t>
            </a:r>
            <a:endParaRPr lang="en-GB" dirty="0"/>
          </a:p>
          <a:p>
            <a:pPr marL="425450" lvl="0" indent="-28575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cs" dirty="0"/>
              <a:t>Students should be encouraged to be critical and reflective regarding their programmes, curriculum planning, </a:t>
            </a:r>
            <a:r>
              <a:rPr lang="en-GB" dirty="0"/>
              <a:t>assessment,</a:t>
            </a:r>
            <a:r>
              <a:rPr lang="cs" dirty="0"/>
              <a:t> </a:t>
            </a:r>
            <a:r>
              <a:rPr lang="en-GB" dirty="0"/>
              <a:t>learning environment, study conditions, support systems</a:t>
            </a:r>
          </a:p>
          <a:p>
            <a:pPr marL="425450" lvl="0" indent="-28575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dirty="0"/>
              <a:t>The whole student body should be engaged through regular surveys and qualitative means</a:t>
            </a:r>
          </a:p>
          <a:p>
            <a:pPr marL="425450" lvl="0" indent="-28575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dirty="0"/>
              <a:t>The whole student body</a:t>
            </a:r>
            <a:r>
              <a:rPr lang="cs" dirty="0"/>
              <a:t> should know the results of evaluations</a:t>
            </a:r>
            <a:r>
              <a:rPr lang="en-GB" dirty="0"/>
              <a:t>, the follow-up and the impact</a:t>
            </a:r>
          </a:p>
          <a:p>
            <a:pPr marL="425450" lvl="0" indent="-28575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dirty="0"/>
              <a:t>Formal participation in QA bodies that ensures a meaningful and impactful participation</a:t>
            </a:r>
          </a:p>
          <a:p>
            <a:pPr marL="425450" lvl="0" indent="-28575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dirty="0"/>
              <a:t>Student representatives should be engaged in the whole policy cycle of internal QA: preparation of IQA strategy/plans, implementation, monitoring and evaluation, as well as in the outcomes of IQA: preparation, decision, implementation and evaluation of policies/strategies/measures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9a2efd7477_0_10"/>
          <p:cNvSpPr txBox="1">
            <a:spLocks noGrp="1"/>
          </p:cNvSpPr>
          <p:nvPr>
            <p:ph type="title"/>
          </p:nvPr>
        </p:nvSpPr>
        <p:spPr>
          <a:xfrm>
            <a:off x="311700" y="318025"/>
            <a:ext cx="8744700" cy="572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235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sz="2700">
                <a:solidFill>
                  <a:srgbClr val="F7C317"/>
                </a:solidFill>
              </a:rPr>
              <a:t>Students should have control over their learning</a:t>
            </a:r>
            <a:endParaRPr/>
          </a:p>
        </p:txBody>
      </p:sp>
      <p:sp>
        <p:nvSpPr>
          <p:cNvPr id="174" name="Google Shape;174;g19a2efd7477_0_10"/>
          <p:cNvSpPr txBox="1">
            <a:spLocks noGrp="1"/>
          </p:cNvSpPr>
          <p:nvPr>
            <p:ph type="subTitle" idx="1"/>
          </p:nvPr>
        </p:nvSpPr>
        <p:spPr>
          <a:xfrm>
            <a:off x="5916825" y="1123200"/>
            <a:ext cx="2994000" cy="28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 dirty="0">
                <a:solidFill>
                  <a:schemeClr val="tx1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4"/>
                  </a:ext>
                </a:extLst>
              </a:rPr>
              <a:t>The best way to ensure that learning focuses more on students is by engaging</a:t>
            </a:r>
            <a:r>
              <a:rPr lang="en-GB" sz="2000" dirty="0">
                <a:solidFill>
                  <a:schemeClr val="tx1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 </a:t>
            </a:r>
            <a:r>
              <a:rPr lang="en-GB" sz="2000" dirty="0">
                <a:solidFill>
                  <a:schemeClr val="tx1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6"/>
                  </a:ext>
                </a:extLst>
              </a:rPr>
              <a:t>students themselves in how their learning should be shaped.</a:t>
            </a:r>
            <a:endParaRPr sz="2000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175" name="Google Shape;175;g19a2efd7477_0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575" y="1152850"/>
            <a:ext cx="5550951" cy="345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3"/>
          <p:cNvSpPr txBox="1">
            <a:spLocks noGrp="1"/>
          </p:cNvSpPr>
          <p:nvPr>
            <p:ph type="title"/>
          </p:nvPr>
        </p:nvSpPr>
        <p:spPr>
          <a:xfrm>
            <a:off x="311700" y="318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>
                <a:solidFill>
                  <a:schemeClr val="accent1"/>
                </a:solidFill>
              </a:rPr>
              <a:t>Purpose of QA (BWSE)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365" name="Google Shape;365;p53"/>
          <p:cNvSpPr txBox="1">
            <a:spLocks noGrp="1"/>
          </p:cNvSpPr>
          <p:nvPr>
            <p:ph type="subTitle" idx="1"/>
          </p:nvPr>
        </p:nvSpPr>
        <p:spPr>
          <a:xfrm>
            <a:off x="393800" y="1032250"/>
            <a:ext cx="7323600" cy="3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6" name="Google Shape;36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1219200"/>
            <a:ext cx="6400800" cy="28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4"/>
          <p:cNvSpPr txBox="1">
            <a:spLocks noGrp="1"/>
          </p:cNvSpPr>
          <p:nvPr>
            <p:ph type="title"/>
          </p:nvPr>
        </p:nvSpPr>
        <p:spPr>
          <a:xfrm>
            <a:off x="311700" y="346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>
                <a:solidFill>
                  <a:schemeClr val="accent1"/>
                </a:solidFill>
              </a:rPr>
              <a:t>Main barriers of students’ involvement in QA processes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372" name="Google Shape;372;p54"/>
          <p:cNvSpPr txBox="1">
            <a:spLocks noGrp="1"/>
          </p:cNvSpPr>
          <p:nvPr>
            <p:ph type="subTitle" idx="1"/>
          </p:nvPr>
        </p:nvSpPr>
        <p:spPr>
          <a:xfrm>
            <a:off x="311700" y="979450"/>
            <a:ext cx="68415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3" name="Google Shape;37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225" y="1350450"/>
            <a:ext cx="7210425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54"/>
          <p:cNvSpPr txBox="1"/>
          <p:nvPr/>
        </p:nvSpPr>
        <p:spPr>
          <a:xfrm>
            <a:off x="426600" y="4619400"/>
            <a:ext cx="7020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9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https://www.esu-online.org/wp-content/uploads/2021/01/BWSE2020-Publication_WEB2.pdf</a:t>
            </a:r>
            <a:endParaRPr sz="90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5"/>
          <p:cNvSpPr txBox="1">
            <a:spLocks noGrp="1"/>
          </p:cNvSpPr>
          <p:nvPr>
            <p:ph type="title"/>
          </p:nvPr>
        </p:nvSpPr>
        <p:spPr>
          <a:xfrm>
            <a:off x="311700" y="318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>
                <a:solidFill>
                  <a:schemeClr val="accent1"/>
                </a:solidFill>
              </a:rPr>
              <a:t>QA Pools - EHEA overview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380" name="Google Shape;380;p55"/>
          <p:cNvSpPr txBox="1">
            <a:spLocks noGrp="1"/>
          </p:cNvSpPr>
          <p:nvPr>
            <p:ph type="subTitle" idx="1"/>
          </p:nvPr>
        </p:nvSpPr>
        <p:spPr>
          <a:xfrm>
            <a:off x="393800" y="1032250"/>
            <a:ext cx="7323600" cy="3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1" name="Google Shape;38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7" y="914335"/>
            <a:ext cx="5148250" cy="384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5213" y="2225263"/>
            <a:ext cx="3267075" cy="14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0"/>
          <p:cNvSpPr txBox="1">
            <a:spLocks noGrp="1"/>
          </p:cNvSpPr>
          <p:nvPr>
            <p:ph type="title"/>
          </p:nvPr>
        </p:nvSpPr>
        <p:spPr>
          <a:xfrm>
            <a:off x="311700" y="29814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2700" dirty="0">
                <a:solidFill>
                  <a:schemeClr val="accent1"/>
                </a:solidFill>
              </a:rPr>
              <a:t>Challenges for the future of </a:t>
            </a:r>
            <a:r>
              <a:rPr lang="en-GB" sz="2700" dirty="0">
                <a:solidFill>
                  <a:schemeClr val="accent1"/>
                </a:solidFill>
              </a:rPr>
              <a:t>student participation in </a:t>
            </a:r>
            <a:r>
              <a:rPr lang="cs" sz="2700" dirty="0">
                <a:solidFill>
                  <a:schemeClr val="accent1"/>
                </a:solidFill>
              </a:rPr>
              <a:t>QA</a:t>
            </a:r>
            <a:endParaRPr sz="2700" dirty="0">
              <a:solidFill>
                <a:schemeClr val="accent1"/>
              </a:solidFill>
            </a:endParaRPr>
          </a:p>
        </p:txBody>
      </p:sp>
      <p:sp>
        <p:nvSpPr>
          <p:cNvPr id="412" name="Google Shape;412;p60"/>
          <p:cNvSpPr txBox="1">
            <a:spLocks noGrp="1"/>
          </p:cNvSpPr>
          <p:nvPr>
            <p:ph type="subTitle" idx="1"/>
          </p:nvPr>
        </p:nvSpPr>
        <p:spPr>
          <a:xfrm>
            <a:off x="387174" y="1144893"/>
            <a:ext cx="7323600" cy="3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6400" lvl="0" indent="-285750" algn="l" rtl="0"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ts val="1700"/>
              <a:buFont typeface="Arial" panose="020B0604020202020204" pitchFamily="34" charset="0"/>
              <a:buChar char="•"/>
            </a:pPr>
            <a:r>
              <a:rPr lang="cs" sz="1700" dirty="0">
                <a:solidFill>
                  <a:schemeClr val="tx1"/>
                </a:solidFill>
              </a:rPr>
              <a:t>Better recognition of students’ involvement in QA</a:t>
            </a:r>
            <a:endParaRPr lang="en-GB" sz="1700" dirty="0">
              <a:solidFill>
                <a:schemeClr val="tx1"/>
              </a:solidFill>
            </a:endParaRPr>
          </a:p>
          <a:p>
            <a:pPr marL="406400" lvl="0" indent="-285750" algn="l" rtl="0"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ts val="1700"/>
              <a:buFont typeface="Arial" panose="020B0604020202020204" pitchFamily="34" charset="0"/>
              <a:buChar char="•"/>
            </a:pPr>
            <a:r>
              <a:rPr lang="cs" sz="1700" dirty="0">
                <a:solidFill>
                  <a:schemeClr val="tx1"/>
                </a:solidFill>
              </a:rPr>
              <a:t>Capacity building for students which are not involved in QA</a:t>
            </a:r>
            <a:endParaRPr lang="en-GB" sz="1700" dirty="0">
              <a:solidFill>
                <a:schemeClr val="tx1"/>
              </a:solidFill>
            </a:endParaRPr>
          </a:p>
          <a:p>
            <a:pPr marL="406400" lvl="0" indent="-285750" algn="l" rtl="0"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ts val="1700"/>
              <a:buFont typeface="Arial" panose="020B0604020202020204" pitchFamily="34" charset="0"/>
              <a:buChar char="•"/>
            </a:pPr>
            <a:r>
              <a:rPr lang="cs" sz="1700" dirty="0">
                <a:solidFill>
                  <a:schemeClr val="tx1"/>
                </a:solidFill>
              </a:rPr>
              <a:t>QA of Short and flexible learning opportunities</a:t>
            </a:r>
            <a:endParaRPr lang="en-GB" sz="1700" dirty="0">
              <a:solidFill>
                <a:schemeClr val="tx1"/>
              </a:solidFill>
            </a:endParaRPr>
          </a:p>
          <a:p>
            <a:pPr marL="406400" lvl="0" indent="-285750" algn="l" rtl="0"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ts val="1700"/>
              <a:buFont typeface="Arial" panose="020B0604020202020204" pitchFamily="34" charset="0"/>
              <a:buChar char="•"/>
            </a:pPr>
            <a:r>
              <a:rPr lang="cs" sz="1700" dirty="0">
                <a:solidFill>
                  <a:schemeClr val="tx1"/>
                </a:solidFill>
              </a:rPr>
              <a:t>Strengthening the Student Pools of experts and QA community </a:t>
            </a:r>
            <a:endParaRPr lang="en-GB" sz="1700" dirty="0">
              <a:solidFill>
                <a:schemeClr val="tx1"/>
              </a:solidFill>
            </a:endParaRPr>
          </a:p>
          <a:p>
            <a:pPr marL="406400" lvl="0" indent="-285750" algn="l" rtl="0"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ts val="1700"/>
              <a:buFont typeface="Arial" panose="020B0604020202020204" pitchFamily="34" charset="0"/>
              <a:buChar char="•"/>
            </a:pPr>
            <a:r>
              <a:rPr lang="cs" sz="1700" dirty="0">
                <a:solidFill>
                  <a:schemeClr val="tx1"/>
                </a:solidFill>
              </a:rPr>
              <a:t>Replicating and promoting the good practices regarding students’ impact on study programmes, evaluation and modules</a:t>
            </a:r>
            <a:endParaRPr lang="en-GB" sz="1700" dirty="0">
              <a:solidFill>
                <a:schemeClr val="tx1"/>
              </a:solidFill>
            </a:endParaRPr>
          </a:p>
          <a:p>
            <a:pPr marL="406400" lvl="0" indent="-285750" algn="l" rtl="0"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ts val="1700"/>
              <a:buFont typeface="Arial" panose="020B0604020202020204" pitchFamily="34" charset="0"/>
              <a:buChar char="•"/>
            </a:pPr>
            <a:r>
              <a:rPr lang="cs" sz="1700" dirty="0">
                <a:solidFill>
                  <a:schemeClr val="tx1"/>
                </a:solidFill>
              </a:rPr>
              <a:t>Recognising the learner needs in a new-reality</a:t>
            </a:r>
            <a:r>
              <a:rPr lang="en-GB" sz="1700" dirty="0">
                <a:solidFill>
                  <a:schemeClr val="tx1"/>
                </a:solidFill>
              </a:rPr>
              <a:t>, including the emerging digital/AI tools</a:t>
            </a:r>
            <a:r>
              <a:rPr lang="cs" sz="1700" dirty="0">
                <a:solidFill>
                  <a:schemeClr val="tx1"/>
                </a:solidFill>
              </a:rPr>
              <a:t> </a:t>
            </a:r>
            <a:endParaRPr sz="1700" dirty="0">
              <a:solidFill>
                <a:schemeClr val="tx1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9a89a8e295_2_10"/>
          <p:cNvSpPr txBox="1">
            <a:spLocks noGrp="1"/>
          </p:cNvSpPr>
          <p:nvPr>
            <p:ph type="title"/>
          </p:nvPr>
        </p:nvSpPr>
        <p:spPr>
          <a:xfrm>
            <a:off x="431750" y="325750"/>
            <a:ext cx="7615500" cy="572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24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Values of Students Involvement in QA and Governance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66" name="Google Shape;166;g19a89a8e295_2_10"/>
          <p:cNvSpPr txBox="1">
            <a:spLocks noGrp="1"/>
          </p:cNvSpPr>
          <p:nvPr>
            <p:ph type="subTitle" idx="1"/>
          </p:nvPr>
        </p:nvSpPr>
        <p:spPr>
          <a:xfrm>
            <a:off x="431750" y="1478638"/>
            <a:ext cx="7695600" cy="2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085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900"/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Students are experts of their own learning and crucial stakeholders</a:t>
            </a:r>
          </a:p>
          <a:p>
            <a:pPr marL="45085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900"/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Democracy: people should have a say on policies that affect them</a:t>
            </a:r>
          </a:p>
          <a:p>
            <a:pPr marL="45085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900"/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Students become active citizens</a:t>
            </a:r>
          </a:p>
          <a:p>
            <a:pPr marL="45085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900"/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Students are constructive partners</a:t>
            </a:r>
          </a:p>
          <a:p>
            <a:pPr marL="45085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900"/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Develop students’ understanding of the HE system</a:t>
            </a:r>
          </a:p>
          <a:p>
            <a:pPr marL="45085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900"/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Develop autonomy and responsibility skills</a:t>
            </a:r>
            <a:endParaRPr sz="19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168" name="Google Shape;168;g19a89a8e295_2_10" descr="Dokume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314" y="4077400"/>
            <a:ext cx="6858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0"/>
          <p:cNvSpPr txBox="1">
            <a:spLocks noGrp="1"/>
          </p:cNvSpPr>
          <p:nvPr>
            <p:ph type="title"/>
          </p:nvPr>
        </p:nvSpPr>
        <p:spPr>
          <a:xfrm>
            <a:off x="311700" y="26777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C317"/>
              </a:buClr>
              <a:buSzPts val="2800"/>
              <a:buFont typeface="Lexend Deca"/>
              <a:buNone/>
            </a:pPr>
            <a:r>
              <a:rPr lang="fr-FR" sz="4400"/>
              <a:t>Links and contacts</a:t>
            </a:r>
            <a:endParaRPr sz="4400"/>
          </a:p>
        </p:txBody>
      </p:sp>
      <p:pic>
        <p:nvPicPr>
          <p:cNvPr id="268" name="Google Shape;26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3095" y="516549"/>
            <a:ext cx="8057810" cy="462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1"/>
          <p:cNvSpPr txBox="1">
            <a:spLocks noGrp="1"/>
          </p:cNvSpPr>
          <p:nvPr>
            <p:ph type="title"/>
          </p:nvPr>
        </p:nvSpPr>
        <p:spPr>
          <a:xfrm>
            <a:off x="311700" y="318025"/>
            <a:ext cx="6878809" cy="572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C317"/>
              </a:buClr>
              <a:buSzPts val="2800"/>
              <a:buFont typeface="Lexend Deca"/>
              <a:buNone/>
            </a:pPr>
            <a:r>
              <a:rPr lang="fr-FR"/>
              <a:t>Thank you for your attention!</a:t>
            </a:r>
            <a:endParaRPr/>
          </a:p>
        </p:txBody>
      </p:sp>
      <p:sp>
        <p:nvSpPr>
          <p:cNvPr id="274" name="Google Shape;274;p31"/>
          <p:cNvSpPr txBox="1">
            <a:spLocks noGrp="1"/>
          </p:cNvSpPr>
          <p:nvPr>
            <p:ph type="subTitle" idx="1"/>
          </p:nvPr>
        </p:nvSpPr>
        <p:spPr>
          <a:xfrm>
            <a:off x="352750" y="1460208"/>
            <a:ext cx="8438500" cy="2658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 lang="ro-RO" sz="2400" dirty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400" dirty="0"/>
              <a:t>Horia </a:t>
            </a:r>
            <a:r>
              <a:rPr lang="ro-RO" sz="2400" dirty="0"/>
              <a:t>Onița,</a:t>
            </a: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ro-RO" sz="2400" dirty="0"/>
              <a:t>Vice President of ESU</a:t>
            </a:r>
            <a:endParaRPr lang="en-GB" sz="2400" dirty="0">
              <a:hlinkClick r:id="rId3"/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400" dirty="0">
                <a:hlinkClick r:id="rId3"/>
              </a:rPr>
              <a:t>horia.onita@esu-online.org</a:t>
            </a:r>
            <a:endParaRPr lang="en-GB" sz="2400" dirty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SU's template green and blu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1269</TotalTime>
  <Words>630</Words>
  <Application>Microsoft Office PowerPoint</Application>
  <PresentationFormat>On-screen Show (16:9)</PresentationFormat>
  <Paragraphs>68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ESU's template green and blue</vt:lpstr>
      <vt:lpstr>PowerPoint Presentation</vt:lpstr>
      <vt:lpstr>European Students’ Union</vt:lpstr>
      <vt:lpstr>PowerPoint Presentation</vt:lpstr>
      <vt:lpstr>Importance of student representation</vt:lpstr>
      <vt:lpstr>What do we mean by student representation?</vt:lpstr>
      <vt:lpstr>Stages of stakeholders involvement in QA (ESQA project)</vt:lpstr>
      <vt:lpstr>PowerPoint Presentation</vt:lpstr>
      <vt:lpstr>Student involvement in IQA</vt:lpstr>
      <vt:lpstr>Students should have control over their learning</vt:lpstr>
      <vt:lpstr>Purpose of QA (BWSE)</vt:lpstr>
      <vt:lpstr>Main barriers of students’ involvement in QA processes</vt:lpstr>
      <vt:lpstr>QA Pools - EHEA overview</vt:lpstr>
      <vt:lpstr>Challenges for the future of student participation in QA</vt:lpstr>
      <vt:lpstr>Values of Students Involvement in QA and Governance</vt:lpstr>
      <vt:lpstr>Links and contacts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Horia Onita</dc:creator>
  <cp:lastModifiedBy>Nika Tikanashvili</cp:lastModifiedBy>
  <cp:revision>3</cp:revision>
  <dcterms:modified xsi:type="dcterms:W3CDTF">2023-04-25T07:01:17Z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1.5.0.3313</vt:lpwstr>
  </property>
  <property fmtid="{D5CDD505-2E9C-101B-9397-08002B2CF9AE}" pid="3" name="MSIP_Label_cdd2b3a5-926f-4111-8eea-9c5318b8762f_Enabled">
    <vt:lpwstr>true</vt:lpwstr>
  </property>
  <property fmtid="{D5CDD505-2E9C-101B-9397-08002B2CF9AE}" pid="4" name="MSIP_Label_cdd2b3a5-926f-4111-8eea-9c5318b8762f_SetDate">
    <vt:lpwstr>2023-04-25T07:01:16Z</vt:lpwstr>
  </property>
  <property fmtid="{D5CDD505-2E9C-101B-9397-08002B2CF9AE}" pid="5" name="MSIP_Label_cdd2b3a5-926f-4111-8eea-9c5318b8762f_Method">
    <vt:lpwstr>Standard</vt:lpwstr>
  </property>
  <property fmtid="{D5CDD505-2E9C-101B-9397-08002B2CF9AE}" pid="6" name="MSIP_Label_cdd2b3a5-926f-4111-8eea-9c5318b8762f_Name">
    <vt:lpwstr>defa4170-0d19-0005-0004-bc88714345d2</vt:lpwstr>
  </property>
  <property fmtid="{D5CDD505-2E9C-101B-9397-08002B2CF9AE}" pid="7" name="MSIP_Label_cdd2b3a5-926f-4111-8eea-9c5318b8762f_SiteId">
    <vt:lpwstr>61d2e93c-423d-43b4-8f23-1580c2341952</vt:lpwstr>
  </property>
  <property fmtid="{D5CDD505-2E9C-101B-9397-08002B2CF9AE}" pid="8" name="MSIP_Label_cdd2b3a5-926f-4111-8eea-9c5318b8762f_ActionId">
    <vt:lpwstr>504052cf-f39c-4094-a982-f470726d03b5</vt:lpwstr>
  </property>
  <property fmtid="{D5CDD505-2E9C-101B-9397-08002B2CF9AE}" pid="9" name="MSIP_Label_cdd2b3a5-926f-4111-8eea-9c5318b8762f_ContentBits">
    <vt:lpwstr>0</vt:lpwstr>
  </property>
</Properties>
</file>