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5" r:id="rId3"/>
    <p:sldId id="261" r:id="rId4"/>
    <p:sldId id="263" r:id="rId5"/>
    <p:sldId id="266" r:id="rId6"/>
    <p:sldId id="362" r:id="rId7"/>
    <p:sldId id="267" r:id="rId8"/>
    <p:sldId id="363" r:id="rId9"/>
    <p:sldId id="270" r:id="rId10"/>
    <p:sldId id="322" r:id="rId11"/>
    <p:sldId id="323" r:id="rId12"/>
    <p:sldId id="268" r:id="rId13"/>
    <p:sldId id="864" r:id="rId14"/>
    <p:sldId id="853" r:id="rId15"/>
    <p:sldId id="863" r:id="rId16"/>
    <p:sldId id="865" r:id="rId17"/>
    <p:sldId id="866" r:id="rId18"/>
    <p:sldId id="869" r:id="rId19"/>
    <p:sldId id="870" r:id="rId20"/>
    <p:sldId id="867" r:id="rId21"/>
    <p:sldId id="478" r:id="rId22"/>
    <p:sldId id="862" r:id="rId23"/>
    <p:sldId id="36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iane Simonia" initials="GS" lastIdx="2" clrIdx="0">
    <p:extLst>
      <p:ext uri="{19B8F6BF-5375-455C-9EA6-DF929625EA0E}">
        <p15:presenceInfo xmlns:p15="http://schemas.microsoft.com/office/powerpoint/2012/main" userId="f8023dab7dba340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li Odishvili" userId="S::l.odishvili@eqe.ge::f7bceaaa-a93a-4346-9915-c47a8fccb852" providerId="AD" clId="Web-{9B7EAFCA-B06A-77EF-88C5-94F5D21AEFFA}"/>
    <pc:docChg chg="mod">
      <pc:chgData name="Lali Odishvili" userId="S::l.odishvili@eqe.ge::f7bceaaa-a93a-4346-9915-c47a8fccb852" providerId="AD" clId="Web-{9B7EAFCA-B06A-77EF-88C5-94F5D21AEFFA}" dt="2023-04-25T06:57:48.157" v="0" actId="33475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106BE-C53F-4BE2-BA54-38206E50B44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ECB02D-9193-40F7-8006-2B4B55CD0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779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a-GE" dirty="0"/>
              <a:t>ფართო</a:t>
            </a:r>
            <a:r>
              <a:rPr lang="ka-GE" baseline="0" dirty="0"/>
              <a:t> ჩართულობა ცენტრის თანამშრომლების, </a:t>
            </a:r>
            <a:r>
              <a:rPr lang="ka-GE" baseline="0" dirty="0" err="1"/>
              <a:t>უსდ</a:t>
            </a:r>
            <a:r>
              <a:rPr lang="ka-GE" baseline="0" dirty="0"/>
              <a:t>-ების, ექსპერტების, </a:t>
            </a:r>
            <a:r>
              <a:rPr lang="en-US" baseline="0" dirty="0"/>
              <a:t>Twinning-</a:t>
            </a:r>
            <a:r>
              <a:rPr lang="ka-GE" baseline="0" dirty="0"/>
              <a:t>ის როლი და დამსახურება, </a:t>
            </a:r>
            <a:r>
              <a:rPr lang="en-US" baseline="0" dirty="0"/>
              <a:t>EKAA , AQAS </a:t>
            </a:r>
            <a:r>
              <a:rPr lang="ka-GE" baseline="0" dirty="0"/>
              <a:t>როლი.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F4C-0487-42ED-8DB1-282C9A10332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810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BC234-DEF2-0B6A-9D2F-A9EA2A88B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85B3EE-B75E-06EE-C8B5-F1FA5095F8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C2B64-CC69-3A86-9AA0-FC932A0E8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9BE8-986B-4C26-8A6F-6F0E026010D8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5388D-D37E-8AD1-CAC8-DEA84E643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006EE-A4F2-7A61-BA38-0700B9034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E757-4193-44C4-8FF2-0D3335C6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194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EAC5A-C25D-2B40-C894-041530DA2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04598-2959-9B51-024E-9E6269E41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45229A-0CF4-16A7-3B4D-8E85E0B20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9BE8-986B-4C26-8A6F-6F0E026010D8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9F16B-B599-3938-E764-D3B47DC10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344F6-B14D-51D6-3448-F762302E4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E757-4193-44C4-8FF2-0D3335C6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13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9EA7D-3EF7-96A1-A5E2-7D0109376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5A0A5-992B-5903-0FB5-12A8C475E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936F4-3027-BF00-A65C-B52CF9A97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9BE8-986B-4C26-8A6F-6F0E026010D8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5F0E1-7FC4-3711-3D03-5937DCA9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61C80D-B1FC-5DE9-1202-4874526E1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E757-4193-44C4-8FF2-0D3335C6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807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11E3C-5132-2ED9-E41D-301472486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C9613-1311-F588-7AC2-45F9FBAE78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B5D018-4B8E-4189-0758-98A3D4AEDB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F35DB0-5852-496B-AC12-76E07B9E6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9BE8-986B-4C26-8A6F-6F0E026010D8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880785-3DF8-A704-9DF1-98F265A4C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6ABD1E-CBDE-12AE-72FC-B9206218D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E757-4193-44C4-8FF2-0D3335C6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756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275C6-60DC-9B7C-95C6-3505C8D2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825DA-3B6C-7115-8530-327D726B4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8C18A4-A879-EC28-BF0A-010536100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772C7F-24C8-44C9-52CA-0B28BB1D8A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A0E64F-9FD5-D676-5763-69DFBEA5A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C0F98D-82B3-AD5A-EEE1-4DF6C9864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9BE8-986B-4C26-8A6F-6F0E026010D8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A3115-D6B7-5F3C-8A76-68AC65FE7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F52064-9BC3-07FF-54AE-F2A4B3FE1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E757-4193-44C4-8FF2-0D3335C6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822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180F3-0B8C-5148-044F-D7D169482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4F8FD7-FF6E-AA01-AEB4-3DA5F7EEA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9BE8-986B-4C26-8A6F-6F0E026010D8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809460-B083-AA9B-3FE5-A878C6C1C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8439CC-EC34-BBD8-5F8E-E50538826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E757-4193-44C4-8FF2-0D3335C6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09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8DF5BB-FC35-884F-4323-48D02C598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9BE8-986B-4C26-8A6F-6F0E026010D8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D303F4-001B-1E59-75C6-72FF0B5CC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519E35-53A7-0C84-75E9-49E66D3CD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E757-4193-44C4-8FF2-0D3335C6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82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AF07D-D0E3-B30D-2E47-9EA36F288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EBAE0-680A-85A9-9198-E3C7AA9E4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88B9E-3897-6BA8-80D1-750D36F626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E90CAF-F3B1-7C38-25AE-D7B2E4064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9BE8-986B-4C26-8A6F-6F0E026010D8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2E0F25-DA1E-3AFF-99A5-8E28E7801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54B43F-7904-7A8E-DC84-CB1AC8B0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E757-4193-44C4-8FF2-0D3335C6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64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E32F6-AE76-EE4D-D5DB-8D2884715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45E148-9B60-D904-EC3C-76138570D9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1D054A-8FDF-47AA-3B00-7E3245F248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01B40F-6FB2-9B0B-5193-6BA5557FC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9BE8-986B-4C26-8A6F-6F0E026010D8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2266AA-4254-1914-86D4-3D36C3FD6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72DD8-113A-841A-B182-6D4CDCC14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E757-4193-44C4-8FF2-0D3335C6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09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7CF26-D273-A085-AFEA-26240E494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261590-AB16-12CA-20B9-7EABFEE75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CC295-1E92-3CFE-5DE2-D6DC46DBA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9BE8-986B-4C26-8A6F-6F0E026010D8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E5B2F-085B-61C9-6DF6-787F933F6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123BA-8051-DBB6-0B08-98645D98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E757-4193-44C4-8FF2-0D3335C6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12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0F0A6B-7AA3-44E5-FC78-C81F596A2D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0E4EA9-E168-94E0-FB97-3CBD91587E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33832-16B3-3C27-860E-C27EA306E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9BE8-986B-4C26-8A6F-6F0E026010D8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5385A-CA06-019F-6CA3-40CB0894A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537864-0A98-1B21-526C-41A9832FC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E757-4193-44C4-8FF2-0D3335C6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603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18F169-B94E-7FEA-3879-3FC6042D5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A573E3-1689-115D-5112-0AB664BE5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C1EB5-13D9-7187-2F9F-C263360389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29BE8-986B-4C26-8A6F-6F0E026010D8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41F21-C2FF-C903-2705-70E1CCE42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3984B-3719-E00E-65E7-55875B96A6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CE757-4193-44C4-8FF2-0D3335C6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35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F78BA-47BB-AC4D-5D9C-805BE585AB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9560" y="768937"/>
            <a:ext cx="10529454" cy="3366511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ka-GE" sz="3200" b="1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სამედიცინო განათლების მსოფლიო ფედერაციის (WFME) 2020 სტანდარტების მიხედვით განახლებული სამედიცინო განათლების დარგობრივი</a:t>
            </a:r>
            <a:r>
              <a:rPr lang="ka-GE" sz="3200" b="1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a-GE" sz="3200" b="1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მახასიათებელი</a:t>
            </a:r>
            <a:b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3D6D5F-7AFD-B75C-2284-68913F6E8F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1927" y="4042058"/>
            <a:ext cx="6767087" cy="1655762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ka-GE" sz="30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გაიანე სიმონია</a:t>
            </a:r>
            <a:endParaRPr lang="en-US" sz="3000" b="1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ka-GE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b="1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ka-GE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თბილისის სამედიცინო უნივერსიტეტის პროფესორი, </a:t>
            </a:r>
            <a:endParaRPr lang="en-US" sz="22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უმაღლესი საგანმანათლებლო დაწესებულებების ავტორიზაციის საბჭოს წევრი</a:t>
            </a:r>
            <a:endParaRPr lang="en-US" sz="2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DE091E-084F-92A7-C9EF-A8DFE4D37CCD}"/>
              </a:ext>
            </a:extLst>
          </p:cNvPr>
          <p:cNvSpPr txBox="1"/>
          <p:nvPr/>
        </p:nvSpPr>
        <p:spPr>
          <a:xfrm>
            <a:off x="728063" y="4639107"/>
            <a:ext cx="1101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27.02.23</a:t>
            </a:r>
          </a:p>
        </p:txBody>
      </p:sp>
    </p:spTree>
    <p:extLst>
      <p:ext uri="{BB962C8B-B14F-4D97-AF65-F5344CB8AC3E}">
        <p14:creationId xmlns:p14="http://schemas.microsoft.com/office/powerpoint/2010/main" val="4145096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ED7B6-E025-2333-3568-1B367AF5F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288"/>
            <a:ext cx="10515600" cy="65087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Sir William Osler - Father of Modern Medicine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6F10A7-0D85-9A77-E0B2-31F1B17C39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222904"/>
            <a:ext cx="3168203" cy="39624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03BCF5-393D-66AC-6F23-85CE9A9BF739}"/>
              </a:ext>
            </a:extLst>
          </p:cNvPr>
          <p:cNvSpPr txBox="1"/>
          <p:nvPr/>
        </p:nvSpPr>
        <p:spPr>
          <a:xfrm>
            <a:off x="4313383" y="1948873"/>
            <a:ext cx="751839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“Medicine is a science of uncertainty and an art of probability”</a:t>
            </a:r>
          </a:p>
          <a:p>
            <a:endParaRPr lang="en-US" sz="2800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2800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 “</a:t>
            </a:r>
            <a:r>
              <a:rPr lang="ka-GE" sz="2800" i="1" dirty="0">
                <a:solidFill>
                  <a:schemeClr val="accent1">
                    <a:lumMod val="75000"/>
                  </a:schemeClr>
                </a:solidFill>
              </a:rPr>
              <a:t>მედიცინა არის გაურკვევლობის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ka-GE" sz="2800" i="1" dirty="0">
                <a:solidFill>
                  <a:schemeClr val="accent1">
                    <a:lumMod val="75000"/>
                  </a:schemeClr>
                </a:solidFill>
              </a:rPr>
              <a:t>მეცნიერება და ალბათობის ხელოვნება“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A89BE4-FD0E-6013-A223-F4925614C9D9}"/>
              </a:ext>
            </a:extLst>
          </p:cNvPr>
          <p:cNvSpPr txBox="1"/>
          <p:nvPr/>
        </p:nvSpPr>
        <p:spPr>
          <a:xfrm>
            <a:off x="1006802" y="5503046"/>
            <a:ext cx="3126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b="1" dirty="0">
                <a:solidFill>
                  <a:schemeClr val="accent1">
                    <a:lumMod val="75000"/>
                  </a:schemeClr>
                </a:solidFill>
              </a:rPr>
              <a:t>უილიამ ოსლერი,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1849-1919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272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27E21-ABCE-DF7B-4E89-692FFCA71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523" y="383458"/>
            <a:ext cx="10515600" cy="934065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						   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946636-2A59-0A81-6B84-CDA75A0D01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23" y="1458851"/>
            <a:ext cx="3632421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0896C9-4B2F-A245-762B-E300F76C8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2088" y="3429000"/>
            <a:ext cx="819792" cy="7894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3BE1C4BC-C650-34A1-5FED-0EB36E8E5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073" y="1458851"/>
            <a:ext cx="3632421" cy="43513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6D6824-BFF1-E07C-7FAB-C832143ADB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910" y="3464586"/>
            <a:ext cx="908562" cy="90856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589C07-2311-CE81-E454-38A38AF3EC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075" y="2552700"/>
            <a:ext cx="26098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788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B60BF1-298E-D3A0-C5D0-8BF623FE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4048" y="633885"/>
            <a:ext cx="6763328" cy="5480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ka-GE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მედიცინის პირველი დარგობრივი მახასიათებელი საქართველოში 20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ka-GE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წელს შეიქმნა და 2011 წელს დამტკიცდა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ka-GE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დოკუმენტს საფუძვლად დაედო საქართველოს სამართლებრივი და საერთაშორისო წყაროები, ხოლო დანართის სახით იყო მოცემული ერთსაფეხურიანი სამედიცინო საგანმანათლებლო პროგრამის სწავლის შედეგების/კომპეტენციების  მოკლე აღწერა, რომელიც ეფუძნებოდა 2009 წლის </a:t>
            </a:r>
            <a:r>
              <a:rPr lang="en-GB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TUNING/</a:t>
            </a:r>
            <a:r>
              <a:rPr lang="ka-GE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MEDINE-</a:t>
            </a:r>
            <a:r>
              <a:rPr lang="ka-GE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ის მიერ განსაზღვრულ სწავლის შედეგებს (სულ აღწერილი იყო 12 კომპეტენცია)</a:t>
            </a:r>
            <a:endParaRPr lang="ru-RU" sz="2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90000"/>
              </a:lnSpc>
              <a:spcBef>
                <a:spcPts val="1000"/>
              </a:spcBef>
            </a:pPr>
            <a:r>
              <a:rPr lang="ka-GE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2015 წელს გადაიხედა </a:t>
            </a:r>
            <a:r>
              <a:rPr lang="en-GB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WFME-</a:t>
            </a:r>
            <a:r>
              <a:rPr lang="ka-GE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 დიპლომამდელი სამედიცინო განათლების სტანდარტები</a:t>
            </a:r>
          </a:p>
          <a:p>
            <a:pPr algn="just"/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2018 </a:t>
            </a:r>
            <a:r>
              <a:rPr lang="ka-GE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წელს დამტკიცდა და 2019 წლიდან ამოქმედდა ახალი დარგობრივი მახასიათებელი</a:t>
            </a:r>
            <a:endParaRPr lang="en-US" sz="2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2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B5FF10C-F4FA-01B6-664B-0D7672497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3895" y="633885"/>
            <a:ext cx="2024548" cy="2919116"/>
          </a:xfrm>
          <a:prstGeom prst="rect">
            <a:avLst/>
          </a:prstGeom>
          <a:noFill/>
          <a:ln w="1587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E25BBF20-087F-B8DE-88D3-9A3E822E1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contrast="15000"/>
          </a:blip>
          <a:srcRect/>
          <a:stretch>
            <a:fillRect/>
          </a:stretch>
        </p:blipFill>
        <p:spPr bwMode="auto">
          <a:xfrm>
            <a:off x="943895" y="3764347"/>
            <a:ext cx="3330637" cy="2036089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79292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F985811-9CAC-FD60-5F96-A7C212C58D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D3F4274-5A5B-63ED-980C-3954F8F07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092" y="0"/>
            <a:ext cx="5419611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31B81E-2A6A-2BD5-4390-CCE36812BF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33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3702570" y="494673"/>
            <a:ext cx="8179212" cy="5898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ü"/>
            </a:pPr>
            <a:endParaRPr lang="ka-GE" sz="3200" dirty="0">
              <a:latin typeface="Sylfaen" panose="010A0502050306030303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endParaRPr lang="ka-GE" sz="23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dirty="0">
              <a:latin typeface="Sylfaen" panose="010A0502050306030303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ka-GE" dirty="0">
              <a:latin typeface="Sylfaen" panose="010A0502050306030303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77282" y="4810870"/>
            <a:ext cx="5411450" cy="885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endParaRPr lang="ka-G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endParaRPr lang="ka-G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850" y="195168"/>
            <a:ext cx="5134339" cy="64976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67CC94-E143-36D2-FCCB-049D0F87E3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12" y="195168"/>
            <a:ext cx="5134339" cy="6498077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97946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8C5826-D07C-06DD-5FFB-6CD92016F2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0351" y="577417"/>
            <a:ext cx="4439339" cy="5510483"/>
          </a:xfrm>
          <a:ln w="19050">
            <a:solidFill>
              <a:schemeClr val="accent1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6C84C0-B1F9-DF95-EDB2-228A210664A7}"/>
              </a:ext>
            </a:extLst>
          </p:cNvPr>
          <p:cNvSpPr txBox="1"/>
          <p:nvPr/>
        </p:nvSpPr>
        <p:spPr>
          <a:xfrm>
            <a:off x="5792690" y="577417"/>
            <a:ext cx="5740549" cy="5510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განათლების ხარისხის განვითარების ეროვნული ცენტრის დირექტორის 2022 წლის 16 ნოემბრის №1465694  ბრძანებით განახლდა  მედიცინის უმაღლესი განათლების დარგობრივი მახასიათებელი, რომელიც შემუშავდა ჯანდაცვის უმაღლესი განათლების დარგობრივი საბჭოს მიერ. აღსანიშნავია, რომ დარგობრივი საბჭოს მუშაობაში მონაწილეობა მიიღეს როგორც დიპლომირებული მედიკოსის საგანმა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ნათლებლო პროგრამის განმა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ხორციელებელი უმაღლესი საგანმანა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თლებლო დაწესებულებების, ასევე მარეგულირებელი ორგანოების წარმომად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გენლებმა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9852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49E04-20B7-1E77-2C62-20AECDE65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162" y="92652"/>
            <a:ext cx="11159837" cy="6659130"/>
          </a:xfrm>
        </p:spPr>
        <p:txBody>
          <a:bodyPr>
            <a:noAutofit/>
          </a:bodyPr>
          <a:lstStyle/>
          <a:p>
            <a:pPr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ka-GE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დარგობრივ მახასიათებელში ასახული ცვლილებები ძირითადად ეხება შემდეგ საკითხებს</a:t>
            </a:r>
            <a:r>
              <a:rPr lang="ka-GE" sz="22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b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ka-GE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დაზუსტდა საგანმანათლებლო პროგრამის სწავლის შედეგები, სწავლა-სწავლებისა და შეფასების მეთოდები;</a:t>
            </a:r>
            <a:br>
              <a:rPr lang="ka-GE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ka-GE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ka-GE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დამატებით მოთხოვნებს კლინიკურ სწავლებასთან დაკავშირებით;</a:t>
            </a:r>
            <a:br>
              <a:rPr lang="ka-GE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n-US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უცხოენოვან საგანმანათლებლო პროგრამაზე სტუდენტების ჩარიცხვის წინაპირობებს;</a:t>
            </a:r>
            <a:b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უცხოენოვან საგანმანათლებლო პროგრამაში ქართული ენის სწავლებას;</a:t>
            </a:r>
            <a:b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დამატებითი საკვალიფიკაციო მოთხოვნები დადგინდა უცხოენოვან საგანმანათლებლო პროგრამაში ჩართული ადამიანური რესურსისთვის;</a:t>
            </a:r>
            <a:b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ka-GE" sz="2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განისაზღვრა მატერიალურ რესურსებთან დაკავშირებით დამატებითი მოთხოვნები. </a:t>
            </a:r>
            <a:endParaRPr lang="en-US" sz="22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Sylfaen" panose="010A0502050306030303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424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30BEBF-435D-4239-A58B-2E5EBD37C85E}"/>
              </a:ext>
            </a:extLst>
          </p:cNvPr>
          <p:cNvSpPr txBox="1">
            <a:spLocks/>
          </p:cNvSpPr>
          <p:nvPr/>
        </p:nvSpPr>
        <p:spPr>
          <a:xfrm>
            <a:off x="497571" y="1079213"/>
            <a:ext cx="11602065" cy="56864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buFont typeface="Arial" panose="020B0604020202020204" pitchFamily="34" charset="0"/>
              <a:buAutoNum type="romanUcPeriod"/>
            </a:pPr>
            <a:r>
              <a:rPr lang="ka-GE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ზოგადი ინფორმაცია</a:t>
            </a:r>
          </a:p>
          <a:p>
            <a:pPr marL="571500" indent="-571500" algn="just">
              <a:buFont typeface="Arial" panose="020B0604020202020204" pitchFamily="34" charset="0"/>
              <a:buAutoNum type="romanUcPeriod"/>
            </a:pPr>
            <a:r>
              <a:rPr lang="ka-GE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ტერმინებისა და აბრევეატურების განმარტება</a:t>
            </a:r>
          </a:p>
          <a:p>
            <a:pPr marL="571500" indent="-571500" algn="just">
              <a:buFont typeface="Arial" panose="020B0604020202020204" pitchFamily="34" charset="0"/>
              <a:buAutoNum type="romanUcPeriod"/>
            </a:pPr>
            <a:r>
              <a:rPr lang="ka-GE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უმაღლესი საგანმანათლებლო პროგრამა</a:t>
            </a:r>
          </a:p>
          <a:p>
            <a:pPr marL="1657350" indent="-685800" algn="just"/>
            <a:r>
              <a:rPr lang="ka-GE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3.1. </a:t>
            </a:r>
            <a:r>
              <a:rPr lang="ka-GE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უმაღლესი სამედიცინო საგანმანათლებლო პროგრამის მოცულობა და  სტრუქტურა</a:t>
            </a:r>
          </a:p>
          <a:p>
            <a:pPr algn="just"/>
            <a:r>
              <a:rPr lang="ka-GE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3.2.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ka-GE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დარგობრივი კომპეტენციები </a:t>
            </a:r>
          </a:p>
          <a:p>
            <a:pPr marL="914400" indent="-58738" algn="just"/>
            <a:r>
              <a:rPr lang="ka-GE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ka-GE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3.3.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საგანმანათლებლო პროგრამის შემუშავებისა  და განხორციელების 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ka-GE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მეთოდოლოგია </a:t>
            </a:r>
          </a:p>
          <a:p>
            <a:pPr algn="just"/>
            <a:r>
              <a:rPr lang="ka-GE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3.4. მოთხოვნები საგანმანათლებლო პოგრამის რესურსებისადმი</a:t>
            </a:r>
          </a:p>
          <a:p>
            <a:pPr algn="just"/>
            <a:r>
              <a:rPr lang="ka-GE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3.4.1.  მოთხოვნები ადამიანური რესურსისადმი</a:t>
            </a:r>
          </a:p>
          <a:p>
            <a:pPr algn="just"/>
            <a:r>
              <a:rPr lang="ka-GE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3.4.2. მოთხოვნები მატერიალური რესურსისადმი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IV </a:t>
            </a:r>
            <a:r>
              <a:rPr lang="ka-GE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დანართები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 indent="-914400" algn="just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ka-GE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დანართი #1.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სამედიცინო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მანიპულაციების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ჩატ</a:t>
            </a:r>
            <a:r>
              <a:rPr lang="ka-GE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ა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რებისათვის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განკუთვნილი სიმულატორების, მულაჟების და მანეკენების რეკომენდებული ჩამონათვალი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ka-GE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დანართი #2.  სამედიცინო განათლება საზღვარგარეთის ქვეყნებში </a:t>
            </a:r>
            <a:endParaRPr lang="ru-RU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V. </a:t>
            </a:r>
            <a:r>
              <a:rPr lang="ka-GE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დარგობრივი საბჭოს წევრები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marL="182563" indent="84138" algn="just"/>
            <a:endParaRPr lang="en-US" sz="220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2000" dirty="0"/>
          </a:p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48D1C1-A88B-AFBB-6625-9008049144FD}"/>
              </a:ext>
            </a:extLst>
          </p:cNvPr>
          <p:cNvSpPr txBox="1"/>
          <p:nvPr/>
        </p:nvSpPr>
        <p:spPr>
          <a:xfrm>
            <a:off x="2336801" y="295563"/>
            <a:ext cx="67169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დარგობრივი მახასიათებლის შინაარსი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77287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E37136D-036F-A133-784F-B041D6687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164" y="365125"/>
            <a:ext cx="11342254" cy="1325563"/>
          </a:xfrm>
        </p:spPr>
        <p:txBody>
          <a:bodyPr>
            <a:normAutofit/>
          </a:bodyPr>
          <a:lstStyle/>
          <a:p>
            <a:r>
              <a:rPr lang="ka-GE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საგანმანათლებლო პროგრამის სწავლის შედეგები, სწავლა-სწავლებისა და შეფასების მეთოდები</a:t>
            </a:r>
            <a:endParaRPr lang="en-US" sz="2400" b="1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24C0064D-1C86-1AAE-A9B3-8425F8B02A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2580" y="1403211"/>
            <a:ext cx="10893846" cy="2025789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B00D04-FE65-2CEC-EC22-8FB89E451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80" y="3385904"/>
            <a:ext cx="10825019" cy="310697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8816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C72A3-3B53-247C-5872-87EFC29B6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127" y="1381992"/>
            <a:ext cx="10908146" cy="484303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ka-GE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კურიკულუმის მოდელი და სტრუქტურა დამოკიდებულია თვით მედიცინის სკოლის/ფაკულტეტის არჩევანზე, თუმცა სადღეისოდ დადგენილია, რომ სამედიცინო განათლების ხარისხის გაუმჯობესებისთვის ოპტიმალური მოდელი ინტეგრირებული კურიკულუმია. </a:t>
            </a:r>
          </a:p>
          <a:p>
            <a:pPr algn="just"/>
            <a:r>
              <a:rPr lang="ka-GE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აუცილებელია კურიკულუმში, ექვსწლიანი სწავლის განმავლობაში, კლინიკური უნარების ასათვისებლად გათვალისწინებული იყოს არანაკლებ 10 კრედიტისა კლინიკური უნარების ცენტრში/ლაბორატორიაში სწავლებისთვის, აგრეთვე, არანაკლებ 10 კრედიტისა - სამეცნიერო უნარ-ჩვევების გამოსამუშავებლად. </a:t>
            </a:r>
          </a:p>
          <a:p>
            <a:pPr algn="just"/>
            <a:r>
              <a:rPr lang="ka-GE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კურიკულუმში გათვალისწინებული არჩევითი სასწავლო კურსების რაოდენობა თანდათან უნდა მატულობდეს და მაქსიმუმს აღწევდეს სწავლების ბოლო სემესტრებში.</a:t>
            </a:r>
            <a:endParaRPr lang="en-US" sz="2400" b="0" i="0" u="none" strike="noStrike" baseline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ka-GE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სასურველია, ფინალურ გამოცდებზე </a:t>
            </a:r>
            <a:r>
              <a:rPr lang="en-US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OSCE-</a:t>
            </a:r>
            <a:r>
              <a:rPr lang="ka-GE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ის სადგურების რაოდენობა აღემატებოდეს 10-ს (ოპტიმალურია 12 სადგური). შეფასების ზღვარი თითოეულ სადგურზე დამოკიდებულია შესასრულებელ დავალებაზე (მაგალითად, ბაზისური გადაუდებელი დახმარების გაწევა, წნევის გაზმოვა, სასიცოცხლო ფუნქციების შემოწმება მოითხოვს 100% შესრულებას). </a:t>
            </a:r>
          </a:p>
          <a:p>
            <a:pPr marL="0" indent="0" algn="just">
              <a:buNone/>
            </a:pPr>
            <a:endParaRPr lang="en-US" sz="2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92FCE88F-BE40-AF6D-9966-5C94B954C3E2}"/>
              </a:ext>
            </a:extLst>
          </p:cNvPr>
          <p:cNvSpPr txBox="1">
            <a:spLocks/>
          </p:cNvSpPr>
          <p:nvPr/>
        </p:nvSpPr>
        <p:spPr>
          <a:xfrm>
            <a:off x="591127" y="250825"/>
            <a:ext cx="10834255" cy="1131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a-GE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საგანმანათლებლო პროგრამის სწავლის შედეგები, სწავლა-სწავლებისა და შეფასების მეთოდები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47083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18233-8652-92B1-471A-8B8D0F148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5" y="286327"/>
            <a:ext cx="10515600" cy="789420"/>
          </a:xfrm>
        </p:spPr>
        <p:txBody>
          <a:bodyPr>
            <a:noAutofit/>
          </a:bodyPr>
          <a:lstStyle/>
          <a:p>
            <a:r>
              <a:rPr lang="ka-GE" sz="2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დამატებითი მოთხოვნები კლინიკურ სწავლებასთან დაკავშირებით</a:t>
            </a:r>
            <a:endParaRPr lang="en-US" sz="2600" b="1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2865CB8-4D85-E101-8D4A-CA8211A41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455" y="1627981"/>
            <a:ext cx="4876800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F48180-F7EA-2479-1295-1918FEAAC8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12" y="1627981"/>
            <a:ext cx="3491780" cy="32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74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9AB42-BEA7-734D-76E2-58A59F085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334"/>
            <a:ext cx="10515600" cy="4351338"/>
          </a:xfrm>
        </p:spPr>
        <p:txBody>
          <a:bodyPr/>
          <a:lstStyle/>
          <a:p>
            <a:pPr marL="117475" indent="-117475" algn="just">
              <a:buNone/>
            </a:pPr>
            <a:r>
              <a:rPr lang="ka-GE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ka-GE" sz="2400" i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რა შემთხვევაში შეიძლება ვანდოთ სტუდენტს კონკრეტული</a:t>
            </a: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sz="2400" i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საექიმო ამოცანის/პროცედურის შესრულება მინიმალური ზედამხედველობით?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51704DE-763C-3C65-97E4-56DD173F2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2475"/>
          </a:xfrm>
        </p:spPr>
        <p:txBody>
          <a:bodyPr>
            <a:noAutofit/>
          </a:bodyPr>
          <a:lstStyle/>
          <a:p>
            <a:r>
              <a:rPr lang="ka-GE" sz="2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დამატებითი მოთხოვნები კლინიკურ სწავლებასთან დაკავშირებით</a:t>
            </a:r>
            <a:endParaRPr lang="en-US" sz="2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C2C8E0-67E6-B92E-207E-D9F20BB719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353" y="2482137"/>
            <a:ext cx="5774575" cy="379858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318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utoShape 6"/>
          <p:cNvSpPr>
            <a:spLocks noChangeArrowheads="1"/>
          </p:cNvSpPr>
          <p:nvPr/>
        </p:nvSpPr>
        <p:spPr bwMode="auto">
          <a:xfrm>
            <a:off x="3287688" y="589384"/>
            <a:ext cx="5486400" cy="4495800"/>
          </a:xfrm>
          <a:prstGeom prst="triangle">
            <a:avLst>
              <a:gd name="adj" fmla="val 50000"/>
            </a:avLst>
          </a:prstGeom>
          <a:gradFill flip="none" rotWithShape="1">
            <a:gsLst>
              <a:gs pos="10000">
                <a:srgbClr val="FF0000"/>
              </a:gs>
              <a:gs pos="58000">
                <a:srgbClr val="FF6633"/>
              </a:gs>
              <a:gs pos="80000">
                <a:srgbClr val="FFFF00"/>
              </a:gs>
              <a:gs pos="27000">
                <a:srgbClr val="01A78F"/>
              </a:gs>
              <a:gs pos="91000">
                <a:srgbClr val="3366FF"/>
              </a:gs>
            </a:gsLst>
            <a:lin ang="162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>
              <a:latin typeface="Times New Roman" charset="0"/>
            </a:endParaRPr>
          </a:p>
        </p:txBody>
      </p:sp>
      <p:sp>
        <p:nvSpPr>
          <p:cNvPr id="63492" name="Text Box 8"/>
          <p:cNvSpPr txBox="1">
            <a:spLocks noChangeArrowheads="1"/>
          </p:cNvSpPr>
          <p:nvPr/>
        </p:nvSpPr>
        <p:spPr bwMode="auto">
          <a:xfrm>
            <a:off x="1524000" y="1514476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a-GE" sz="2400" b="1" dirty="0">
                <a:solidFill>
                  <a:srgbClr val="002060"/>
                </a:solidFill>
                <a:latin typeface="Arial" charset="0"/>
              </a:rPr>
              <a:t>აკეთებს</a:t>
            </a:r>
            <a:endParaRPr lang="en-GB" sz="2400" b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63493" name="Text Box 9"/>
          <p:cNvSpPr txBox="1">
            <a:spLocks noChangeArrowheads="1"/>
          </p:cNvSpPr>
          <p:nvPr/>
        </p:nvSpPr>
        <p:spPr bwMode="auto">
          <a:xfrm>
            <a:off x="1524000" y="2362201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a-GE" sz="2400" b="1" dirty="0">
                <a:solidFill>
                  <a:srgbClr val="002060"/>
                </a:solidFill>
                <a:latin typeface="Arial" charset="0"/>
              </a:rPr>
              <a:t>აჩვენებს როგორ</a:t>
            </a:r>
            <a:endParaRPr lang="en-GB" sz="2400" b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63494" name="Text Box 10"/>
          <p:cNvSpPr txBox="1">
            <a:spLocks noChangeArrowheads="1"/>
          </p:cNvSpPr>
          <p:nvPr/>
        </p:nvSpPr>
        <p:spPr bwMode="auto">
          <a:xfrm>
            <a:off x="1524000" y="3352801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a-GE" sz="2400" b="1" dirty="0">
                <a:solidFill>
                  <a:srgbClr val="002060"/>
                </a:solidFill>
                <a:latin typeface="Arial" charset="0"/>
              </a:rPr>
              <a:t>იცის</a:t>
            </a:r>
            <a:r>
              <a:rPr lang="ka-GE" sz="2800" b="1" dirty="0">
                <a:solidFill>
                  <a:srgbClr val="002060"/>
                </a:solidFill>
                <a:latin typeface="Arial" charset="0"/>
              </a:rPr>
              <a:t> როგორ</a:t>
            </a:r>
            <a:r>
              <a:rPr lang="en-GB" sz="2800" b="1" dirty="0">
                <a:solidFill>
                  <a:srgbClr val="002060"/>
                </a:solidFill>
                <a:latin typeface="Arial" charset="0"/>
              </a:rPr>
              <a:t> </a:t>
            </a:r>
          </a:p>
        </p:txBody>
      </p:sp>
      <p:sp>
        <p:nvSpPr>
          <p:cNvPr id="63495" name="Text Box 11"/>
          <p:cNvSpPr txBox="1">
            <a:spLocks noChangeArrowheads="1"/>
          </p:cNvSpPr>
          <p:nvPr/>
        </p:nvSpPr>
        <p:spPr bwMode="auto">
          <a:xfrm>
            <a:off x="1524000" y="4267201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a-GE" sz="2400" b="1" dirty="0">
                <a:solidFill>
                  <a:srgbClr val="002060"/>
                </a:solidFill>
                <a:latin typeface="Arial" charset="0"/>
              </a:rPr>
              <a:t>იცის</a:t>
            </a:r>
            <a:endParaRPr lang="en-GB" sz="2400" b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12721" y="2267580"/>
            <a:ext cx="321471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600" b="1" dirty="0">
                <a:solidFill>
                  <a:srgbClr val="002060"/>
                </a:solidFill>
                <a:latin typeface="Arial" charset="0"/>
              </a:rPr>
              <a:t>ლ</a:t>
            </a:r>
            <a:r>
              <a:rPr lang="ka-GE" sz="1600" b="1" dirty="0">
                <a:solidFill>
                  <a:srgbClr val="002060"/>
                </a:solidFill>
                <a:latin typeface="Arial" charset="0"/>
              </a:rPr>
              <a:t>ექცია, </a:t>
            </a:r>
            <a:r>
              <a:rPr lang="en-US" sz="1600" b="1" dirty="0">
                <a:solidFill>
                  <a:srgbClr val="002060"/>
                </a:solidFill>
                <a:latin typeface="Arial" charset="0"/>
              </a:rPr>
              <a:t>flipped (</a:t>
            </a:r>
            <a:r>
              <a:rPr lang="ka-GE" sz="1600" b="1" dirty="0">
                <a:solidFill>
                  <a:srgbClr val="002060"/>
                </a:solidFill>
                <a:latin typeface="Arial" charset="0"/>
              </a:rPr>
              <a:t>შებრუნებული) ლექცია, სიმულაცია,</a:t>
            </a:r>
            <a:r>
              <a:rPr lang="en-US" sz="1600" b="1" dirty="0">
                <a:solidFill>
                  <a:srgbClr val="002060"/>
                </a:solidFill>
                <a:latin typeface="Arial" charset="0"/>
              </a:rPr>
              <a:t> OSCE,</a:t>
            </a:r>
            <a:r>
              <a:rPr lang="ka-GE" sz="1600" b="1" dirty="0">
                <a:solidFill>
                  <a:srgbClr val="002060"/>
                </a:solidFill>
                <a:latin typeface="Arial" charset="0"/>
              </a:rPr>
              <a:t> სტანდარტიზებული პაციენტი, როლური თამაში, </a:t>
            </a:r>
            <a:r>
              <a:rPr lang="en-US" sz="1600" b="1" dirty="0">
                <a:solidFill>
                  <a:srgbClr val="002060"/>
                </a:solidFill>
                <a:latin typeface="Arial" charset="0"/>
              </a:rPr>
              <a:t>PBL, </a:t>
            </a:r>
            <a:r>
              <a:rPr lang="ka-GE" sz="1600" b="1" dirty="0">
                <a:solidFill>
                  <a:srgbClr val="002060"/>
                </a:solidFill>
                <a:latin typeface="Arial" charset="0"/>
              </a:rPr>
              <a:t>ტუტორიალი/სემინარი, ჯგუფური სწავლება, </a:t>
            </a:r>
            <a:r>
              <a:rPr lang="en-US" sz="1600" b="1" dirty="0">
                <a:solidFill>
                  <a:srgbClr val="002060"/>
                </a:solidFill>
                <a:latin typeface="Arial" charset="0"/>
              </a:rPr>
              <a:t>CBL </a:t>
            </a:r>
            <a:r>
              <a:rPr lang="ka-GE" sz="1600" b="1" dirty="0">
                <a:solidFill>
                  <a:srgbClr val="002060"/>
                </a:solidFill>
                <a:latin typeface="Arial" charset="0"/>
              </a:rPr>
              <a:t>კლინიკურ-შებთხვევაზე დაფუძნებული სწავლება</a:t>
            </a:r>
            <a:r>
              <a:rPr lang="en-US" sz="1600" b="1" dirty="0">
                <a:solidFill>
                  <a:srgbClr val="002060"/>
                </a:solidFill>
                <a:latin typeface="Arial" charset="0"/>
              </a:rPr>
              <a:t>, CBCR </a:t>
            </a:r>
            <a:r>
              <a:rPr lang="ka-GE" sz="1600" b="1" dirty="0">
                <a:solidFill>
                  <a:srgbClr val="002060"/>
                </a:solidFill>
                <a:latin typeface="Arial" charset="0"/>
              </a:rPr>
              <a:t>შემთხვევაზე დაფუძნებული კლინიკური აზროვნება, </a:t>
            </a:r>
            <a:r>
              <a:rPr lang="ka-GE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კლინიკური შემთხვევების პრეზენტაციები,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VR-</a:t>
            </a:r>
            <a:r>
              <a:rPr lang="ka-GE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სწავლა.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TBL </a:t>
            </a:r>
            <a:r>
              <a:rPr lang="ka-GE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ჯგუფური სწავლა </a:t>
            </a:r>
            <a:endParaRPr lang="en-GB" sz="1600" b="1" dirty="0">
              <a:solidFill>
                <a:srgbClr val="002060"/>
              </a:solidFill>
              <a:latin typeface="Arial" charset="0"/>
            </a:endParaRPr>
          </a:p>
        </p:txBody>
      </p:sp>
      <p:cxnSp>
        <p:nvCxnSpPr>
          <p:cNvPr id="22" name="Straight Connector 21"/>
          <p:cNvCxnSpPr>
            <a:stCxn id="20" idx="0"/>
          </p:cNvCxnSpPr>
          <p:nvPr/>
        </p:nvCxnSpPr>
        <p:spPr>
          <a:xfrm rot="5400000" flipH="1" flipV="1">
            <a:off x="6625996" y="-309380"/>
            <a:ext cx="303656" cy="1493872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8739206" y="4500570"/>
            <a:ext cx="1428760" cy="571504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6200000" flipH="1">
            <a:off x="6738942" y="1071546"/>
            <a:ext cx="4214842" cy="2643206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16200000" flipH="1">
            <a:off x="5667372" y="1285860"/>
            <a:ext cx="4357718" cy="2786082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16200000" flipH="1">
            <a:off x="6203157" y="1178703"/>
            <a:ext cx="4286280" cy="2786082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 rot="3532948">
            <a:off x="7803887" y="1864291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sz="2400" dirty="0">
                <a:solidFill>
                  <a:srgbClr val="002060"/>
                </a:solidFill>
              </a:rPr>
              <a:t>ცოდნა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 rot="3452113">
            <a:off x="7228407" y="2066264"/>
            <a:ext cx="1388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sz="2400" dirty="0">
                <a:solidFill>
                  <a:srgbClr val="002060"/>
                </a:solidFill>
              </a:rPr>
              <a:t>უნარები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 rot="3419282">
            <a:off x="6358368" y="2346763"/>
            <a:ext cx="2390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sz="2400" dirty="0">
                <a:solidFill>
                  <a:srgbClr val="002060"/>
                </a:solidFill>
              </a:rPr>
              <a:t>ღირებულებები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4" name="Right Arrow 7"/>
          <p:cNvSpPr>
            <a:spLocks noChangeArrowheads="1"/>
          </p:cNvSpPr>
          <p:nvPr/>
        </p:nvSpPr>
        <p:spPr bwMode="auto">
          <a:xfrm rot="14291989" flipV="1">
            <a:off x="6965050" y="1997739"/>
            <a:ext cx="4121719" cy="277619"/>
          </a:xfrm>
          <a:prstGeom prst="rightArrow">
            <a:avLst>
              <a:gd name="adj1" fmla="val 50000"/>
              <a:gd name="adj2" fmla="val 5002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 rot="3502920">
            <a:off x="7808889" y="1568633"/>
            <a:ext cx="2935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sz="2400" b="1" dirty="0">
                <a:solidFill>
                  <a:srgbClr val="002060"/>
                </a:solidFill>
              </a:rPr>
              <a:t>პროფესიონალიზმი</a:t>
            </a:r>
            <a:endParaRPr lang="ru-RU" sz="2400" b="1" dirty="0">
              <a:solidFill>
                <a:srgbClr val="002060"/>
              </a:solidFill>
            </a:endParaRPr>
          </a:p>
        </p:txBody>
      </p:sp>
      <p:cxnSp>
        <p:nvCxnSpPr>
          <p:cNvPr id="47" name="Straight Connector 46"/>
          <p:cNvCxnSpPr>
            <a:endCxn id="20" idx="0"/>
          </p:cNvCxnSpPr>
          <p:nvPr/>
        </p:nvCxnSpPr>
        <p:spPr>
          <a:xfrm>
            <a:off x="1738282" y="571480"/>
            <a:ext cx="4292606" cy="17904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cxnSpLocks/>
          </p:cNvCxnSpPr>
          <p:nvPr/>
        </p:nvCxnSpPr>
        <p:spPr>
          <a:xfrm>
            <a:off x="1738282" y="2071679"/>
            <a:ext cx="5233132" cy="64869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871861" y="5650651"/>
            <a:ext cx="9144000" cy="1588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1881158" y="2071679"/>
            <a:ext cx="21431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GB" sz="1200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12135" y="571480"/>
            <a:ext cx="48577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EPA  </a:t>
            </a:r>
            <a:r>
              <a:rPr lang="ka-GE" sz="2000" b="1" dirty="0">
                <a:solidFill>
                  <a:srgbClr val="002060"/>
                </a:solidFill>
              </a:rPr>
              <a:t>(</a:t>
            </a:r>
            <a:r>
              <a:rPr lang="en-US" sz="2000" b="1" dirty="0">
                <a:solidFill>
                  <a:srgbClr val="002060"/>
                </a:solidFill>
              </a:rPr>
              <a:t>entrusted professional activities</a:t>
            </a:r>
            <a:r>
              <a:rPr lang="ka-GE" sz="2000" b="1" dirty="0">
                <a:solidFill>
                  <a:srgbClr val="002060"/>
                </a:solidFill>
              </a:rPr>
              <a:t>) -მინდობილი  </a:t>
            </a:r>
          </a:p>
          <a:p>
            <a:r>
              <a:rPr lang="ka-GE" sz="2000" b="1" dirty="0">
                <a:solidFill>
                  <a:srgbClr val="002060"/>
                </a:solidFill>
              </a:rPr>
              <a:t>პროფესიული აქტივობები</a:t>
            </a:r>
            <a:endParaRPr lang="en-US" sz="2000" b="1" dirty="0">
              <a:solidFill>
                <a:srgbClr val="002060"/>
              </a:solidFill>
            </a:endParaRPr>
          </a:p>
          <a:p>
            <a:r>
              <a:rPr lang="en-US" sz="2000" b="1" dirty="0">
                <a:solidFill>
                  <a:srgbClr val="002060"/>
                </a:solidFill>
              </a:rPr>
              <a:t>WPBA – DOPS, </a:t>
            </a:r>
            <a:r>
              <a:rPr lang="en-US" sz="2000" b="1" dirty="0" err="1">
                <a:solidFill>
                  <a:srgbClr val="002060"/>
                </a:solidFill>
              </a:rPr>
              <a:t>MiniCex</a:t>
            </a:r>
            <a:r>
              <a:rPr lang="en-US" sz="2000" b="1" dirty="0">
                <a:solidFill>
                  <a:srgbClr val="002060"/>
                </a:solidFill>
              </a:rPr>
              <a:t>, CBD, MSF</a:t>
            </a:r>
          </a:p>
          <a:p>
            <a:r>
              <a:rPr lang="en-US" sz="2000" b="1" dirty="0">
                <a:solidFill>
                  <a:srgbClr val="002060"/>
                </a:solidFill>
              </a:rPr>
              <a:t>Portfolio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3987D6-939E-B679-86AD-220AA1D058C7}"/>
              </a:ext>
            </a:extLst>
          </p:cNvPr>
          <p:cNvSpPr txBox="1"/>
          <p:nvPr/>
        </p:nvSpPr>
        <p:spPr>
          <a:xfrm>
            <a:off x="12750" y="883882"/>
            <a:ext cx="1725532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ka-GE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სანდოობის</a:t>
            </a:r>
          </a:p>
          <a:p>
            <a:r>
              <a:rPr lang="ka-GE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მაჩვენებლები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3E0D9C9-E674-9889-90BA-8297A7047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8511"/>
          </a:xfrm>
        </p:spPr>
        <p:txBody>
          <a:bodyPr>
            <a:noAutofit/>
          </a:bodyPr>
          <a:lstStyle/>
          <a:p>
            <a:r>
              <a:rPr lang="ka-GE" sz="2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დამატებითი მოთხოვნები კლინიკურ სწავლებასთან დაკავშირებით</a:t>
            </a:r>
            <a:endParaRPr lang="en-US" sz="2600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0206BD-01C3-3C27-D55B-E917F5519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245" y="1109085"/>
            <a:ext cx="10873509" cy="5125460"/>
          </a:xfrm>
        </p:spPr>
        <p:txBody>
          <a:bodyPr>
            <a:normAutofit fontScale="77500" lnSpcReduction="20000"/>
          </a:bodyPr>
          <a:lstStyle/>
          <a:p>
            <a:pPr algn="just"/>
            <a:endParaRPr lang="en-US" sz="1800" b="0" i="0" u="none" strike="noStrike" baseline="0" dirty="0">
              <a:solidFill>
                <a:srgbClr val="000000"/>
              </a:solidFill>
              <a:latin typeface="Sylfaen" panose="010A0502050306030303" pitchFamily="18" charset="0"/>
            </a:endParaRPr>
          </a:p>
          <a:p>
            <a:pPr algn="just"/>
            <a:r>
              <a:rPr lang="ka-GE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კლინიკური სწავლების დამამთავრებელ ეტაპზე (მე-5 - მე-6 წლებში) რეკომენდებულია </a:t>
            </a:r>
            <a:r>
              <a:rPr lang="en-US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WPBA (Work Place Based Assessment) - </a:t>
            </a:r>
            <a:r>
              <a:rPr lang="ka-GE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ე.წ. შეფასება სამუშაო (კლინიკურ) გარემოში. ჩვეულებრივ, შეფასების ეს მეთოდოლოგია გამოიყენება ფორმაციული შეფასებისას. </a:t>
            </a:r>
            <a:r>
              <a:rPr lang="en-US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WPBA </a:t>
            </a:r>
            <a:r>
              <a:rPr lang="ka-GE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წარმოადგენს შეფასების რამდენიმე მეთოდის ერთობლიობას; სასწავლო კურსის შესაბამისად შეიძლება რამდენიმე ან ყველა შემადგენელი მეთოდის გამოყენება. ეს მეთოდებია: </a:t>
            </a:r>
          </a:p>
          <a:p>
            <a:pPr algn="just"/>
            <a:r>
              <a:rPr lang="en-US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(DOPS) Direct Observation of Procedural Skills - </a:t>
            </a:r>
            <a:r>
              <a:rPr lang="ka-GE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პირდაპირი დაკვირვება პროცედურების შესრულების უნარებზე </a:t>
            </a:r>
          </a:p>
          <a:p>
            <a:pPr algn="just"/>
            <a:r>
              <a:rPr lang="en-US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(Mini-CEX) Mini Clinical Evaluation Exercise - </a:t>
            </a:r>
            <a:r>
              <a:rPr lang="ka-GE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მინი-კლინიკური შეფასების სავარჯიშო </a:t>
            </a:r>
          </a:p>
          <a:p>
            <a:pPr algn="just"/>
            <a:r>
              <a:rPr lang="en-US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(CBD) Case Based Discussion - </a:t>
            </a:r>
            <a:r>
              <a:rPr lang="ka-GE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შემთხვევაზე დაფუძნებული დისკუსია </a:t>
            </a:r>
          </a:p>
          <a:p>
            <a:pPr algn="just"/>
            <a:r>
              <a:rPr lang="en-US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(MSF) Multi-source feedback, 360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შეფასება - მრავალმხრივი შეფასება.</a:t>
            </a:r>
            <a:endParaRPr lang="en-US" b="0" i="0" u="none" strike="noStrike" baseline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Portfolio</a:t>
            </a:r>
            <a:r>
              <a:rPr lang="ka-GE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ka-GE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იმ შემთხვევაში, თუ სწავლების კლინიკურ ეტაპზე ხორციელდება </a:t>
            </a:r>
            <a:r>
              <a:rPr lang="en-US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EPA “</a:t>
            </a:r>
            <a:r>
              <a:rPr lang="ka-GE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მინდობილი პროფესიული აქტივობის“ (</a:t>
            </a:r>
            <a:r>
              <a:rPr lang="en-US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EPA -</a:t>
            </a:r>
            <a:r>
              <a:rPr lang="en-US" b="0" i="0" u="none" strike="noStrike" baseline="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Entrustable</a:t>
            </a:r>
            <a:r>
              <a:rPr lang="en-US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Professional Activities) </a:t>
            </a:r>
            <a:r>
              <a:rPr lang="ka-GE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მეთოდოლოგია, შესაძლებელია ორი ან მეტი ქვემოთ ჩამოთვლილი კომპეტენციების გაერთიანება ერთი სანდო აქტივობის ფარგლებში</a:t>
            </a:r>
            <a:endParaRPr lang="en-US" b="0" i="0" u="none" strike="noStrike" baseline="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b="0" i="0" u="none" strike="noStrike" baseline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ka-GE" sz="2400" b="0" i="0" u="none" strike="noStrike" baseline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377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465CB-A96B-EFF3-61CD-6968426D1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127" y="1114425"/>
            <a:ext cx="10963564" cy="5554230"/>
          </a:xfrm>
        </p:spPr>
        <p:txBody>
          <a:bodyPr>
            <a:noAutofit/>
          </a:bodyPr>
          <a:lstStyle/>
          <a:p>
            <a:pPr algn="just"/>
            <a:r>
              <a:rPr lang="ka-GE" sz="2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კლინიკური საგნების სწავლება ხორციელდება საუნივერსიტეტო/სასწავლო სამედიცინო დაწესებულებებში - </a:t>
            </a:r>
            <a:r>
              <a:rPr lang="ka-GE" sz="20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ამბულატორიული და სტაციონარული სერვისების</a:t>
            </a:r>
            <a:r>
              <a:rPr lang="ka-GE" sz="2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მიმწოდებელ კლინიკებში. საუნივერსიტეტო და აფილირებული სასწავლო კლინიკები უზრუნველყოფილი უნდა იყოს სათანადო სასწავლო ფართით. სტუდენტებისთვის კლინიკებიდან ხელმისაწვდომი უნდა იყოს წვდომა სასწავლო რესურსებზე (ელექტრონული, წიგნადი). </a:t>
            </a:r>
          </a:p>
          <a:p>
            <a:r>
              <a:rPr lang="ka-GE" sz="2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უმაღლეს საგანმანათლებო დაწესებულებას უნდა გააჩნდეს საკუთარი, სათანადოდ აღჭურვილი კლინიკური უნარების ცენტრი/ლაბორატორია </a:t>
            </a:r>
            <a:endParaRPr lang="en-US" sz="2000" b="0" i="0" u="none" strike="noStrike" baseline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ka-GE" sz="2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საუნივერსიტეტო და აფილირებულ კლინიკასთან გაფორმებული, რეგულარულად განახლებადი ხელშეკრულება დეტალურად უნდა აღწერდეს მხარეთა უფლებებსა და ვალდებულებებს, მათ შორის: </a:t>
            </a:r>
          </a:p>
          <a:p>
            <a:pPr marL="0" indent="0" algn="just">
              <a:buNone/>
            </a:pPr>
            <a:r>
              <a:rPr lang="ka-GE" sz="2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- ერთი აკადემიური წლის განმავლობაში უმაღლესი საგანმანათლებლო დაწესებულებიდან მისაღები სტუდენტების მაქსიმალურ რაოდენობას; </a:t>
            </a:r>
          </a:p>
          <a:p>
            <a:pPr marL="0" indent="0" algn="just">
              <a:buNone/>
            </a:pPr>
            <a:r>
              <a:rPr lang="ka-GE" sz="2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- კლინიკურ სასწავლო კურსებს, რომლებიც ტარდება კლინიკაში და მათ ხანგრძლივობას; </a:t>
            </a:r>
          </a:p>
          <a:p>
            <a:pPr marL="0" indent="0" algn="just">
              <a:buNone/>
            </a:pPr>
            <a:r>
              <a:rPr lang="ka-GE" sz="2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- ინფორმაციას კლინიკური მოდულების განმახორციელებელ უმაღლეს საგანამანათლებლო დაწესებულება/ებ-ზე, აგრეთვე, ცხრილს/გრაფიკს კონკრეტული სასწავლო კურსის განმავლობაში დროის ერთი და იგივე მონაკვეთში სტუდენტების რაოდენობის მიღების შესაძლებლობის შესახებ</a:t>
            </a:r>
            <a:r>
              <a:rPr lang="en-US" sz="2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F1B489E-C24C-B59B-317B-94BF6B006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7748"/>
          </a:xfrm>
        </p:spPr>
        <p:txBody>
          <a:bodyPr>
            <a:noAutofit/>
          </a:bodyPr>
          <a:lstStyle/>
          <a:p>
            <a:r>
              <a:rPr lang="ka-GE" sz="2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დამატებითი მოთხოვნები კლინიკურ სწავლებასთან დაკავშირებით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2300490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49A0F-38C7-C479-C25B-699BAAF7E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1277600" cy="798657"/>
          </a:xfrm>
        </p:spPr>
        <p:txBody>
          <a:bodyPr>
            <a:noAutofit/>
          </a:bodyPr>
          <a:lstStyle/>
          <a:p>
            <a:r>
              <a:rPr lang="ka-GE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უცხოენოვან საგანმანათლებლო პროგრამაში ქართული ენის სწავლება</a:t>
            </a:r>
            <a:b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ka-GE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უცხოენოვან </a:t>
            </a:r>
            <a:r>
              <a:rPr lang="ka-GE" sz="24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საგანმანათლებლო პროგრამაზე დაშვების განსაკუთრებული პირობები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F0618-DCCD-95B7-3950-E536D87DE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1326861"/>
            <a:ext cx="11388437" cy="524943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ka-GE" sz="26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უცხოენოვან საგანმანათლებლო პროგრამაში გათვალისწინებული უნდა იყოს პაციენტებთან და სამედიცინო პერსონალთან ეფექტური კომუნიკაციისთვის ქართული ენის სწავლება (სულ მცირე, 12 კრედიტი).</a:t>
            </a:r>
          </a:p>
          <a:p>
            <a:pPr marL="0" indent="0" algn="just">
              <a:buNone/>
            </a:pPr>
            <a:endParaRPr lang="ka-GE" sz="2600" b="0" i="0" u="none" strike="noStrike" baseline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ka-GE" sz="26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უცხო ქვეყნის მოქალაქის მიერ მინიმუმ ინგლისური ენის </a:t>
            </a:r>
            <a:r>
              <a:rPr lang="en-US" sz="26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B1 </a:t>
            </a:r>
            <a:r>
              <a:rPr lang="ka-GE" sz="26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დონის დამადასტურებელი საერთაშორისოდ აღიარებული სერტიფიკატის ქონა (</a:t>
            </a:r>
            <a:r>
              <a:rPr lang="en-US" sz="26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IELTS, TOEFL, Cambridge English, </a:t>
            </a:r>
            <a:r>
              <a:rPr lang="en-US" sz="2600" b="0" i="0" u="none" strike="noStrike" baseline="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UNIcert</a:t>
            </a:r>
            <a:r>
              <a:rPr lang="en-US" sz="26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®, </a:t>
            </a:r>
            <a:r>
              <a:rPr lang="en-US" sz="2600" b="0" i="0" u="none" strike="noStrike" baseline="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EnglishScore</a:t>
            </a:r>
            <a:r>
              <a:rPr lang="en-US" sz="26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sz="26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და სხვ.) </a:t>
            </a:r>
          </a:p>
          <a:p>
            <a:pPr marL="0" indent="0" algn="just">
              <a:buNone/>
            </a:pPr>
            <a:r>
              <a:rPr lang="ka-GE" sz="26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ან </a:t>
            </a:r>
          </a:p>
          <a:p>
            <a:pPr algn="just"/>
            <a:r>
              <a:rPr lang="ka-GE" sz="26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ინგლისურ ენაზე მიღებული განათლების მქონე უცხო ქვეყნის მოქალაქე აბიტურიენტებისთვის შესაბამისი დოკუმენტის (მაგ.: ატესტატი, სერტიფიკატი და სხვა) წარმოდგენისას და ასევე საქართველოს მოქალაქისთვის, რომელმაც ინგლისურ ენაზე უცხო ქვეყანაში მიიღო სრული ზოგადი განათლება, ან მისი ეკვივალენტური განათლება და რომელიც სრული ზოგადი განათლების ბოლო 2 წელს სწავლობდა უცხო ქვეყანაში და წარმოადგენს შესაბამის დოკუმენტს (მაგ.: ატესტატი, სერტიფიკატი და სხვა). </a:t>
            </a:r>
          </a:p>
          <a:p>
            <a:pPr marL="0" indent="0" algn="just">
              <a:buNone/>
            </a:pPr>
            <a:r>
              <a:rPr lang="ka-GE" sz="26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ან </a:t>
            </a:r>
          </a:p>
          <a:p>
            <a:pPr algn="just"/>
            <a:r>
              <a:rPr lang="ka-GE" sz="26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უმაღლესი საგანმანათლებლო დაწესებულების მიერ უცხო ქვეყნის მოქალაქის ინგლისური ენის ცოდნის კომპეტენციის დონის დასადგენად ორგანიზებული გამოცდის (რომელის მოიცავს: მოსმენას, წაკითხული ტექსტის გააზრებასა და ანალიზს, საუბარს) შედეგად დადასტურებული ცოდნის ზემოხსენებული დონე.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936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C36AF-8A01-2213-A685-2F0405A0A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527" y="365126"/>
            <a:ext cx="11259128" cy="632402"/>
          </a:xfrm>
        </p:spPr>
        <p:txBody>
          <a:bodyPr>
            <a:noAutofit/>
          </a:bodyPr>
          <a:lstStyle/>
          <a:p>
            <a:r>
              <a:rPr lang="ka-GE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მოთხოვნები უცხოენოვან საგანმანათლებლო პროგრამაში ჩართული ადამიანური რესურსისთვის</a:t>
            </a:r>
            <a:endParaRPr lang="en-US" sz="2400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ECEE285-4B82-AA4D-E654-1B1855998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290" y="1253331"/>
            <a:ext cx="10725727" cy="5433796"/>
          </a:xfrm>
        </p:spPr>
        <p:txBody>
          <a:bodyPr>
            <a:normAutofit fontScale="55000" lnSpcReduction="20000"/>
          </a:bodyPr>
          <a:lstStyle/>
          <a:p>
            <a:endParaRPr lang="en-US" sz="1800" b="0" i="0" u="none" strike="noStrike" baseline="0" dirty="0">
              <a:solidFill>
                <a:schemeClr val="accent1">
                  <a:lumMod val="75000"/>
                </a:schemeClr>
              </a:solidFill>
              <a:latin typeface="Sylfaen" panose="010A0502050306030303" pitchFamily="18" charset="0"/>
            </a:endParaRPr>
          </a:p>
          <a:p>
            <a:r>
              <a:rPr lang="ka-GE" sz="4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ინგლისურენოვანი პროგრამით სწავლების, სულ მცირე, 3 წლის გამოცდილება </a:t>
            </a:r>
            <a:endParaRPr lang="en-US" sz="4000" b="0" i="0" u="none" strike="noStrike" baseline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ka-GE" sz="4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ან </a:t>
            </a:r>
          </a:p>
          <a:p>
            <a:r>
              <a:rPr lang="ka-GE" sz="4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საზღვარგარეთ მოქმედ კლინიკაში ინგლისურ ენაზე საექიმო საქმიანობის განხორციელება არანაკლებ 1 წლის განმავლობაში; </a:t>
            </a:r>
            <a:endParaRPr lang="en-US" sz="4000" b="0" i="0" u="none" strike="noStrike" baseline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ka-GE" sz="4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ან </a:t>
            </a:r>
          </a:p>
          <a:p>
            <a:r>
              <a:rPr lang="ka-GE" sz="4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საზღვარგარეთ მოქმედ კვლევით დაწესებულებაში ბიომედიცინის მიმართულებით სასწავლო/კვლევითი საქმიანობის ინგლისურ ენაზე განხორციელება არანაკლებ 1 წლის განმავლობაში; </a:t>
            </a:r>
            <a:endParaRPr lang="en-US" sz="4000" b="0" i="0" u="none" strike="noStrike" baseline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ka-GE" sz="4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ან </a:t>
            </a:r>
          </a:p>
          <a:p>
            <a:r>
              <a:rPr lang="ka-GE" sz="4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ინგლისურენოვანი დიპლომამდელი ან დიპლომისშემდგომი პროგრამის დასრულება, რაც დასტურდება შესაბამისი დოკუმენტით; </a:t>
            </a:r>
            <a:endParaRPr lang="en-US" sz="4000" b="0" i="0" u="none" strike="noStrike" baseline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ka-GE" sz="4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ან </a:t>
            </a:r>
          </a:p>
          <a:p>
            <a:r>
              <a:rPr lang="ka-GE" sz="4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ინგლისური ენის, სულ მცირე, </a:t>
            </a:r>
            <a:r>
              <a:rPr lang="en-US" sz="4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B2 </a:t>
            </a:r>
            <a:r>
              <a:rPr lang="ka-GE" sz="4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დონის ცოდნის დამადასტურებელი საერთაშორისოდ აღიარებული სერტიფიკატით (</a:t>
            </a:r>
            <a:r>
              <a:rPr lang="en-US" sz="4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IELTS, TOEFL, Cambridge English, </a:t>
            </a:r>
            <a:r>
              <a:rPr lang="en-US" sz="4000" b="0" i="0" u="none" strike="noStrike" baseline="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UNIcert</a:t>
            </a:r>
            <a:r>
              <a:rPr lang="en-US" sz="4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b="0" i="0" u="none" strike="noStrike" baseline="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EnglishScore</a:t>
            </a:r>
            <a:r>
              <a:rPr lang="en-US" sz="4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sz="4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და სხვ.). </a:t>
            </a:r>
          </a:p>
          <a:p>
            <a:endParaRPr lang="en-US" sz="3600" b="0" i="0" u="none" strike="noStrike" baseline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723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D84E8-F2F7-160B-4978-DE7872265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Autofit/>
          </a:bodyPr>
          <a:lstStyle/>
          <a:p>
            <a:r>
              <a:rPr lang="ka-GE" sz="28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მოთხოვნები ადამიანური რესურსისადმი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781B1-2446-F3D1-7B07-73C162788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999" y="939295"/>
            <a:ext cx="10515600" cy="542456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ka-GE" b="1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კ</a:t>
            </a:r>
            <a:r>
              <a:rPr lang="ka-GE" sz="2900" b="1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ლინიკურ დისციპლინებში:</a:t>
            </a:r>
          </a:p>
          <a:p>
            <a:r>
              <a:rPr lang="ka-GE" sz="29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შესაბამისი სპეციალობის სერტიფიკატი, </a:t>
            </a:r>
          </a:p>
          <a:p>
            <a:r>
              <a:rPr lang="ka-GE" sz="29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გამოცდილება: </a:t>
            </a:r>
            <a:endParaRPr lang="en-US" sz="2900" b="0" i="0" u="none" strike="noStrike" baseline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ka-GE" sz="29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ა) პროფესორს: პედაგოგიური – სულ მცირე 6 წელი, კლინიკური – სულ მცირე ბოლო 9 წელი, </a:t>
            </a:r>
          </a:p>
          <a:p>
            <a:pPr marL="225425" indent="0">
              <a:buNone/>
            </a:pPr>
            <a:r>
              <a:rPr lang="ka-GE" sz="29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ბ) ასოცირებულ პროფესორს: პედაგოგიური – სულ მცირე, 3 წელი, კლინიკური – სულ მცირე, ბოლო 5 წელი, </a:t>
            </a:r>
          </a:p>
          <a:p>
            <a:pPr marL="0" indent="0">
              <a:buNone/>
            </a:pPr>
            <a:r>
              <a:rPr lang="ka-GE" sz="29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გ) ასისტენტ-პროფესორს: კლინიკური – სულ მცირე, ბოლო 3 წელი, </a:t>
            </a:r>
          </a:p>
          <a:p>
            <a:pPr marL="0" indent="0">
              <a:buNone/>
            </a:pPr>
            <a:r>
              <a:rPr lang="ka-GE" sz="29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დ) ასისტენტს - დოქტორანტი კლინიკურ სპეციალობაში, </a:t>
            </a:r>
          </a:p>
          <a:p>
            <a:pPr marL="0" indent="0">
              <a:buNone/>
            </a:pPr>
            <a:r>
              <a:rPr lang="ka-GE" sz="29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ე) მოწვეულ სპეციალისტს/მასწავლებელს: კლინიკური – სულ მცირე, ბოლო 3 წელი. </a:t>
            </a:r>
          </a:p>
          <a:p>
            <a:pPr marL="0" indent="0">
              <a:buNone/>
            </a:pPr>
            <a:endParaRPr lang="ka-GE" sz="2900" b="0" i="0" u="none" strike="noStrike" baseline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ka-GE" sz="2900" b="1" i="0" u="sng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აკადემიური პერსონალის გადამზადება სამედიცინო განათლების მეთოდოლოგიაში:</a:t>
            </a:r>
          </a:p>
          <a:p>
            <a:pPr marL="0" indent="0">
              <a:buNone/>
            </a:pPr>
            <a:r>
              <a:rPr lang="ka-GE" sz="29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აკადემიური პერსონალი და მოწვეული სპეციალისტები რეგულარულად (2 წელიწადში ერთხელ) უნდა გადიოდნენ ტრენინგს სამედიცინო განათლების მეთოდოლოგიაში, რაც დადასტურებული უნდა იქნეს შესაბამისი სერტიფიკატით.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600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3BCC318-1F82-F581-4B20-2D06964F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495"/>
            <a:ext cx="10515600" cy="678584"/>
          </a:xfrm>
        </p:spPr>
        <p:txBody>
          <a:bodyPr>
            <a:noAutofit/>
          </a:bodyPr>
          <a:lstStyle/>
          <a:p>
            <a:r>
              <a:rPr lang="ka-GE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ზოგადი რეკომენდაციები დისტანციურ/ჰიბრიდულ სწავლებასთან დაკავშირებით: </a:t>
            </a:r>
            <a:br>
              <a:rPr lang="ka-GE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CAF750A-311E-24F4-2229-C3C07C1FB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3188"/>
            <a:ext cx="10515600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ka-GE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გლობალური ან ქვეყნის მასშტაბით საგანგებო სიტუაციების (მაგალითად, პანდემიის) დროს სამედიცინო განათლების ხარისხის და პროგრამის მდგრადობის შენარჩუნების მიზნით, რეკომენდებულია მედიცინის სკოლას/ფაკულტეტს კანონმდებლობით დადგენილი წესისა და პირობების საფუძველზე, დარგობრივი მახასიათებლის </a:t>
            </a:r>
            <a:r>
              <a:rPr lang="ka-GE" sz="24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დამტკიცებიდან 1 თვის ვადაში </a:t>
            </a:r>
            <a:r>
              <a:rPr lang="ka-GE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შემუშავებული ჰქონდეს შესაბამისი გეგმა/კონცეფცია ელექტრონული/დისტანციური/ნახევრად დისტანციური სწავლების განსახორციელებლად კურიკულუმის შესაბამისი მოდიფიკაციით. მნიშვნელოვანია, რომ აღნიშნული გეგმით არ უნდა იცვლებოდეს - საგანმანათლებლო პროგრამის მიზნები, საგანმანათლებლო პროგრამით გათვალისწინებული სწავლის შედეგები და მისანიჭებელი კვალიფიკაცია. 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705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8F2BE-7326-4ABD-B33C-06717531E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2110" y="604475"/>
            <a:ext cx="4941454" cy="6064179"/>
          </a:xfrm>
        </p:spPr>
        <p:txBody>
          <a:bodyPr>
            <a:normAutofit fontScale="47500" lnSpcReduction="20000"/>
          </a:bodyPr>
          <a:lstStyle/>
          <a:p>
            <a:pPr algn="l"/>
            <a:endParaRPr lang="ru-RU" sz="1800" b="0" i="0" u="none" strike="noStrike" baseline="0" dirty="0">
              <a:solidFill>
                <a:srgbClr val="000000"/>
              </a:solidFill>
              <a:latin typeface="Sylfaen" panose="010A05020503060303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a-GE" sz="38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Sylfaen" panose="010A0502050306030303" pitchFamily="18" charset="0"/>
              </a:rPr>
              <a:t> </a:t>
            </a:r>
            <a:r>
              <a:rPr lang="ka-GE" sz="420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2019 წლის 23 მაისს თბილისის სახელმწიფო სამედიცინო უნივერსიტეტში გაიხსნა სამედიცინო განათლების აღმოსავლეთ ევროპის და სამხრეთ კავკასიის რეგიონული ჰაბი - ევროპის სამედიცინო განათლების ასოციაციის (</a:t>
            </a:r>
            <a:r>
              <a:rPr lang="en-US" sz="420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AMEE – Association for Medical Education in Europe) </a:t>
            </a:r>
            <a:r>
              <a:rPr lang="ka-GE" sz="420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საერთშორისო თანამშრომლობის ცენტრი. 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4200" i="0" u="none" strike="noStrike" baseline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a-GE" sz="420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ცენტრის ძირითადი მიზანია სამედიცინო განათლების თანამედროვე მეთოდოლოგიების გაზიარება, თემატური ტრენინგების ჩატარება, შესაბამისი საინფორმაციო მასალების მიწოდება რეგიონის უმაღლესი სამედიცინო სასწავლებლების აკადემიური, ადმინისტრაციული პერსონალის, სამედიცინო განათლების ექსპერტების და სხვა დაინტერესებული სტრუქტურების წარმომადგენლებისათვის</a:t>
            </a:r>
            <a:r>
              <a:rPr lang="ka-GE" sz="42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ru-RU" sz="4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46E98B-3AAF-4CC0-9F0E-059BFA30F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30" y="521347"/>
            <a:ext cx="4697755" cy="282452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A4A2B3-9C66-43D9-8903-A25288594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82" y="3512129"/>
            <a:ext cx="4802837" cy="3201891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">
            <a:bevelT/>
            <a:contourClr>
              <a:schemeClr val="accent1">
                <a:lumMod val="50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1089460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526F8-86A5-CA44-B122-8206B64C1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872" y="325738"/>
            <a:ext cx="10515600" cy="808643"/>
          </a:xfrm>
        </p:spPr>
        <p:txBody>
          <a:bodyPr>
            <a:normAutofit/>
          </a:bodyPr>
          <a:lstStyle/>
          <a:p>
            <a:r>
              <a:rPr lang="en-NL" sz="2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სამედიცინო განათლება საზღვარგარეთ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62CA3B-C582-4D41-BC0B-B748AF60B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000" b="22687"/>
          <a:stretch/>
        </p:blipFill>
        <p:spPr>
          <a:xfrm>
            <a:off x="0" y="1598651"/>
            <a:ext cx="12192000" cy="9753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307130-0A82-3741-BF5A-004FD2912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68" y="2591203"/>
            <a:ext cx="5941060" cy="37161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90B4B2-A00C-9947-B809-2F73AE298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7649" y="2820803"/>
            <a:ext cx="5374640" cy="3139349"/>
          </a:xfrm>
          <a:prstGeom prst="rect">
            <a:avLst/>
          </a:prstGeom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2F2F9FBA-0B37-0A4A-8977-ABFE47335A9C}"/>
              </a:ext>
            </a:extLst>
          </p:cNvPr>
          <p:cNvSpPr/>
          <p:nvPr/>
        </p:nvSpPr>
        <p:spPr>
          <a:xfrm>
            <a:off x="1674101" y="2029676"/>
            <a:ext cx="254000" cy="1133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75CE242D-F87B-4D44-8CFB-77F8BC8F654A}"/>
              </a:ext>
            </a:extLst>
          </p:cNvPr>
          <p:cNvSpPr/>
          <p:nvPr/>
        </p:nvSpPr>
        <p:spPr>
          <a:xfrm>
            <a:off x="5104635" y="1996431"/>
            <a:ext cx="254000" cy="1133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DD2A2B60-DDC0-9740-A268-389D1043B81E}"/>
              </a:ext>
            </a:extLst>
          </p:cNvPr>
          <p:cNvSpPr/>
          <p:nvPr/>
        </p:nvSpPr>
        <p:spPr>
          <a:xfrm>
            <a:off x="6811038" y="2015209"/>
            <a:ext cx="254000" cy="1133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668C0FA8-7097-1149-9810-40DBC621134D}"/>
              </a:ext>
            </a:extLst>
          </p:cNvPr>
          <p:cNvSpPr/>
          <p:nvPr/>
        </p:nvSpPr>
        <p:spPr>
          <a:xfrm>
            <a:off x="8727969" y="2030720"/>
            <a:ext cx="254000" cy="1133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804E6B83-EF38-7244-AF3D-7FE19FB69D10}"/>
              </a:ext>
            </a:extLst>
          </p:cNvPr>
          <p:cNvSpPr/>
          <p:nvPr/>
        </p:nvSpPr>
        <p:spPr>
          <a:xfrm>
            <a:off x="10241572" y="2015209"/>
            <a:ext cx="254000" cy="1133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99BCBB5E-18B1-0045-A3F0-D866A576C99C}"/>
              </a:ext>
            </a:extLst>
          </p:cNvPr>
          <p:cNvSpPr/>
          <p:nvPr/>
        </p:nvSpPr>
        <p:spPr>
          <a:xfrm>
            <a:off x="3337032" y="2015210"/>
            <a:ext cx="254000" cy="1133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702640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615"/>
    </mc:Choice>
    <mc:Fallback xmlns="">
      <p:transition spd="slow" advTm="47615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55F2B-FBE6-484A-70F6-32966AAFF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107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ka-GE" sz="32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ka-GE" sz="32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ka-GE" sz="32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ka-GE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მადლობა</a:t>
            </a:r>
            <a:r>
              <a:rPr lang="ka-GE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ყურადღებისთვის!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377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1472</Words>
  <Application>Microsoft Office PowerPoint</Application>
  <PresentationFormat>Widescreen</PresentationFormat>
  <Paragraphs>123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სამედიცინო განათლების მსოფლიო ფედერაციის (WFME) 2020 სტანდარტების მიხედვით განახლებული სამედიცინო განათლების დარგობრივი მახასიათებელი </vt:lpstr>
      <vt:lpstr>Sir William Osler - Father of Modern Medicine</vt:lpstr>
      <vt:lpstr>2021           2023</vt:lpstr>
      <vt:lpstr>PowerPoint Presentation</vt:lpstr>
      <vt:lpstr>PowerPoint Presentation</vt:lpstr>
      <vt:lpstr>PowerPoint Presentation</vt:lpstr>
      <vt:lpstr>PowerPoint Presentation</vt:lpstr>
      <vt:lpstr>დარგობრივ მახასიათებელში ასახული ცვლილებები ძირითადად ეხება შემდეგ საკითხებს:   დაზუსტდა საგანმანათლებლო პროგრამის სწავლის შედეგები, სწავლა-სწავლებისა და შეფასების მეთოდები;  დამატებით მოთხოვნებს კლინიკურ სწავლებასთან დაკავშირებით;  უცხოენოვან საგანმანათლებლო პროგრამაზე სტუდენტების ჩარიცხვის წინაპირობებს;  უცხოენოვან საგანმანათლებლო პროგრამაში ქართული ენის სწავლებას;  დამატებითი საკვალიფიკაციო მოთხოვნები დადგინდა უცხოენოვან საგანმანათლებლო პროგრამაში ჩართული ადამიანური რესურსისთვის;  განისაზღვრა მატერიალურ რესურსებთან დაკავშირებით დამატებითი მოთხოვნები. </vt:lpstr>
      <vt:lpstr>PowerPoint Presentation</vt:lpstr>
      <vt:lpstr>საგანმანათლებლო პროგრამის სწავლის შედეგები, სწავლა-სწავლებისა და შეფასების მეთოდები</vt:lpstr>
      <vt:lpstr>PowerPoint Presentation</vt:lpstr>
      <vt:lpstr>დამატებითი მოთხოვნები კლინიკურ სწავლებასთან დაკავშირებით</vt:lpstr>
      <vt:lpstr>დამატებითი მოთხოვნები კლინიკურ სწავლებასთან დაკავშირებით</vt:lpstr>
      <vt:lpstr>PowerPoint Presentation</vt:lpstr>
      <vt:lpstr>დამატებითი მოთხოვნები კლინიკურ სწავლებასთან დაკავშირებით</vt:lpstr>
      <vt:lpstr>დამატებითი მოთხოვნები კლინიკურ სწავლებასთან დაკავშირებით</vt:lpstr>
      <vt:lpstr>უცხოენოვან საგანმანათლებლო პროგრამაში ქართული ენის სწავლება უცხოენოვან საგანმანათლებლო პროგრამაზე დაშვების განსაკუთრებული პირობები</vt:lpstr>
      <vt:lpstr>მოთხოვნები უცხოენოვან საგანმანათლებლო პროგრამაში ჩართული ადამიანური რესურსისთვის</vt:lpstr>
      <vt:lpstr>მოთხოვნები ადამიანური რესურსისადმი</vt:lpstr>
      <vt:lpstr>ზოგადი რეკომენდაციები დისტანციურ/ჰიბრიდულ სწავლებასთან დაკავშირებით:  </vt:lpstr>
      <vt:lpstr>PowerPoint Presentation</vt:lpstr>
      <vt:lpstr>სამედიცინო განათლება საზღვარგარეთ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Gaiane Simonia</dc:creator>
  <cp:lastModifiedBy>Gaiane Simonia</cp:lastModifiedBy>
  <cp:revision>53</cp:revision>
  <dcterms:created xsi:type="dcterms:W3CDTF">2023-02-24T15:22:06Z</dcterms:created>
  <dcterms:modified xsi:type="dcterms:W3CDTF">2023-04-25T06:57:49Z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dd2b3a5-926f-4111-8eea-9c5318b8762f_Enabled">
    <vt:lpwstr>true</vt:lpwstr>
  </property>
  <property fmtid="{D5CDD505-2E9C-101B-9397-08002B2CF9AE}" pid="3" name="MSIP_Label_cdd2b3a5-926f-4111-8eea-9c5318b8762f_SetDate">
    <vt:lpwstr>2023-04-25T06:57:48Z</vt:lpwstr>
  </property>
  <property fmtid="{D5CDD505-2E9C-101B-9397-08002B2CF9AE}" pid="4" name="MSIP_Label_cdd2b3a5-926f-4111-8eea-9c5318b8762f_Method">
    <vt:lpwstr>Standard</vt:lpwstr>
  </property>
  <property fmtid="{D5CDD505-2E9C-101B-9397-08002B2CF9AE}" pid="5" name="MSIP_Label_cdd2b3a5-926f-4111-8eea-9c5318b8762f_Name">
    <vt:lpwstr>defa4170-0d19-0005-0004-bc88714345d2</vt:lpwstr>
  </property>
  <property fmtid="{D5CDD505-2E9C-101B-9397-08002B2CF9AE}" pid="6" name="MSIP_Label_cdd2b3a5-926f-4111-8eea-9c5318b8762f_SiteId">
    <vt:lpwstr>61d2e93c-423d-43b4-8f23-1580c2341952</vt:lpwstr>
  </property>
  <property fmtid="{D5CDD505-2E9C-101B-9397-08002B2CF9AE}" pid="7" name="MSIP_Label_cdd2b3a5-926f-4111-8eea-9c5318b8762f_ActionId">
    <vt:lpwstr>54f3c452-8a57-4438-a0e5-3517d623f946</vt:lpwstr>
  </property>
  <property fmtid="{D5CDD505-2E9C-101B-9397-08002B2CF9AE}" pid="8" name="MSIP_Label_cdd2b3a5-926f-4111-8eea-9c5318b8762f_ContentBits">
    <vt:lpwstr>0</vt:lpwstr>
  </property>
</Properties>
</file>