
<file path=[Content_Types].xml><?xml version="1.0" encoding="utf-8"?>
<Types xmlns="http://schemas.openxmlformats.org/package/2006/content-types">
  <Default Extension="fntdata" ContentType="application/x-fontdata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sldIdLst>
    <p:sldId id="256" r:id="rId2"/>
    <p:sldId id="323" r:id="rId3"/>
    <p:sldId id="273" r:id="rId4"/>
    <p:sldId id="325" r:id="rId5"/>
    <p:sldId id="320" r:id="rId6"/>
    <p:sldId id="309" r:id="rId7"/>
    <p:sldId id="275" r:id="rId8"/>
    <p:sldId id="286" r:id="rId9"/>
    <p:sldId id="291" r:id="rId10"/>
    <p:sldId id="303" r:id="rId11"/>
    <p:sldId id="304" r:id="rId12"/>
    <p:sldId id="324" r:id="rId13"/>
    <p:sldId id="305" r:id="rId14"/>
  </p:sldIdLst>
  <p:sldSz cx="18288000" cy="10287000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Calibri Light" panose="020F0302020204030204" pitchFamily="34" charset="0"/>
      <p:regular r:id="rId20"/>
      <p:italic r:id="rId21"/>
    </p:embeddedFont>
    <p:embeddedFont>
      <p:font typeface="Sylfaen" panose="010A0502050306030303" pitchFamily="18" charset="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  <a:srgbClr val="EDF9F3"/>
    <a:srgbClr val="F0F8FA"/>
    <a:srgbClr val="FF5D93"/>
    <a:srgbClr val="E1F8F7"/>
    <a:srgbClr val="FCE0F5"/>
    <a:srgbClr val="FDE9F8"/>
    <a:srgbClr val="765B97"/>
    <a:srgbClr val="FFA7A7"/>
    <a:srgbClr val="BC3E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2CF5A36-ACF1-0C9B-4717-B91BFA991DAA}" v="47" dt="2023-04-25T06:25:36.31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5337" autoAdjust="0"/>
  </p:normalViewPr>
  <p:slideViewPr>
    <p:cSldViewPr>
      <p:cViewPr varScale="1">
        <p:scale>
          <a:sx n="45" d="100"/>
          <a:sy n="45" d="100"/>
        </p:scale>
        <p:origin x="54" y="1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tevan Inanashvili" userId="S::k.inanashvili@eqe.ge::606e66a3-09ad-4cd7-a441-af2d64ef1b8d" providerId="AD" clId="Web-{F2CF5A36-ACF1-0C9B-4717-B91BFA991DAA}"/>
    <pc:docChg chg="delSld modSld">
      <pc:chgData name="Ketevan Inanashvili" userId="S::k.inanashvili@eqe.ge::606e66a3-09ad-4cd7-a441-af2d64ef1b8d" providerId="AD" clId="Web-{F2CF5A36-ACF1-0C9B-4717-B91BFA991DAA}" dt="2023-04-25T06:25:36.314" v="40"/>
      <pc:docMkLst>
        <pc:docMk/>
      </pc:docMkLst>
      <pc:sldChg chg="modSp">
        <pc:chgData name="Ketevan Inanashvili" userId="S::k.inanashvili@eqe.ge::606e66a3-09ad-4cd7-a441-af2d64ef1b8d" providerId="AD" clId="Web-{F2CF5A36-ACF1-0C9B-4717-B91BFA991DAA}" dt="2023-04-25T06:23:36.388" v="14" actId="20577"/>
        <pc:sldMkLst>
          <pc:docMk/>
          <pc:sldMk cId="0" sldId="256"/>
        </pc:sldMkLst>
        <pc:spChg chg="mod">
          <ac:chgData name="Ketevan Inanashvili" userId="S::k.inanashvili@eqe.ge::606e66a3-09ad-4cd7-a441-af2d64ef1b8d" providerId="AD" clId="Web-{F2CF5A36-ACF1-0C9B-4717-B91BFA991DAA}" dt="2023-04-25T06:23:22.793" v="9" actId="20577"/>
          <ac:spMkLst>
            <pc:docMk/>
            <pc:sldMk cId="0" sldId="256"/>
            <ac:spMk id="8" creationId="{00000000-0000-0000-0000-000000000000}"/>
          </ac:spMkLst>
        </pc:spChg>
        <pc:spChg chg="mod">
          <ac:chgData name="Ketevan Inanashvili" userId="S::k.inanashvili@eqe.ge::606e66a3-09ad-4cd7-a441-af2d64ef1b8d" providerId="AD" clId="Web-{F2CF5A36-ACF1-0C9B-4717-B91BFA991DAA}" dt="2023-04-25T06:23:36.388" v="14" actId="20577"/>
          <ac:spMkLst>
            <pc:docMk/>
            <pc:sldMk cId="0" sldId="256"/>
            <ac:spMk id="9" creationId="{00000000-0000-0000-0000-000000000000}"/>
          </ac:spMkLst>
        </pc:spChg>
      </pc:sldChg>
      <pc:sldChg chg="addSp delSp modSp">
        <pc:chgData name="Ketevan Inanashvili" userId="S::k.inanashvili@eqe.ge::606e66a3-09ad-4cd7-a441-af2d64ef1b8d" providerId="AD" clId="Web-{F2CF5A36-ACF1-0C9B-4717-B91BFA991DAA}" dt="2023-04-25T06:25:36.126" v="39" actId="20577"/>
        <pc:sldMkLst>
          <pc:docMk/>
          <pc:sldMk cId="1394758718" sldId="309"/>
        </pc:sldMkLst>
        <pc:spChg chg="del mod">
          <ac:chgData name="Ketevan Inanashvili" userId="S::k.inanashvili@eqe.ge::606e66a3-09ad-4cd7-a441-af2d64ef1b8d" providerId="AD" clId="Web-{F2CF5A36-ACF1-0C9B-4717-B91BFA991DAA}" dt="2023-04-25T06:24:25.467" v="18"/>
          <ac:spMkLst>
            <pc:docMk/>
            <pc:sldMk cId="1394758718" sldId="309"/>
            <ac:spMk id="8" creationId="{00000000-0000-0000-0000-000000000000}"/>
          </ac:spMkLst>
        </pc:spChg>
        <pc:spChg chg="mod">
          <ac:chgData name="Ketevan Inanashvili" userId="S::k.inanashvili@eqe.ge::606e66a3-09ad-4cd7-a441-af2d64ef1b8d" providerId="AD" clId="Web-{F2CF5A36-ACF1-0C9B-4717-B91BFA991DAA}" dt="2023-04-25T06:25:36.126" v="39" actId="20577"/>
          <ac:spMkLst>
            <pc:docMk/>
            <pc:sldMk cId="1394758718" sldId="309"/>
            <ac:spMk id="12" creationId="{00000000-0000-0000-0000-000000000000}"/>
          </ac:spMkLst>
        </pc:spChg>
        <pc:picChg chg="add del mod">
          <ac:chgData name="Ketevan Inanashvili" userId="S::k.inanashvili@eqe.ge::606e66a3-09ad-4cd7-a441-af2d64ef1b8d" providerId="AD" clId="Web-{F2CF5A36-ACF1-0C9B-4717-B91BFA991DAA}" dt="2023-04-25T06:24:31.608" v="20"/>
          <ac:picMkLst>
            <pc:docMk/>
            <pc:sldMk cId="1394758718" sldId="309"/>
            <ac:picMk id="2" creationId="{4F76CE20-5349-3C76-FBCC-2016DA525215}"/>
          </ac:picMkLst>
        </pc:picChg>
      </pc:sldChg>
      <pc:sldChg chg="modSp del">
        <pc:chgData name="Ketevan Inanashvili" userId="S::k.inanashvili@eqe.ge::606e66a3-09ad-4cd7-a441-af2d64ef1b8d" providerId="AD" clId="Web-{F2CF5A36-ACF1-0C9B-4717-B91BFA991DAA}" dt="2023-04-25T06:25:36.314" v="40"/>
        <pc:sldMkLst>
          <pc:docMk/>
          <pc:sldMk cId="1109379721" sldId="319"/>
        </pc:sldMkLst>
        <pc:spChg chg="mod">
          <ac:chgData name="Ketevan Inanashvili" userId="S::k.inanashvili@eqe.ge::606e66a3-09ad-4cd7-a441-af2d64ef1b8d" providerId="AD" clId="Web-{F2CF5A36-ACF1-0C9B-4717-B91BFA991DAA}" dt="2023-04-25T06:24:18.420" v="17" actId="20577"/>
          <ac:spMkLst>
            <pc:docMk/>
            <pc:sldMk cId="1109379721" sldId="319"/>
            <ac:spMk id="8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85B8FB-8609-4744-A2D0-BFB816B7D52B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1F44FC-C8D9-4197-B87B-6B379A16B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3621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a-GE" dirty="0"/>
              <a:t>ევროპის უნივერსიტეტების ასოციაციების დოკუმენტი; სადოქტოროზე </a:t>
            </a:r>
            <a:r>
              <a:rPr lang="en-US" dirty="0"/>
              <a:t>WFME-</a:t>
            </a:r>
            <a:r>
              <a:rPr lang="ka-GE" dirty="0"/>
              <a:t>ოს დოკუმენტი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1F44FC-C8D9-4197-B87B-6B379A16B2A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7709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1F44FC-C8D9-4197-B87B-6B379A16B2A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4922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1F44FC-C8D9-4197-B87B-6B379A16B2A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8682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1F44FC-C8D9-4197-B87B-6B379A16B2A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4350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1F44FC-C8D9-4197-B87B-6B379A16B2A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00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1F44FC-C8D9-4197-B87B-6B379A16B2A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079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f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8000"/>
            <a:lum/>
          </a:blip>
          <a:srcRect/>
          <a:stretch>
            <a:fillRect l="69000" t="7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13642222" cy="7673750"/>
          </a:xfrm>
          <a:solidFill>
            <a:schemeClr val="accent1"/>
          </a:solidFill>
        </p:grpSpPr>
        <p:sp>
          <p:nvSpPr>
            <p:cNvPr id="3" name="Freeform 3"/>
            <p:cNvSpPr/>
            <p:nvPr/>
          </p:nvSpPr>
          <p:spPr>
            <a:xfrm>
              <a:off x="0" y="0"/>
              <a:ext cx="13642222" cy="7673749"/>
            </a:xfrm>
            <a:custGeom>
              <a:avLst/>
              <a:gdLst/>
              <a:ahLst/>
              <a:cxnLst/>
              <a:rect l="l" t="t" r="r" b="b"/>
              <a:pathLst>
                <a:path w="13642222" h="7673749">
                  <a:moveTo>
                    <a:pt x="0" y="0"/>
                  </a:moveTo>
                  <a:lnTo>
                    <a:pt x="0" y="7673749"/>
                  </a:lnTo>
                  <a:lnTo>
                    <a:pt x="13642222" y="7673749"/>
                  </a:lnTo>
                  <a:lnTo>
                    <a:pt x="13642222" y="0"/>
                  </a:lnTo>
                  <a:lnTo>
                    <a:pt x="0" y="0"/>
                  </a:lnTo>
                  <a:close/>
                  <a:moveTo>
                    <a:pt x="13581261" y="7612790"/>
                  </a:moveTo>
                  <a:lnTo>
                    <a:pt x="59690" y="7612790"/>
                  </a:lnTo>
                  <a:lnTo>
                    <a:pt x="59690" y="59690"/>
                  </a:lnTo>
                  <a:lnTo>
                    <a:pt x="13581261" y="59690"/>
                  </a:lnTo>
                  <a:lnTo>
                    <a:pt x="13581261" y="7612790"/>
                  </a:lnTo>
                  <a:close/>
                </a:path>
              </a:pathLst>
            </a:custGeom>
            <a:grpFill/>
          </p:spPr>
        </p:sp>
      </p:grpSp>
      <p:sp>
        <p:nvSpPr>
          <p:cNvPr id="4" name="AutoShape 4"/>
          <p:cNvSpPr/>
          <p:nvPr/>
        </p:nvSpPr>
        <p:spPr>
          <a:xfrm>
            <a:off x="0" y="1009650"/>
            <a:ext cx="18288000" cy="0"/>
          </a:xfrm>
          <a:prstGeom prst="line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sp>
      <p:sp>
        <p:nvSpPr>
          <p:cNvPr id="5" name="AutoShape 5"/>
          <p:cNvSpPr/>
          <p:nvPr/>
        </p:nvSpPr>
        <p:spPr>
          <a:xfrm>
            <a:off x="52388" y="9258300"/>
            <a:ext cx="11404602" cy="0"/>
          </a:xfrm>
          <a:prstGeom prst="line">
            <a:avLst/>
          </a:prstGeom>
          <a:ln w="76200" cap="flat">
            <a:solidFill>
              <a:schemeClr val="accent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 rot="-5400000" flipV="1">
            <a:off x="9251114" y="5616230"/>
            <a:ext cx="8624971" cy="0"/>
          </a:xfrm>
          <a:prstGeom prst="line">
            <a:avLst/>
          </a:prstGeom>
          <a:ln w="76200" cap="flat">
            <a:solidFill>
              <a:schemeClr val="accent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TextBox 8"/>
          <p:cNvSpPr txBox="1"/>
          <p:nvPr/>
        </p:nvSpPr>
        <p:spPr>
          <a:xfrm>
            <a:off x="1028700" y="1857419"/>
            <a:ext cx="11087100" cy="39395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ka-GE" sz="4000" b="1" dirty="0">
                <a:latin typeface=" sylfaen"/>
              </a:rPr>
              <a:t>სადოქტორო საგანმანათლებლო პროგრამების შეფასების სტანდარტები - დაგეგმილი მიდგომების სპეციფიკის ანალიზი</a:t>
            </a:r>
          </a:p>
          <a:p>
            <a:r>
              <a:rPr lang="ka-GE" sz="4000" dirty="0" err="1">
                <a:ea typeface="+mn-lt"/>
                <a:cs typeface="+mn-lt"/>
              </a:rPr>
              <a:t>Evaluation</a:t>
            </a:r>
            <a:r>
              <a:rPr lang="ka-GE" sz="4000" dirty="0">
                <a:ea typeface="+mn-lt"/>
                <a:cs typeface="+mn-lt"/>
              </a:rPr>
              <a:t> </a:t>
            </a:r>
            <a:r>
              <a:rPr lang="ka-GE" sz="4000" dirty="0" err="1">
                <a:ea typeface="+mn-lt"/>
                <a:cs typeface="+mn-lt"/>
              </a:rPr>
              <a:t>Standards</a:t>
            </a:r>
            <a:r>
              <a:rPr lang="ka-GE" sz="4000" dirty="0">
                <a:ea typeface="+mn-lt"/>
                <a:cs typeface="+mn-lt"/>
              </a:rPr>
              <a:t> </a:t>
            </a:r>
            <a:r>
              <a:rPr lang="ka-GE" sz="4000" dirty="0" err="1">
                <a:ea typeface="+mn-lt"/>
                <a:cs typeface="+mn-lt"/>
              </a:rPr>
              <a:t>for</a:t>
            </a:r>
            <a:r>
              <a:rPr lang="ka-GE" sz="4000" dirty="0">
                <a:ea typeface="+mn-lt"/>
                <a:cs typeface="+mn-lt"/>
              </a:rPr>
              <a:t> </a:t>
            </a:r>
            <a:r>
              <a:rPr lang="ka-GE" sz="4000" dirty="0" err="1">
                <a:ea typeface="+mn-lt"/>
                <a:cs typeface="+mn-lt"/>
              </a:rPr>
              <a:t>Doctoral</a:t>
            </a:r>
            <a:r>
              <a:rPr lang="ka-GE" sz="4000" dirty="0">
                <a:ea typeface="+mn-lt"/>
                <a:cs typeface="+mn-lt"/>
              </a:rPr>
              <a:t> </a:t>
            </a:r>
            <a:r>
              <a:rPr lang="ka-GE" sz="4000" dirty="0" err="1">
                <a:ea typeface="+mn-lt"/>
                <a:cs typeface="+mn-lt"/>
              </a:rPr>
              <a:t>Education</a:t>
            </a:r>
            <a:r>
              <a:rPr lang="ka-GE" sz="4000" dirty="0">
                <a:ea typeface="+mn-lt"/>
                <a:cs typeface="+mn-lt"/>
              </a:rPr>
              <a:t> </a:t>
            </a:r>
            <a:r>
              <a:rPr lang="ka-GE" sz="4000" dirty="0" err="1">
                <a:ea typeface="+mn-lt"/>
                <a:cs typeface="+mn-lt"/>
              </a:rPr>
              <a:t>Programs</a:t>
            </a:r>
            <a:r>
              <a:rPr lang="ka-GE" sz="4000" dirty="0">
                <a:ea typeface="+mn-lt"/>
                <a:cs typeface="+mn-lt"/>
              </a:rPr>
              <a:t> – </a:t>
            </a:r>
            <a:r>
              <a:rPr lang="ka-GE" sz="4000" dirty="0" err="1">
                <a:ea typeface="+mn-lt"/>
                <a:cs typeface="+mn-lt"/>
              </a:rPr>
              <a:t>Analysis</a:t>
            </a:r>
            <a:r>
              <a:rPr lang="ka-GE" sz="4000" dirty="0">
                <a:ea typeface="+mn-lt"/>
                <a:cs typeface="+mn-lt"/>
              </a:rPr>
              <a:t> </a:t>
            </a:r>
            <a:r>
              <a:rPr lang="ka-GE" sz="4000" dirty="0" err="1">
                <a:ea typeface="+mn-lt"/>
                <a:cs typeface="+mn-lt"/>
              </a:rPr>
              <a:t>of</a:t>
            </a:r>
            <a:r>
              <a:rPr lang="ka-GE" sz="4000" dirty="0">
                <a:ea typeface="+mn-lt"/>
                <a:cs typeface="+mn-lt"/>
              </a:rPr>
              <a:t> </a:t>
            </a:r>
            <a:r>
              <a:rPr lang="ka-GE" sz="4000" dirty="0" err="1">
                <a:ea typeface="+mn-lt"/>
                <a:cs typeface="+mn-lt"/>
              </a:rPr>
              <a:t>the</a:t>
            </a:r>
            <a:r>
              <a:rPr lang="ka-GE" sz="4000" dirty="0">
                <a:ea typeface="+mn-lt"/>
                <a:cs typeface="+mn-lt"/>
              </a:rPr>
              <a:t> </a:t>
            </a:r>
            <a:r>
              <a:rPr lang="ka-GE" sz="4000" dirty="0" err="1">
                <a:ea typeface="+mn-lt"/>
                <a:cs typeface="+mn-lt"/>
              </a:rPr>
              <a:t>Planned</a:t>
            </a:r>
            <a:r>
              <a:rPr lang="ka-GE" sz="4000" dirty="0">
                <a:ea typeface="+mn-lt"/>
                <a:cs typeface="+mn-lt"/>
              </a:rPr>
              <a:t> </a:t>
            </a:r>
            <a:r>
              <a:rPr lang="ka-GE" sz="4000" dirty="0" err="1">
                <a:ea typeface="+mn-lt"/>
                <a:cs typeface="+mn-lt"/>
              </a:rPr>
              <a:t>Approaches</a:t>
            </a:r>
            <a:endParaRPr lang="ka-GE" dirty="0" err="1"/>
          </a:p>
          <a:p>
            <a:endParaRPr lang="ka-GE" sz="4800" b="1" dirty="0">
              <a:latin typeface=" sylfaen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420782" y="6776087"/>
            <a:ext cx="10542332" cy="14465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ka-GE" sz="3200" dirty="0">
                <a:latin typeface=" sylfaen"/>
              </a:rPr>
              <a:t>ქეთევან </a:t>
            </a:r>
            <a:r>
              <a:rPr lang="ka-GE" sz="3200" dirty="0" err="1">
                <a:latin typeface=" sylfaen"/>
              </a:rPr>
              <a:t>ინანაშვილი</a:t>
            </a:r>
            <a:r>
              <a:rPr lang="ka-GE" sz="3200" dirty="0">
                <a:latin typeface=" sylfaen"/>
              </a:rPr>
              <a:t> </a:t>
            </a:r>
            <a:endParaRPr lang="en-US" sz="3000" dirty="0">
              <a:solidFill>
                <a:srgbClr val="191919"/>
              </a:solidFill>
              <a:latin typeface=" sylfaen"/>
            </a:endParaRPr>
          </a:p>
          <a:p>
            <a:r>
              <a:rPr lang="en-US" sz="3200" dirty="0">
                <a:ea typeface="+mn-lt"/>
                <a:cs typeface="+mn-lt"/>
              </a:rPr>
              <a:t>Ketevan </a:t>
            </a:r>
            <a:r>
              <a:rPr lang="en-US" sz="3200" dirty="0" err="1">
                <a:ea typeface="+mn-lt"/>
                <a:cs typeface="+mn-lt"/>
              </a:rPr>
              <a:t>Inanashvili</a:t>
            </a:r>
            <a:r>
              <a:rPr lang="en-US" sz="3200" dirty="0">
                <a:ea typeface="+mn-lt"/>
                <a:cs typeface="+mn-lt"/>
              </a:rPr>
              <a:t>  </a:t>
            </a:r>
            <a:endParaRPr lang="en-US">
              <a:ea typeface="+mn-lt"/>
              <a:cs typeface="+mn-lt"/>
            </a:endParaRPr>
          </a:p>
          <a:p>
            <a:endParaRPr lang="en-US" sz="3000">
              <a:solidFill>
                <a:srgbClr val="191919"/>
              </a:solidFill>
              <a:latin typeface=" sylfaen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028700" y="9553431"/>
            <a:ext cx="9528177" cy="4093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39"/>
              </a:lnSpc>
            </a:pPr>
            <a:r>
              <a:rPr lang="ka-GE" sz="3600" b="1">
                <a:solidFill>
                  <a:srgbClr val="191919"/>
                </a:solidFill>
                <a:latin typeface="Sylfaen" panose="010A0502050306030303" pitchFamily="18" charset="0"/>
              </a:rPr>
              <a:t>27/02/2023</a:t>
            </a:r>
            <a:endParaRPr lang="en-US" sz="3600" b="1">
              <a:solidFill>
                <a:srgbClr val="191919"/>
              </a:solidFill>
              <a:latin typeface="Sylfaen" panose="010A0502050306030303" pitchFamily="18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9912" y="3663242"/>
            <a:ext cx="4322158" cy="43444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6"/>
          <p:cNvSpPr/>
          <p:nvPr/>
        </p:nvSpPr>
        <p:spPr>
          <a:xfrm>
            <a:off x="0" y="1028700"/>
            <a:ext cx="18288000" cy="0"/>
          </a:xfrm>
          <a:prstGeom prst="line">
            <a:avLst/>
          </a:prstGeom>
          <a:ln w="76200" cap="flat">
            <a:solidFill>
              <a:schemeClr val="tx2">
                <a:lumMod val="60000"/>
                <a:lumOff val="40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 rot="-5400000">
            <a:off x="-2689509" y="4633311"/>
            <a:ext cx="6049578" cy="0"/>
          </a:xfrm>
          <a:prstGeom prst="line">
            <a:avLst/>
          </a:prstGeom>
          <a:ln w="76200" cap="flat">
            <a:solidFill>
              <a:srgbClr val="C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295400" y="1866900"/>
            <a:ext cx="16023238" cy="738954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endParaRPr lang="ka-GE" dirty="0">
              <a:latin typeface="Sylfaen" panose="010A0502050306030303" pitchFamily="18" charset="0"/>
            </a:endParaRPr>
          </a:p>
          <a:p>
            <a:pPr marL="0" lvl="0" indent="0">
              <a:buNone/>
            </a:pPr>
            <a:endParaRPr lang="en-US" dirty="0">
              <a:latin typeface="Sylfaen" panose="010A0502050306030303" pitchFamily="18" charset="0"/>
            </a:endParaRPr>
          </a:p>
        </p:txBody>
      </p:sp>
      <p:sp>
        <p:nvSpPr>
          <p:cNvPr id="9" name="TextBox 5"/>
          <p:cNvSpPr txBox="1"/>
          <p:nvPr/>
        </p:nvSpPr>
        <p:spPr>
          <a:xfrm>
            <a:off x="304800" y="290036"/>
            <a:ext cx="17678400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ka-GE" sz="3600" b="1" dirty="0">
                <a:solidFill>
                  <a:schemeClr val="tx2"/>
                </a:solidFill>
                <a:latin typeface=" sylfaen"/>
              </a:rPr>
              <a:t>მიმოხილვა</a:t>
            </a:r>
            <a:endParaRPr lang="en-US" sz="3600" b="1" dirty="0">
              <a:solidFill>
                <a:schemeClr val="tx2"/>
              </a:solidFill>
              <a:latin typeface=" sylfaen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54381" y="1770989"/>
            <a:ext cx="16390617" cy="75405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ka-GE" sz="4400" dirty="0">
                <a:latin typeface=" sylfaen"/>
              </a:rPr>
              <a:t>სადოქტორო საგანმანათლებლო პროგრამების შეფასების სტანდარტები - დაგეგმილი მიდგომების სპეციფიკის ანალიზი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ka-GE" sz="4400" dirty="0">
                <a:latin typeface=" sylfaen"/>
              </a:rPr>
              <a:t>საქართველოში სადოქტორო განათლების ხარისხის უზრუნველყოფის მნიშვნელობა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ka-GE" sz="4400" dirty="0">
                <a:latin typeface=" sylfaen"/>
              </a:rPr>
              <a:t>დოქტორანტურა  - კვლევისა და სწავლების ერთიანობისა და დაახლოების ერთ-ერთი მნიშვნელოვანი რგოლი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ka-GE" sz="4400" dirty="0">
                <a:latin typeface=" sylfaen"/>
              </a:rPr>
              <a:t>კვლევისა და სწავლის ერთიანი სივრცის ჩამოყალიბება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ka-GE" sz="4400" dirty="0">
                <a:latin typeface=" sylfaen"/>
              </a:rPr>
              <a:t>კვლევითი გარემოს და სადოქტორო სტრუქტურების შექმნა, რომელიც  დოქტორანტები იქნებიან  მიმდინარე კვლევების აქტიურ მონაწილეები </a:t>
            </a:r>
          </a:p>
        </p:txBody>
      </p:sp>
    </p:spTree>
    <p:extLst>
      <p:ext uri="{BB962C8B-B14F-4D97-AF65-F5344CB8AC3E}">
        <p14:creationId xmlns:p14="http://schemas.microsoft.com/office/powerpoint/2010/main" val="21707132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304800" y="290036"/>
            <a:ext cx="6172200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ka-GE" sz="4000" b="1">
                <a:solidFill>
                  <a:schemeClr val="tx2"/>
                </a:solidFill>
                <a:latin typeface=" sylfaen"/>
              </a:rPr>
              <a:t>ისტორიული ექსკურსი</a:t>
            </a:r>
            <a:endParaRPr lang="en-US" sz="4000" b="1">
              <a:solidFill>
                <a:schemeClr val="tx2"/>
              </a:solidFill>
              <a:latin typeface=" sylfaen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0" y="1028700"/>
            <a:ext cx="18288000" cy="0"/>
          </a:xfrm>
          <a:prstGeom prst="line">
            <a:avLst/>
          </a:prstGeom>
          <a:ln w="76200" cap="flat">
            <a:solidFill>
              <a:schemeClr val="tx2">
                <a:lumMod val="60000"/>
                <a:lumOff val="40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 rot="-5400000">
            <a:off x="-2719989" y="5272689"/>
            <a:ext cx="6049578" cy="0"/>
          </a:xfrm>
          <a:prstGeom prst="line">
            <a:avLst/>
          </a:prstGeom>
          <a:ln w="76200" cap="flat">
            <a:solidFill>
              <a:srgbClr val="C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295400" y="1866900"/>
            <a:ext cx="16023238" cy="738954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endParaRPr lang="ka-GE" dirty="0">
              <a:latin typeface="Sylfaen" panose="010A0502050306030303" pitchFamily="18" charset="0"/>
            </a:endParaRPr>
          </a:p>
          <a:p>
            <a:pPr marL="0" lvl="0" indent="0">
              <a:buNone/>
            </a:pPr>
            <a:endParaRPr lang="en-US" dirty="0">
              <a:latin typeface="Sylfaen" panose="010A0502050306030303" pitchFamily="18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230798" y="2572582"/>
            <a:ext cx="6617185" cy="611481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a-GE">
                <a:latin typeface=" sylfaen"/>
              </a:rPr>
              <a:t>სადოქტორო განათლება ბოლონიის პროცესის ნაწილი გახდა 2003 წლის ბერლინის მინისტერიალის შემდეგ</a:t>
            </a:r>
            <a:endParaRPr lang="en-US">
              <a:latin typeface=" sylfaen"/>
            </a:endParaRPr>
          </a:p>
          <a:p>
            <a:pPr lvl="0"/>
            <a:r>
              <a:rPr lang="ka-GE">
                <a:latin typeface=" sylfaen"/>
              </a:rPr>
              <a:t>2005 წელი - უმაღლესი განათლების შესახებ საქართველოს კანონის შესაბამისად, საფუძველი დაედო უმაღლესი განათლების სამსაფეხურიან ციკლს</a:t>
            </a:r>
          </a:p>
          <a:p>
            <a:pPr marL="0" lvl="0" indent="0">
              <a:buNone/>
            </a:pPr>
            <a:endParaRPr lang="en-US" dirty="0">
              <a:latin typeface=" sylfaen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12625225" y="1696878"/>
            <a:ext cx="5217790" cy="786622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a-GE">
                <a:latin typeface=" sylfaen"/>
              </a:rPr>
              <a:t>ზალცბურგის სადოქტორო განათლების რეფორმირების პრინციპები და რეკომენდაციები,  - </a:t>
            </a:r>
          </a:p>
          <a:p>
            <a:r>
              <a:rPr lang="ka-GE">
                <a:latin typeface=" sylfaen"/>
              </a:rPr>
              <a:t> სადოქტორო სკოლების განვითარება, საქმიანობის ინტერნაციონალიზაცია და ევროპული სადოქტორო განათლების როლის გაძლიერება.</a:t>
            </a:r>
            <a:endParaRPr lang="en-US">
              <a:latin typeface=" sylfaen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616" y="1198723"/>
            <a:ext cx="4227774" cy="4288539"/>
          </a:xfrm>
          <a:prstGeom prst="rect">
            <a:avLst/>
          </a:prstGeom>
        </p:spPr>
      </p:pic>
      <p:sp>
        <p:nvSpPr>
          <p:cNvPr id="11" name="Content Placeholder 2"/>
          <p:cNvSpPr txBox="1">
            <a:spLocks/>
          </p:cNvSpPr>
          <p:nvPr/>
        </p:nvSpPr>
        <p:spPr>
          <a:xfrm>
            <a:off x="506190" y="5912122"/>
            <a:ext cx="5513610" cy="401249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/>
            <a:r>
              <a:rPr lang="en-US"/>
              <a:t>Ministers consider it necessary to go beyond the present focus on two main cycles of higher education to include the doctoral level as the third cycle in the Bologna Process</a:t>
            </a:r>
            <a:r>
              <a:rPr lang="ka-GE"/>
              <a:t>....</a:t>
            </a:r>
            <a:endParaRPr lang="en-US" dirty="0"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41606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304799" y="290036"/>
            <a:ext cx="12543183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ka-GE" sz="4000" b="1">
                <a:solidFill>
                  <a:schemeClr val="tx2"/>
                </a:solidFill>
                <a:latin typeface=" sylfaen"/>
              </a:rPr>
              <a:t>საერთაშორისო გამოცდილება</a:t>
            </a:r>
            <a:endParaRPr lang="en-US" sz="4000" b="1">
              <a:solidFill>
                <a:schemeClr val="tx2"/>
              </a:solidFill>
              <a:latin typeface=" sylfaen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0" y="1028700"/>
            <a:ext cx="18288000" cy="0"/>
          </a:xfrm>
          <a:prstGeom prst="line">
            <a:avLst/>
          </a:prstGeom>
          <a:ln w="76200" cap="flat">
            <a:solidFill>
              <a:schemeClr val="tx2">
                <a:lumMod val="60000"/>
                <a:lumOff val="40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 rot="-5400000">
            <a:off x="-2719989" y="5272689"/>
            <a:ext cx="6049578" cy="0"/>
          </a:xfrm>
          <a:prstGeom prst="line">
            <a:avLst/>
          </a:prstGeom>
          <a:ln w="76200" cap="flat">
            <a:solidFill>
              <a:srgbClr val="C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295400" y="1866900"/>
            <a:ext cx="16023238" cy="738954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endParaRPr lang="ka-GE" dirty="0">
              <a:latin typeface="Sylfaen" panose="010A0502050306030303" pitchFamily="18" charset="0"/>
            </a:endParaRPr>
          </a:p>
          <a:p>
            <a:pPr marL="0" lvl="0" indent="0">
              <a:buNone/>
            </a:pPr>
            <a:endParaRPr lang="en-US" dirty="0">
              <a:latin typeface="Sylfaen" panose="010A0502050306030303" pitchFamily="18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716991" y="1765852"/>
            <a:ext cx="6617185" cy="611481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a-GE" sz="3600">
                <a:latin typeface=" sylfaen"/>
              </a:rPr>
              <a:t>ზალცბურგის პრინციპები და რეკომენდაციები -  სააგენტოები სადოქტორო პროგრამების ხარისხის გარე უზრუნველყოფის ფარგლებში ითვალისწინებენ ამ პრინციპებსა და რეკომენდაციებს</a:t>
            </a:r>
            <a:endParaRPr lang="en-US" sz="3600" dirty="0">
              <a:latin typeface=" sylfaen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11125200" y="1777448"/>
            <a:ext cx="6193438" cy="724344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a-GE" sz="3600">
                <a:latin typeface=" sylfaen"/>
              </a:rPr>
              <a:t>გამოკვეთილია, რომ ზოგიერთ ქვეყანას, ცალკე დოკუმენტის სახით აქვს შემუშავებული სადოქტორო პროგრამების სტანდარტი. ცალკეულ ქვეყნებში, სადოქტორო პროგრამის სტანდარტს აქვს დარგობრივი მახასიათებელის სახე</a:t>
            </a:r>
            <a:endParaRPr lang="en-US" sz="3600">
              <a:latin typeface=" sylfaen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533400" y="1832113"/>
            <a:ext cx="4183591" cy="401249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/>
            <a:r>
              <a:rPr lang="ka-GE" sz="3600">
                <a:latin typeface=" sylfaen"/>
              </a:rPr>
              <a:t>ქვეყნების გამოცდილებები, რომელთან აკრედიტაცია ეროვნულ დონეზე არის სავალდებულო </a:t>
            </a:r>
            <a:endParaRPr lang="en-US" sz="3600" dirty="0">
              <a:latin typeface=" sylfaen"/>
            </a:endParaRPr>
          </a:p>
        </p:txBody>
      </p:sp>
    </p:spTree>
    <p:extLst>
      <p:ext uri="{BB962C8B-B14F-4D97-AF65-F5344CB8AC3E}">
        <p14:creationId xmlns:p14="http://schemas.microsoft.com/office/powerpoint/2010/main" val="25961863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6"/>
          <p:cNvSpPr/>
          <p:nvPr/>
        </p:nvSpPr>
        <p:spPr>
          <a:xfrm>
            <a:off x="0" y="1028700"/>
            <a:ext cx="18288000" cy="0"/>
          </a:xfrm>
          <a:prstGeom prst="line">
            <a:avLst/>
          </a:prstGeom>
          <a:ln w="76200" cap="flat">
            <a:solidFill>
              <a:schemeClr val="tx2">
                <a:lumMod val="60000"/>
                <a:lumOff val="40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 rot="-5400000">
            <a:off x="-2689509" y="4633311"/>
            <a:ext cx="6049578" cy="0"/>
          </a:xfrm>
          <a:prstGeom prst="line">
            <a:avLst/>
          </a:prstGeom>
          <a:ln w="76200" cap="flat">
            <a:solidFill>
              <a:srgbClr val="C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295400" y="1866900"/>
            <a:ext cx="16023238" cy="738954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endParaRPr lang="ka-GE" dirty="0">
              <a:latin typeface="Sylfaen" panose="010A0502050306030303" pitchFamily="18" charset="0"/>
            </a:endParaRPr>
          </a:p>
          <a:p>
            <a:pPr marL="0" lvl="0" indent="0">
              <a:buNone/>
            </a:pPr>
            <a:endParaRPr lang="en-US" dirty="0">
              <a:latin typeface="Sylfaen" panose="010A0502050306030303" pitchFamily="18" charset="0"/>
            </a:endParaRPr>
          </a:p>
        </p:txBody>
      </p:sp>
      <p:sp>
        <p:nvSpPr>
          <p:cNvPr id="9" name="TextBox 5"/>
          <p:cNvSpPr txBox="1"/>
          <p:nvPr/>
        </p:nvSpPr>
        <p:spPr>
          <a:xfrm>
            <a:off x="304800" y="290036"/>
            <a:ext cx="17678400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ka-GE" sz="3600" b="1" dirty="0">
                <a:solidFill>
                  <a:schemeClr val="tx2"/>
                </a:solidFill>
                <a:latin typeface=" sylfaen"/>
              </a:rPr>
              <a:t>როგორ ფასდება მიმდინარე ეტაპზე სადოქტორო პროგრამები?</a:t>
            </a:r>
            <a:endParaRPr lang="en-US" sz="3600" b="1" dirty="0">
              <a:solidFill>
                <a:schemeClr val="tx2"/>
              </a:solidFill>
              <a:latin typeface=" sylfaen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97184" y="1251467"/>
            <a:ext cx="7627616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ka-GE" sz="4000" dirty="0">
                <a:latin typeface=" sylfaen"/>
              </a:rPr>
              <a:t>აკრედიტაციის სტანდარტები ESG-2015-ის მსგავსად ადგენს ზოგად მოთხოვნებს ყველა საფეხურის და პროფილის  საგანმანათლებლო პროგრამისთვის</a:t>
            </a:r>
            <a:endParaRPr lang="en-US" sz="4000" dirty="0">
              <a:latin typeface=" sylfaen"/>
            </a:endParaRP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ka-GE" sz="4000" dirty="0">
                <a:latin typeface=" sylfaen"/>
              </a:rPr>
              <a:t>ზალცბურგის პრინციპების აკრედიტაციის სტანდარტებთან მიმართება</a:t>
            </a:r>
          </a:p>
          <a:p>
            <a:pPr marL="1146175" indent="-571500" algn="just">
              <a:buFont typeface="Arial" panose="020B0604020202020204" pitchFamily="34" charset="0"/>
              <a:buChar char="•"/>
            </a:pPr>
            <a:endParaRPr lang="en-US" sz="4000" dirty="0">
              <a:latin typeface=" sylfaen"/>
            </a:endParaRPr>
          </a:p>
        </p:txBody>
      </p:sp>
      <p:pic>
        <p:nvPicPr>
          <p:cNvPr id="8" name="Picture 2" descr="https://i0.wp.com/ucusom.org/wp-content/uploads/2020/09/Admission-committee.png?fit=973%2C853&amp;ssl=1">
            <a:extLst>
              <a:ext uri="{FF2B5EF4-FFF2-40B4-BE49-F238E27FC236}">
                <a16:creationId xmlns:a16="http://schemas.microsoft.com/office/drawing/2014/main" id="{28B23FDB-C050-4129-B7C2-26104C0778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7778777"/>
            <a:ext cx="2679015" cy="2348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CCCF1DB-794F-4F8D-B711-AB493643C76B}"/>
              </a:ext>
            </a:extLst>
          </p:cNvPr>
          <p:cNvSpPr/>
          <p:nvPr/>
        </p:nvSpPr>
        <p:spPr>
          <a:xfrm>
            <a:off x="8411930" y="1260063"/>
            <a:ext cx="844350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6175" indent="-571500" algn="just">
              <a:buFont typeface="Arial" panose="020B0604020202020204" pitchFamily="34" charset="0"/>
              <a:buChar char="•"/>
            </a:pPr>
            <a:r>
              <a:rPr lang="ka-GE" sz="4000" dirty="0">
                <a:latin typeface=" sylfaen"/>
              </a:rPr>
              <a:t>დაშვება</a:t>
            </a:r>
          </a:p>
          <a:p>
            <a:pPr marL="1146175" indent="-571500" algn="just">
              <a:buFont typeface="Arial" panose="020B0604020202020204" pitchFamily="34" charset="0"/>
              <a:buChar char="•"/>
            </a:pPr>
            <a:r>
              <a:rPr lang="ka-GE" sz="4000" dirty="0">
                <a:latin typeface=" sylfaen"/>
              </a:rPr>
              <a:t>დოქტორანტთა შეფასების პროცედურები</a:t>
            </a:r>
          </a:p>
          <a:p>
            <a:pPr marL="1146175" indent="-571500" algn="just">
              <a:buFont typeface="Arial" panose="020B0604020202020204" pitchFamily="34" charset="0"/>
              <a:buChar char="•"/>
            </a:pPr>
            <a:r>
              <a:rPr lang="ka-GE" sz="4000" dirty="0">
                <a:latin typeface=" sylfaen"/>
              </a:rPr>
              <a:t>დოქტორანტის სამეცნიერო-კვლევითი და </a:t>
            </a:r>
            <a:r>
              <a:rPr lang="ka-GE" sz="4000" dirty="0" err="1">
                <a:latin typeface=" sylfaen"/>
              </a:rPr>
              <a:t>ტრანსფერული</a:t>
            </a:r>
            <a:r>
              <a:rPr lang="ka-GE" sz="4000" dirty="0">
                <a:latin typeface=" sylfaen"/>
              </a:rPr>
              <a:t> უნარების განვითარება</a:t>
            </a:r>
          </a:p>
          <a:p>
            <a:pPr marL="1146175" indent="-571500" algn="just">
              <a:buFont typeface="Arial" panose="020B0604020202020204" pitchFamily="34" charset="0"/>
              <a:buChar char="•"/>
            </a:pPr>
            <a:r>
              <a:rPr lang="ka-GE" sz="4000" dirty="0">
                <a:latin typeface=" sylfaen"/>
              </a:rPr>
              <a:t>სტუდენტთა მხარდაჭერა</a:t>
            </a:r>
          </a:p>
          <a:p>
            <a:pPr marL="1146175" indent="-571500" algn="just">
              <a:buFont typeface="Arial" panose="020B0604020202020204" pitchFamily="34" charset="0"/>
              <a:buChar char="•"/>
            </a:pPr>
            <a:r>
              <a:rPr lang="ka-GE" sz="4000" dirty="0">
                <a:latin typeface=" sylfaen"/>
              </a:rPr>
              <a:t>სამეცნიერო ხელმძღვანელობა</a:t>
            </a:r>
          </a:p>
          <a:p>
            <a:pPr marL="1146175" indent="-571500" algn="just">
              <a:buFont typeface="Arial" panose="020B0604020202020204" pitchFamily="34" charset="0"/>
              <a:buChar char="•"/>
            </a:pPr>
            <a:endParaRPr lang="en-US" sz="4000" dirty="0">
              <a:latin typeface=" sylfaen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9FFA93A-061E-46FE-B813-68DDFD783C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0" y="6255896"/>
            <a:ext cx="4495800" cy="38387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356686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310640" y="327364"/>
            <a:ext cx="13319760" cy="10464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ka-GE" sz="2800" b="1" dirty="0">
                <a:latin typeface="Sylfaen" panose="010A0502050306030303" pitchFamily="18" charset="0"/>
              </a:rPr>
              <a:t> </a:t>
            </a:r>
          </a:p>
          <a:p>
            <a:r>
              <a:rPr lang="ka-GE" sz="4000" b="1" dirty="0">
                <a:solidFill>
                  <a:schemeClr val="tx2">
                    <a:lumMod val="75000"/>
                  </a:schemeClr>
                </a:solidFill>
                <a:latin typeface="Sylfaen" panose="010A0502050306030303" pitchFamily="18" charset="0"/>
              </a:rPr>
              <a:t>ზალცბურგის პრინციპები - სადოქტორო განათლება</a:t>
            </a:r>
            <a:endParaRPr lang="en-US" sz="11500" b="1" dirty="0">
              <a:solidFill>
                <a:schemeClr val="tx2">
                  <a:lumMod val="75000"/>
                </a:schemeClr>
              </a:solidFill>
              <a:latin typeface="Sylfaen" panose="010A0502050306030303" pitchFamily="18" charset="0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-38100" y="1638300"/>
            <a:ext cx="18288000" cy="0"/>
          </a:xfrm>
          <a:prstGeom prst="line">
            <a:avLst/>
          </a:prstGeom>
          <a:ln w="76200" cap="flat">
            <a:solidFill>
              <a:schemeClr val="tx2">
                <a:lumMod val="60000"/>
                <a:lumOff val="40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 rot="-5400000">
            <a:off x="-2284030" y="4815489"/>
            <a:ext cx="6049578" cy="0"/>
          </a:xfrm>
          <a:prstGeom prst="line">
            <a:avLst/>
          </a:prstGeom>
          <a:ln w="76200" cap="flat">
            <a:solidFill>
              <a:srgbClr val="C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295400" y="1866900"/>
            <a:ext cx="16023238" cy="7389542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AutoNum type="arabicPeriod"/>
            </a:pPr>
            <a:r>
              <a:rPr lang="en-US" sz="3000" dirty="0" err="1">
                <a:latin typeface="Sylfaen"/>
                <a:ea typeface="+mn-lt"/>
                <a:cs typeface="+mn-lt"/>
              </a:rPr>
              <a:t>ცოდნის</a:t>
            </a:r>
            <a:r>
              <a:rPr lang="en-US" sz="3000" dirty="0">
                <a:latin typeface="Sylfaen"/>
                <a:ea typeface="+mn-lt"/>
                <a:cs typeface="+mn-lt"/>
              </a:rPr>
              <a:t> </a:t>
            </a:r>
            <a:r>
              <a:rPr lang="en-US" sz="3000" dirty="0" err="1">
                <a:latin typeface="Sylfaen"/>
                <a:ea typeface="+mn-lt"/>
                <a:cs typeface="+mn-lt"/>
              </a:rPr>
              <a:t>განვითარება</a:t>
            </a:r>
            <a:r>
              <a:rPr lang="en-US" sz="3000" dirty="0">
                <a:latin typeface="Sylfaen"/>
                <a:ea typeface="+mn-lt"/>
                <a:cs typeface="+mn-lt"/>
              </a:rPr>
              <a:t> </a:t>
            </a:r>
            <a:r>
              <a:rPr lang="en-US" sz="3000" dirty="0" err="1">
                <a:latin typeface="Sylfaen"/>
                <a:ea typeface="+mn-lt"/>
                <a:cs typeface="+mn-lt"/>
              </a:rPr>
              <a:t>ორიგინალური</a:t>
            </a:r>
            <a:r>
              <a:rPr lang="en-US" sz="3000" dirty="0">
                <a:latin typeface="Sylfaen"/>
                <a:ea typeface="+mn-lt"/>
                <a:cs typeface="+mn-lt"/>
              </a:rPr>
              <a:t> </a:t>
            </a:r>
            <a:r>
              <a:rPr lang="en-US" sz="3000" dirty="0" err="1">
                <a:latin typeface="Sylfaen"/>
                <a:ea typeface="+mn-lt"/>
                <a:cs typeface="+mn-lt"/>
              </a:rPr>
              <a:t>კვლევის</a:t>
            </a:r>
            <a:r>
              <a:rPr lang="en-US" sz="3000" dirty="0">
                <a:latin typeface="Sylfaen"/>
                <a:ea typeface="+mn-lt"/>
                <a:cs typeface="+mn-lt"/>
              </a:rPr>
              <a:t> </a:t>
            </a:r>
            <a:r>
              <a:rPr lang="en-US" sz="3000" dirty="0" err="1">
                <a:latin typeface="Sylfaen"/>
                <a:ea typeface="+mn-lt"/>
                <a:cs typeface="+mn-lt"/>
              </a:rPr>
              <a:t>მეშვეობით</a:t>
            </a:r>
            <a:r>
              <a:rPr lang="en-US" sz="3000" dirty="0">
                <a:latin typeface="Sylfaen"/>
                <a:ea typeface="+mn-lt"/>
                <a:cs typeface="+mn-lt"/>
              </a:rPr>
              <a:t>;</a:t>
            </a:r>
            <a:endParaRPr lang="en-US" sz="3000">
              <a:latin typeface="Sylfaen"/>
              <a:cs typeface="Calibri"/>
            </a:endParaRPr>
          </a:p>
          <a:p>
            <a:pPr>
              <a:buNone/>
            </a:pPr>
            <a:r>
              <a:rPr lang="en-US" sz="3000" dirty="0">
                <a:latin typeface="Sylfaen"/>
                <a:ea typeface="+mn-lt"/>
                <a:cs typeface="+mn-lt"/>
              </a:rPr>
              <a:t>2. </a:t>
            </a:r>
            <a:r>
              <a:rPr lang="en-US" sz="3000" dirty="0" err="1">
                <a:latin typeface="Sylfaen"/>
                <a:ea typeface="+mn-lt"/>
                <a:cs typeface="+mn-lt"/>
              </a:rPr>
              <a:t>ინსტიტუციურ</a:t>
            </a:r>
            <a:r>
              <a:rPr lang="en-US" sz="3000" dirty="0">
                <a:latin typeface="Sylfaen"/>
                <a:ea typeface="+mn-lt"/>
                <a:cs typeface="+mn-lt"/>
              </a:rPr>
              <a:t> </a:t>
            </a:r>
            <a:r>
              <a:rPr lang="en-US" sz="3000" dirty="0" err="1">
                <a:latin typeface="Sylfaen"/>
                <a:ea typeface="+mn-lt"/>
                <a:cs typeface="+mn-lt"/>
              </a:rPr>
              <a:t>დონეზე</a:t>
            </a:r>
            <a:r>
              <a:rPr lang="en-US" sz="3000" dirty="0">
                <a:latin typeface="Sylfaen"/>
                <a:ea typeface="+mn-lt"/>
                <a:cs typeface="+mn-lt"/>
              </a:rPr>
              <a:t> </a:t>
            </a:r>
            <a:r>
              <a:rPr lang="en-US" sz="3000" dirty="0" err="1">
                <a:latin typeface="Sylfaen"/>
                <a:ea typeface="+mn-lt"/>
                <a:cs typeface="+mn-lt"/>
              </a:rPr>
              <a:t>სტრატეგიებისა</a:t>
            </a:r>
            <a:r>
              <a:rPr lang="en-US" sz="3000" dirty="0">
                <a:latin typeface="Sylfaen"/>
                <a:ea typeface="+mn-lt"/>
                <a:cs typeface="+mn-lt"/>
              </a:rPr>
              <a:t> </a:t>
            </a:r>
            <a:r>
              <a:rPr lang="en-US" sz="3000" dirty="0" err="1">
                <a:latin typeface="Sylfaen"/>
                <a:ea typeface="+mn-lt"/>
                <a:cs typeface="+mn-lt"/>
              </a:rPr>
              <a:t>და</a:t>
            </a:r>
            <a:r>
              <a:rPr lang="en-US" sz="3000" dirty="0">
                <a:latin typeface="Sylfaen"/>
                <a:ea typeface="+mn-lt"/>
                <a:cs typeface="+mn-lt"/>
              </a:rPr>
              <a:t> </a:t>
            </a:r>
            <a:r>
              <a:rPr lang="en-US" sz="3000" dirty="0" err="1">
                <a:latin typeface="Sylfaen"/>
                <a:ea typeface="+mn-lt"/>
                <a:cs typeface="+mn-lt"/>
              </a:rPr>
              <a:t>პოლიტიკის</a:t>
            </a:r>
            <a:r>
              <a:rPr lang="en-US" sz="3000" dirty="0">
                <a:latin typeface="Sylfaen"/>
                <a:ea typeface="+mn-lt"/>
                <a:cs typeface="+mn-lt"/>
              </a:rPr>
              <a:t> </a:t>
            </a:r>
            <a:r>
              <a:rPr lang="en-US" sz="3000" dirty="0" err="1">
                <a:latin typeface="Sylfaen"/>
                <a:ea typeface="+mn-lt"/>
                <a:cs typeface="+mn-lt"/>
              </a:rPr>
              <a:t>შემუშავება</a:t>
            </a:r>
            <a:r>
              <a:rPr lang="en-US" sz="3000" dirty="0">
                <a:latin typeface="Sylfaen"/>
                <a:ea typeface="+mn-lt"/>
                <a:cs typeface="+mn-lt"/>
              </a:rPr>
              <a:t>, </a:t>
            </a:r>
            <a:r>
              <a:rPr lang="en-US" sz="3000" dirty="0" err="1">
                <a:latin typeface="Sylfaen"/>
                <a:ea typeface="+mn-lt"/>
                <a:cs typeface="+mn-lt"/>
              </a:rPr>
              <a:t>რაც</a:t>
            </a:r>
            <a:r>
              <a:rPr lang="en-US" sz="3000" dirty="0">
                <a:latin typeface="Sylfaen"/>
                <a:ea typeface="+mn-lt"/>
                <a:cs typeface="+mn-lt"/>
              </a:rPr>
              <a:t> </a:t>
            </a:r>
            <a:r>
              <a:rPr lang="en-US" sz="3000" dirty="0" err="1">
                <a:latin typeface="Sylfaen"/>
                <a:ea typeface="+mn-lt"/>
                <a:cs typeface="+mn-lt"/>
              </a:rPr>
              <a:t>ხელს</a:t>
            </a:r>
            <a:r>
              <a:rPr lang="en-US" sz="3000" dirty="0">
                <a:latin typeface="Sylfaen"/>
                <a:ea typeface="+mn-lt"/>
                <a:cs typeface="+mn-lt"/>
              </a:rPr>
              <a:t> </a:t>
            </a:r>
            <a:r>
              <a:rPr lang="en-US" sz="3000" dirty="0" err="1">
                <a:latin typeface="Sylfaen"/>
                <a:ea typeface="+mn-lt"/>
                <a:cs typeface="+mn-lt"/>
              </a:rPr>
              <a:t>უწყობს</a:t>
            </a:r>
            <a:r>
              <a:rPr lang="en-US" sz="3000" dirty="0">
                <a:latin typeface="Sylfaen"/>
                <a:ea typeface="+mn-lt"/>
                <a:cs typeface="+mn-lt"/>
              </a:rPr>
              <a:t> </a:t>
            </a:r>
            <a:r>
              <a:rPr lang="en-US" sz="3000" dirty="0" err="1">
                <a:latin typeface="Sylfaen"/>
                <a:ea typeface="+mn-lt"/>
                <a:cs typeface="+mn-lt"/>
              </a:rPr>
              <a:t>სადოქტორო</a:t>
            </a:r>
            <a:r>
              <a:rPr lang="en-US" sz="3000" dirty="0">
                <a:latin typeface="Sylfaen"/>
                <a:ea typeface="+mn-lt"/>
                <a:cs typeface="+mn-lt"/>
              </a:rPr>
              <a:t> </a:t>
            </a:r>
            <a:r>
              <a:rPr lang="en-US" sz="3000" dirty="0" err="1">
                <a:latin typeface="Sylfaen"/>
                <a:ea typeface="+mn-lt"/>
                <a:cs typeface="+mn-lt"/>
              </a:rPr>
              <a:t>პროგრამების</a:t>
            </a:r>
            <a:r>
              <a:rPr lang="en-US" sz="3000" dirty="0">
                <a:latin typeface="Sylfaen"/>
                <a:ea typeface="+mn-lt"/>
                <a:cs typeface="+mn-lt"/>
              </a:rPr>
              <a:t> </a:t>
            </a:r>
            <a:r>
              <a:rPr lang="en-US" sz="3000" dirty="0" err="1">
                <a:latin typeface="Sylfaen"/>
                <a:ea typeface="+mn-lt"/>
                <a:cs typeface="+mn-lt"/>
              </a:rPr>
              <a:t>შემუშავებას</a:t>
            </a:r>
            <a:r>
              <a:rPr lang="en-US" sz="3000" dirty="0">
                <a:latin typeface="Sylfaen"/>
                <a:ea typeface="+mn-lt"/>
                <a:cs typeface="+mn-lt"/>
              </a:rPr>
              <a:t> </a:t>
            </a:r>
            <a:r>
              <a:rPr lang="en-US" sz="3000" dirty="0" err="1">
                <a:latin typeface="Sylfaen"/>
                <a:ea typeface="+mn-lt"/>
                <a:cs typeface="+mn-lt"/>
              </a:rPr>
              <a:t>განათლების</a:t>
            </a:r>
            <a:r>
              <a:rPr lang="en-US" sz="3000" dirty="0">
                <a:latin typeface="Sylfaen"/>
                <a:ea typeface="+mn-lt"/>
                <a:cs typeface="+mn-lt"/>
              </a:rPr>
              <a:t> </a:t>
            </a:r>
            <a:r>
              <a:rPr lang="en-US" sz="3000" dirty="0" err="1">
                <a:latin typeface="Sylfaen"/>
                <a:ea typeface="+mn-lt"/>
                <a:cs typeface="+mn-lt"/>
              </a:rPr>
              <a:t>თანამედროვე</a:t>
            </a:r>
            <a:r>
              <a:rPr lang="en-US" sz="3000" dirty="0">
                <a:latin typeface="Sylfaen"/>
                <a:ea typeface="+mn-lt"/>
                <a:cs typeface="+mn-lt"/>
              </a:rPr>
              <a:t> </a:t>
            </a:r>
            <a:r>
              <a:rPr lang="en-US" sz="3000" dirty="0" err="1">
                <a:latin typeface="Sylfaen"/>
                <a:ea typeface="+mn-lt"/>
                <a:cs typeface="+mn-lt"/>
              </a:rPr>
              <a:t>მოთხოვნების</a:t>
            </a:r>
            <a:r>
              <a:rPr lang="en-US" sz="3000" dirty="0">
                <a:latin typeface="Sylfaen"/>
                <a:ea typeface="+mn-lt"/>
                <a:cs typeface="+mn-lt"/>
              </a:rPr>
              <a:t> </a:t>
            </a:r>
            <a:r>
              <a:rPr lang="en-US" sz="3000" dirty="0" err="1">
                <a:latin typeface="Sylfaen"/>
                <a:ea typeface="+mn-lt"/>
                <a:cs typeface="+mn-lt"/>
              </a:rPr>
              <a:t>შესაბამისად</a:t>
            </a:r>
            <a:r>
              <a:rPr lang="en-US" sz="3000" dirty="0">
                <a:latin typeface="Sylfaen"/>
                <a:ea typeface="+mn-lt"/>
                <a:cs typeface="+mn-lt"/>
              </a:rPr>
              <a:t>;</a:t>
            </a:r>
            <a:endParaRPr lang="en-US" sz="3000">
              <a:latin typeface="Sylfaen"/>
              <a:cs typeface="Calibri"/>
            </a:endParaRPr>
          </a:p>
          <a:p>
            <a:pPr>
              <a:buNone/>
            </a:pPr>
            <a:r>
              <a:rPr lang="en-US" sz="3000" dirty="0">
                <a:latin typeface="Sylfaen"/>
                <a:ea typeface="+mn-lt"/>
                <a:cs typeface="+mn-lt"/>
              </a:rPr>
              <a:t>3. </a:t>
            </a:r>
            <a:r>
              <a:rPr lang="en-US" sz="3000" dirty="0" err="1">
                <a:latin typeface="Sylfaen"/>
                <a:ea typeface="+mn-lt"/>
                <a:cs typeface="+mn-lt"/>
              </a:rPr>
              <a:t>სადოქტორო</a:t>
            </a:r>
            <a:r>
              <a:rPr lang="en-US" sz="3000" dirty="0">
                <a:latin typeface="Sylfaen"/>
                <a:ea typeface="+mn-lt"/>
                <a:cs typeface="+mn-lt"/>
              </a:rPr>
              <a:t> </a:t>
            </a:r>
            <a:r>
              <a:rPr lang="en-US" sz="3000" dirty="0" err="1">
                <a:latin typeface="Sylfaen"/>
                <a:ea typeface="+mn-lt"/>
                <a:cs typeface="+mn-lt"/>
              </a:rPr>
              <a:t>პროგრამების</a:t>
            </a:r>
            <a:r>
              <a:rPr lang="en-US" sz="3000" dirty="0">
                <a:latin typeface="Sylfaen"/>
                <a:ea typeface="+mn-lt"/>
                <a:cs typeface="+mn-lt"/>
              </a:rPr>
              <a:t> </a:t>
            </a:r>
            <a:r>
              <a:rPr lang="en-US" sz="3000" dirty="0" err="1">
                <a:latin typeface="Sylfaen"/>
                <a:ea typeface="+mn-lt"/>
                <a:cs typeface="+mn-lt"/>
              </a:rPr>
              <a:t>მრავალფეროვნება</a:t>
            </a:r>
            <a:r>
              <a:rPr lang="en-US" sz="3000" dirty="0">
                <a:latin typeface="Sylfaen"/>
                <a:ea typeface="+mn-lt"/>
                <a:cs typeface="+mn-lt"/>
              </a:rPr>
              <a:t> (</a:t>
            </a:r>
            <a:r>
              <a:rPr lang="en-US" sz="3000" dirty="0" err="1">
                <a:latin typeface="Sylfaen"/>
                <a:ea typeface="+mn-lt"/>
                <a:cs typeface="+mn-lt"/>
              </a:rPr>
              <a:t>ერთობლივი</a:t>
            </a:r>
            <a:r>
              <a:rPr lang="en-US" sz="3000" dirty="0">
                <a:latin typeface="Sylfaen"/>
                <a:ea typeface="+mn-lt"/>
                <a:cs typeface="+mn-lt"/>
              </a:rPr>
              <a:t> </a:t>
            </a:r>
            <a:r>
              <a:rPr lang="en-US" sz="3000" dirty="0" err="1">
                <a:latin typeface="Sylfaen"/>
                <a:ea typeface="+mn-lt"/>
                <a:cs typeface="+mn-lt"/>
              </a:rPr>
              <a:t>პროგრამების</a:t>
            </a:r>
            <a:r>
              <a:rPr lang="en-US" sz="3000" dirty="0">
                <a:latin typeface="Sylfaen"/>
                <a:ea typeface="+mn-lt"/>
                <a:cs typeface="+mn-lt"/>
              </a:rPr>
              <a:t> </a:t>
            </a:r>
            <a:r>
              <a:rPr lang="en-US" sz="3000" dirty="0" err="1">
                <a:latin typeface="Sylfaen"/>
                <a:ea typeface="+mn-lt"/>
                <a:cs typeface="+mn-lt"/>
              </a:rPr>
              <a:t>ჩათვლით</a:t>
            </a:r>
            <a:r>
              <a:rPr lang="en-US" sz="3000" dirty="0">
                <a:latin typeface="Sylfaen"/>
                <a:ea typeface="+mn-lt"/>
                <a:cs typeface="+mn-lt"/>
              </a:rPr>
              <a:t>)</a:t>
            </a:r>
            <a:endParaRPr lang="en-US" sz="3000">
              <a:latin typeface="Sylfaen"/>
              <a:cs typeface="Calibri"/>
            </a:endParaRPr>
          </a:p>
          <a:p>
            <a:pPr>
              <a:buNone/>
            </a:pPr>
            <a:r>
              <a:rPr lang="en-US" sz="3000" dirty="0">
                <a:latin typeface="Sylfaen"/>
                <a:ea typeface="+mn-lt"/>
                <a:cs typeface="+mn-lt"/>
              </a:rPr>
              <a:t>4. </a:t>
            </a:r>
            <a:r>
              <a:rPr lang="en-US" sz="3000" dirty="0" err="1">
                <a:latin typeface="Sylfaen"/>
                <a:ea typeface="+mn-lt"/>
                <a:cs typeface="+mn-lt"/>
              </a:rPr>
              <a:t>დოქტორანტურის</a:t>
            </a:r>
            <a:r>
              <a:rPr lang="en-US" sz="3000" dirty="0">
                <a:latin typeface="Sylfaen"/>
                <a:ea typeface="+mn-lt"/>
                <a:cs typeface="+mn-lt"/>
              </a:rPr>
              <a:t> </a:t>
            </a:r>
            <a:r>
              <a:rPr lang="en-US" sz="3000" dirty="0" err="1">
                <a:latin typeface="Sylfaen"/>
                <a:ea typeface="+mn-lt"/>
                <a:cs typeface="+mn-lt"/>
              </a:rPr>
              <a:t>სტუდენტები</a:t>
            </a:r>
            <a:r>
              <a:rPr lang="en-US" sz="3000" dirty="0">
                <a:latin typeface="Sylfaen"/>
                <a:ea typeface="+mn-lt"/>
                <a:cs typeface="+mn-lt"/>
              </a:rPr>
              <a:t>, </a:t>
            </a:r>
            <a:r>
              <a:rPr lang="en-US" sz="3000" dirty="0" err="1">
                <a:latin typeface="Sylfaen"/>
                <a:ea typeface="+mn-lt"/>
                <a:cs typeface="+mn-lt"/>
              </a:rPr>
              <a:t>როგორც</a:t>
            </a:r>
            <a:r>
              <a:rPr lang="en-US" sz="3000" dirty="0">
                <a:latin typeface="Sylfaen"/>
                <a:ea typeface="+mn-lt"/>
                <a:cs typeface="+mn-lt"/>
              </a:rPr>
              <a:t> </a:t>
            </a:r>
            <a:r>
              <a:rPr lang="en-US" sz="3000" dirty="0" err="1">
                <a:latin typeface="Sylfaen"/>
                <a:ea typeface="+mn-lt"/>
                <a:cs typeface="+mn-lt"/>
              </a:rPr>
              <a:t>ახალგაზრდა</a:t>
            </a:r>
            <a:r>
              <a:rPr lang="en-US" sz="3000" dirty="0">
                <a:latin typeface="Sylfaen"/>
                <a:ea typeface="+mn-lt"/>
                <a:cs typeface="+mn-lt"/>
              </a:rPr>
              <a:t> </a:t>
            </a:r>
            <a:r>
              <a:rPr lang="en-US" sz="3000" dirty="0" err="1">
                <a:latin typeface="Sylfaen"/>
                <a:ea typeface="+mn-lt"/>
                <a:cs typeface="+mn-lt"/>
              </a:rPr>
              <a:t>მკვლევარები</a:t>
            </a:r>
            <a:r>
              <a:rPr lang="en-US" sz="3000" dirty="0">
                <a:latin typeface="Sylfaen"/>
                <a:ea typeface="+mn-lt"/>
                <a:cs typeface="+mn-lt"/>
              </a:rPr>
              <a:t>;</a:t>
            </a:r>
            <a:endParaRPr lang="en-US" sz="3000">
              <a:latin typeface="Sylfaen"/>
              <a:cs typeface="Calibri"/>
            </a:endParaRPr>
          </a:p>
          <a:p>
            <a:pPr>
              <a:buNone/>
            </a:pPr>
            <a:r>
              <a:rPr lang="en-US" sz="3000" dirty="0">
                <a:latin typeface="Sylfaen"/>
                <a:cs typeface="Arial"/>
              </a:rPr>
              <a:t>5.</a:t>
            </a:r>
            <a:r>
              <a:rPr lang="en-US" sz="3000" dirty="0">
                <a:latin typeface="Sylfaen"/>
                <a:ea typeface="+mn-lt"/>
                <a:cs typeface="Arial"/>
              </a:rPr>
              <a:t> </a:t>
            </a:r>
            <a:r>
              <a:rPr lang="en-US" sz="3000" dirty="0" err="1">
                <a:latin typeface="Sylfaen"/>
                <a:ea typeface="+mn-lt"/>
                <a:cs typeface="+mn-lt"/>
              </a:rPr>
              <a:t>სტუდენტების</a:t>
            </a:r>
            <a:r>
              <a:rPr lang="en-US" sz="3000" dirty="0">
                <a:latin typeface="Sylfaen"/>
                <a:ea typeface="+mn-lt"/>
                <a:cs typeface="+mn-lt"/>
              </a:rPr>
              <a:t> </a:t>
            </a:r>
            <a:r>
              <a:rPr lang="en-US" sz="3000" dirty="0" err="1">
                <a:latin typeface="Sylfaen"/>
                <a:ea typeface="+mn-lt"/>
                <a:cs typeface="+mn-lt"/>
              </a:rPr>
              <a:t>ეფექტური</a:t>
            </a:r>
            <a:r>
              <a:rPr lang="en-US" sz="3000" dirty="0">
                <a:latin typeface="Sylfaen"/>
                <a:ea typeface="+mn-lt"/>
                <a:cs typeface="+mn-lt"/>
              </a:rPr>
              <a:t> </a:t>
            </a:r>
            <a:r>
              <a:rPr lang="en-US" sz="3000" dirty="0" err="1">
                <a:latin typeface="Sylfaen"/>
                <a:ea typeface="+mn-lt"/>
                <a:cs typeface="+mn-lt"/>
              </a:rPr>
              <a:t>ხელმძღვენელობისა</a:t>
            </a:r>
            <a:r>
              <a:rPr lang="en-US" sz="3000" dirty="0">
                <a:latin typeface="Sylfaen"/>
                <a:ea typeface="+mn-lt"/>
                <a:cs typeface="+mn-lt"/>
              </a:rPr>
              <a:t> </a:t>
            </a:r>
            <a:r>
              <a:rPr lang="en-US" sz="3000" dirty="0" err="1">
                <a:latin typeface="Sylfaen"/>
                <a:ea typeface="+mn-lt"/>
                <a:cs typeface="+mn-lt"/>
              </a:rPr>
              <a:t>და</a:t>
            </a:r>
            <a:r>
              <a:rPr lang="en-US" sz="3000" dirty="0">
                <a:latin typeface="Sylfaen"/>
                <a:ea typeface="+mn-lt"/>
                <a:cs typeface="+mn-lt"/>
              </a:rPr>
              <a:t> </a:t>
            </a:r>
            <a:r>
              <a:rPr lang="en-US" sz="3000" dirty="0" err="1">
                <a:latin typeface="Sylfaen"/>
                <a:ea typeface="+mn-lt"/>
                <a:cs typeface="+mn-lt"/>
              </a:rPr>
              <a:t>შეფასების</a:t>
            </a:r>
            <a:r>
              <a:rPr lang="en-US" sz="3000" dirty="0">
                <a:latin typeface="Sylfaen"/>
                <a:ea typeface="+mn-lt"/>
                <a:cs typeface="+mn-lt"/>
              </a:rPr>
              <a:t> </a:t>
            </a:r>
            <a:r>
              <a:rPr lang="en-US" sz="3000" dirty="0" err="1">
                <a:latin typeface="Sylfaen"/>
                <a:ea typeface="+mn-lt"/>
                <a:cs typeface="+mn-lt"/>
              </a:rPr>
              <a:t>უზრუნველყოფა</a:t>
            </a:r>
            <a:r>
              <a:rPr lang="en-US" sz="3000" dirty="0">
                <a:latin typeface="Sylfaen"/>
                <a:ea typeface="+mn-lt"/>
                <a:cs typeface="+mn-lt"/>
              </a:rPr>
              <a:t>;</a:t>
            </a:r>
            <a:endParaRPr lang="en-US" sz="3000">
              <a:latin typeface="Sylfaen"/>
              <a:cs typeface="Calibri"/>
            </a:endParaRPr>
          </a:p>
          <a:p>
            <a:pPr>
              <a:buNone/>
            </a:pPr>
            <a:r>
              <a:rPr lang="en-US" sz="3000" dirty="0">
                <a:latin typeface="Sylfaen"/>
                <a:ea typeface="+mn-lt"/>
                <a:cs typeface="+mn-lt"/>
              </a:rPr>
              <a:t>6. </a:t>
            </a:r>
            <a:r>
              <a:rPr lang="en-US" sz="3000" dirty="0" err="1">
                <a:latin typeface="Sylfaen"/>
                <a:ea typeface="+mn-lt"/>
                <a:cs typeface="+mn-lt"/>
              </a:rPr>
              <a:t>კრიტიკული</a:t>
            </a:r>
            <a:r>
              <a:rPr lang="en-US" sz="3000" dirty="0">
                <a:latin typeface="Sylfaen"/>
                <a:ea typeface="+mn-lt"/>
                <a:cs typeface="+mn-lt"/>
              </a:rPr>
              <a:t> </a:t>
            </a:r>
            <a:r>
              <a:rPr lang="en-US" sz="3000" dirty="0" err="1">
                <a:latin typeface="Sylfaen"/>
                <a:ea typeface="+mn-lt"/>
                <a:cs typeface="+mn-lt"/>
              </a:rPr>
              <a:t>მასა</a:t>
            </a:r>
            <a:r>
              <a:rPr lang="en-US" sz="3000" dirty="0">
                <a:latin typeface="Sylfaen"/>
                <a:ea typeface="+mn-lt"/>
                <a:cs typeface="+mn-lt"/>
              </a:rPr>
              <a:t> - </a:t>
            </a:r>
            <a:r>
              <a:rPr lang="en-US" sz="3000" dirty="0" err="1">
                <a:latin typeface="Sylfaen"/>
                <a:ea typeface="+mn-lt"/>
                <a:cs typeface="+mn-lt"/>
              </a:rPr>
              <a:t>რესურსების</a:t>
            </a:r>
            <a:r>
              <a:rPr lang="en-US" sz="3000" dirty="0">
                <a:latin typeface="Sylfaen"/>
                <a:ea typeface="+mn-lt"/>
                <a:cs typeface="+mn-lt"/>
              </a:rPr>
              <a:t> </a:t>
            </a:r>
            <a:r>
              <a:rPr lang="en-US" sz="3000" dirty="0" err="1">
                <a:latin typeface="Sylfaen"/>
                <a:ea typeface="+mn-lt"/>
                <a:cs typeface="+mn-lt"/>
              </a:rPr>
              <a:t>ეფექტური</a:t>
            </a:r>
            <a:r>
              <a:rPr lang="en-US" sz="3000" dirty="0">
                <a:latin typeface="Sylfaen"/>
                <a:ea typeface="+mn-lt"/>
                <a:cs typeface="+mn-lt"/>
              </a:rPr>
              <a:t> </a:t>
            </a:r>
            <a:r>
              <a:rPr lang="en-US" sz="3000" dirty="0" err="1">
                <a:latin typeface="Sylfaen"/>
                <a:ea typeface="+mn-lt"/>
                <a:cs typeface="+mn-lt"/>
              </a:rPr>
              <a:t>გამოყენება</a:t>
            </a:r>
            <a:r>
              <a:rPr lang="en-US" sz="3000" dirty="0">
                <a:latin typeface="Sylfaen"/>
                <a:ea typeface="+mn-lt"/>
                <a:cs typeface="+mn-lt"/>
              </a:rPr>
              <a:t>;</a:t>
            </a:r>
            <a:endParaRPr lang="en-US" sz="3000">
              <a:latin typeface="Sylfaen"/>
              <a:cs typeface="Calibri"/>
            </a:endParaRPr>
          </a:p>
          <a:p>
            <a:pPr>
              <a:buNone/>
            </a:pPr>
            <a:r>
              <a:rPr lang="en-US" sz="3000" dirty="0">
                <a:latin typeface="Sylfaen"/>
                <a:ea typeface="+mn-lt"/>
                <a:cs typeface="+mn-lt"/>
              </a:rPr>
              <a:t>7. </a:t>
            </a:r>
            <a:r>
              <a:rPr lang="en-US" sz="3000" dirty="0" err="1">
                <a:latin typeface="Sylfaen"/>
                <a:ea typeface="+mn-lt"/>
                <a:cs typeface="+mn-lt"/>
              </a:rPr>
              <a:t>სადოქტორო</a:t>
            </a:r>
            <a:r>
              <a:rPr lang="en-US" sz="3000" dirty="0">
                <a:latin typeface="Sylfaen"/>
                <a:ea typeface="+mn-lt"/>
                <a:cs typeface="+mn-lt"/>
              </a:rPr>
              <a:t> </a:t>
            </a:r>
            <a:r>
              <a:rPr lang="en-US" sz="3000" dirty="0" err="1">
                <a:latin typeface="Sylfaen"/>
                <a:ea typeface="+mn-lt"/>
                <a:cs typeface="+mn-lt"/>
              </a:rPr>
              <a:t>პროგრამების</a:t>
            </a:r>
            <a:r>
              <a:rPr lang="en-US" sz="3000" dirty="0">
                <a:latin typeface="Sylfaen"/>
                <a:ea typeface="+mn-lt"/>
                <a:cs typeface="+mn-lt"/>
              </a:rPr>
              <a:t> </a:t>
            </a:r>
            <a:r>
              <a:rPr lang="en-US" sz="3000" dirty="0" err="1">
                <a:latin typeface="Sylfaen"/>
                <a:ea typeface="+mn-lt"/>
                <a:cs typeface="+mn-lt"/>
              </a:rPr>
              <a:t>ხანგრძლივობა</a:t>
            </a:r>
            <a:r>
              <a:rPr lang="en-US" sz="3000" dirty="0">
                <a:latin typeface="Sylfaen"/>
                <a:ea typeface="+mn-lt"/>
                <a:cs typeface="+mn-lt"/>
              </a:rPr>
              <a:t> (</a:t>
            </a:r>
            <a:r>
              <a:rPr lang="en-US" sz="3000" dirty="0" err="1">
                <a:latin typeface="Sylfaen"/>
                <a:ea typeface="+mn-lt"/>
                <a:cs typeface="+mn-lt"/>
              </a:rPr>
              <a:t>გონივრული</a:t>
            </a:r>
            <a:r>
              <a:rPr lang="en-US" sz="3000" dirty="0">
                <a:latin typeface="Sylfaen"/>
                <a:ea typeface="+mn-lt"/>
                <a:cs typeface="+mn-lt"/>
              </a:rPr>
              <a:t> </a:t>
            </a:r>
            <a:r>
              <a:rPr lang="en-US" sz="3000" dirty="0" err="1">
                <a:latin typeface="Sylfaen"/>
                <a:ea typeface="+mn-lt"/>
                <a:cs typeface="+mn-lt"/>
              </a:rPr>
              <a:t>ხანგრძლივობა</a:t>
            </a:r>
            <a:r>
              <a:rPr lang="en-US" sz="3000" dirty="0">
                <a:latin typeface="Sylfaen"/>
                <a:ea typeface="+mn-lt"/>
                <a:cs typeface="+mn-lt"/>
              </a:rPr>
              <a:t>);</a:t>
            </a:r>
            <a:endParaRPr lang="en-US" sz="3000">
              <a:latin typeface="Sylfaen"/>
              <a:cs typeface="Calibri"/>
            </a:endParaRPr>
          </a:p>
          <a:p>
            <a:pPr>
              <a:buNone/>
            </a:pPr>
            <a:r>
              <a:rPr lang="en-US" sz="3000" dirty="0">
                <a:latin typeface="Sylfaen"/>
                <a:ea typeface="+mn-lt"/>
                <a:cs typeface="+mn-lt"/>
              </a:rPr>
              <a:t>8. </a:t>
            </a:r>
            <a:r>
              <a:rPr lang="en-US" sz="3000" dirty="0" err="1">
                <a:latin typeface="Sylfaen"/>
                <a:ea typeface="+mn-lt"/>
                <a:cs typeface="+mn-lt"/>
              </a:rPr>
              <a:t>ინოვაციური</a:t>
            </a:r>
            <a:r>
              <a:rPr lang="en-US" sz="3000" dirty="0">
                <a:latin typeface="Sylfaen"/>
                <a:ea typeface="+mn-lt"/>
                <a:cs typeface="+mn-lt"/>
              </a:rPr>
              <a:t> </a:t>
            </a:r>
            <a:r>
              <a:rPr lang="en-US" sz="3000" dirty="0" err="1">
                <a:latin typeface="Sylfaen"/>
                <a:ea typeface="+mn-lt"/>
                <a:cs typeface="+mn-lt"/>
              </a:rPr>
              <a:t>სტრუქტურები</a:t>
            </a:r>
            <a:r>
              <a:rPr lang="en-US" sz="3000" dirty="0">
                <a:latin typeface="Sylfaen"/>
                <a:ea typeface="+mn-lt"/>
                <a:cs typeface="+mn-lt"/>
              </a:rPr>
              <a:t> - </a:t>
            </a:r>
            <a:r>
              <a:rPr lang="en-US" sz="3000" dirty="0" err="1">
                <a:latin typeface="Sylfaen"/>
                <a:ea typeface="+mn-lt"/>
                <a:cs typeface="+mn-lt"/>
              </a:rPr>
              <a:t>ინტერდისციპლინური</a:t>
            </a:r>
            <a:r>
              <a:rPr lang="en-US" sz="3000" dirty="0">
                <a:latin typeface="Sylfaen"/>
                <a:ea typeface="+mn-lt"/>
                <a:cs typeface="+mn-lt"/>
              </a:rPr>
              <a:t> </a:t>
            </a:r>
            <a:r>
              <a:rPr lang="en-US" sz="3000" dirty="0" err="1">
                <a:latin typeface="Sylfaen"/>
                <a:ea typeface="+mn-lt"/>
                <a:cs typeface="+mn-lt"/>
              </a:rPr>
              <a:t>კვლევისა</a:t>
            </a:r>
            <a:r>
              <a:rPr lang="en-US" sz="3000" dirty="0">
                <a:latin typeface="Sylfaen"/>
                <a:ea typeface="+mn-lt"/>
                <a:cs typeface="+mn-lt"/>
              </a:rPr>
              <a:t> </a:t>
            </a:r>
            <a:r>
              <a:rPr lang="en-US" sz="3000" dirty="0" err="1">
                <a:latin typeface="Sylfaen"/>
                <a:ea typeface="+mn-lt"/>
                <a:cs typeface="+mn-lt"/>
              </a:rPr>
              <a:t>და</a:t>
            </a:r>
            <a:r>
              <a:rPr lang="en-US" sz="3000" dirty="0">
                <a:latin typeface="Sylfaen"/>
                <a:ea typeface="+mn-lt"/>
                <a:cs typeface="+mn-lt"/>
              </a:rPr>
              <a:t> </a:t>
            </a:r>
            <a:r>
              <a:rPr lang="en-US" sz="3000" dirty="0" err="1">
                <a:latin typeface="Sylfaen"/>
                <a:ea typeface="+mn-lt"/>
                <a:cs typeface="+mn-lt"/>
              </a:rPr>
              <a:t>გამჭოლი</a:t>
            </a:r>
            <a:r>
              <a:rPr lang="en-US" sz="3000" dirty="0">
                <a:latin typeface="Sylfaen"/>
                <a:ea typeface="+mn-lt"/>
                <a:cs typeface="+mn-lt"/>
              </a:rPr>
              <a:t> </a:t>
            </a:r>
            <a:r>
              <a:rPr lang="en-US" sz="3000" dirty="0" err="1">
                <a:latin typeface="Sylfaen"/>
                <a:ea typeface="+mn-lt"/>
                <a:cs typeface="+mn-lt"/>
              </a:rPr>
              <a:t>უნარების</a:t>
            </a:r>
            <a:r>
              <a:rPr lang="en-US" sz="3000" dirty="0">
                <a:latin typeface="Sylfaen"/>
                <a:ea typeface="+mn-lt"/>
                <a:cs typeface="+mn-lt"/>
              </a:rPr>
              <a:t> </a:t>
            </a:r>
            <a:r>
              <a:rPr lang="en-US" sz="3000" dirty="0" err="1">
                <a:latin typeface="Sylfaen"/>
                <a:ea typeface="+mn-lt"/>
                <a:cs typeface="+mn-lt"/>
              </a:rPr>
              <a:t>განვითარება</a:t>
            </a:r>
            <a:r>
              <a:rPr lang="en-US" sz="3000" dirty="0">
                <a:latin typeface="Sylfaen"/>
                <a:ea typeface="+mn-lt"/>
                <a:cs typeface="+mn-lt"/>
              </a:rPr>
              <a:t>;</a:t>
            </a:r>
            <a:endParaRPr lang="en-US" sz="3000">
              <a:latin typeface="Sylfaen"/>
              <a:cs typeface="Calibri"/>
            </a:endParaRPr>
          </a:p>
          <a:p>
            <a:pPr>
              <a:buNone/>
            </a:pPr>
            <a:r>
              <a:rPr lang="en-US" sz="3000" dirty="0">
                <a:latin typeface="Sylfaen"/>
                <a:ea typeface="+mn-lt"/>
                <a:cs typeface="+mn-lt"/>
              </a:rPr>
              <a:t>9. </a:t>
            </a:r>
            <a:r>
              <a:rPr lang="en-US" sz="3000" dirty="0" err="1">
                <a:latin typeface="Sylfaen"/>
                <a:ea typeface="+mn-lt"/>
                <a:cs typeface="+mn-lt"/>
              </a:rPr>
              <a:t>მობილობის</a:t>
            </a:r>
            <a:r>
              <a:rPr lang="en-US" sz="3000" dirty="0">
                <a:latin typeface="Sylfaen"/>
                <a:ea typeface="+mn-lt"/>
                <a:cs typeface="+mn-lt"/>
              </a:rPr>
              <a:t> </a:t>
            </a:r>
            <a:r>
              <a:rPr lang="en-US" sz="3000" dirty="0" err="1">
                <a:latin typeface="Sylfaen"/>
                <a:ea typeface="+mn-lt"/>
                <a:cs typeface="+mn-lt"/>
              </a:rPr>
              <a:t>ხელშეწყობა</a:t>
            </a:r>
            <a:r>
              <a:rPr lang="en-US" sz="3000" dirty="0">
                <a:latin typeface="Sylfaen"/>
                <a:ea typeface="+mn-lt"/>
                <a:cs typeface="+mn-lt"/>
              </a:rPr>
              <a:t> (</a:t>
            </a:r>
            <a:r>
              <a:rPr lang="en-US" sz="3000" dirty="0" err="1">
                <a:latin typeface="Sylfaen"/>
                <a:ea typeface="+mn-lt"/>
                <a:cs typeface="+mn-lt"/>
              </a:rPr>
              <a:t>გეოგრაფიული</a:t>
            </a:r>
            <a:r>
              <a:rPr lang="en-US" sz="3000" dirty="0">
                <a:latin typeface="Sylfaen"/>
                <a:ea typeface="+mn-lt"/>
                <a:cs typeface="+mn-lt"/>
              </a:rPr>
              <a:t>, </a:t>
            </a:r>
            <a:r>
              <a:rPr lang="en-US" sz="3000" dirty="0" err="1">
                <a:latin typeface="Sylfaen"/>
                <a:ea typeface="+mn-lt"/>
                <a:cs typeface="+mn-lt"/>
              </a:rPr>
              <a:t>ინტერდისციპლინური</a:t>
            </a:r>
            <a:r>
              <a:rPr lang="en-US" sz="3000" dirty="0">
                <a:latin typeface="Sylfaen"/>
                <a:ea typeface="+mn-lt"/>
                <a:cs typeface="+mn-lt"/>
              </a:rPr>
              <a:t>, </a:t>
            </a:r>
            <a:r>
              <a:rPr lang="en-US" sz="3000" dirty="0" err="1">
                <a:latin typeface="Sylfaen"/>
                <a:ea typeface="+mn-lt"/>
                <a:cs typeface="+mn-lt"/>
              </a:rPr>
              <a:t>დარგთაშორისი</a:t>
            </a:r>
            <a:r>
              <a:rPr lang="en-US" sz="3000" dirty="0">
                <a:latin typeface="Sylfaen"/>
                <a:ea typeface="+mn-lt"/>
                <a:cs typeface="+mn-lt"/>
              </a:rPr>
              <a:t>).</a:t>
            </a:r>
            <a:endParaRPr lang="en-US" sz="3000">
              <a:latin typeface="Sylfaen"/>
              <a:cs typeface="Calibri"/>
            </a:endParaRPr>
          </a:p>
          <a:p>
            <a:pPr>
              <a:buNone/>
            </a:pPr>
            <a:r>
              <a:rPr lang="en-US" sz="3000" dirty="0">
                <a:latin typeface="Sylfaen"/>
                <a:ea typeface="+mn-lt"/>
                <a:cs typeface="+mn-lt"/>
              </a:rPr>
              <a:t>10. </a:t>
            </a:r>
            <a:r>
              <a:rPr lang="en-US" sz="3000" dirty="0" err="1">
                <a:latin typeface="Sylfaen"/>
                <a:ea typeface="+mn-lt"/>
                <a:cs typeface="+mn-lt"/>
              </a:rPr>
              <a:t>დაფინანსების</a:t>
            </a:r>
            <a:r>
              <a:rPr lang="en-US" sz="3000" dirty="0">
                <a:latin typeface="Sylfaen"/>
                <a:ea typeface="+mn-lt"/>
                <a:cs typeface="+mn-lt"/>
              </a:rPr>
              <a:t> </a:t>
            </a:r>
            <a:r>
              <a:rPr lang="en-US" sz="3000" dirty="0" err="1">
                <a:latin typeface="Sylfaen"/>
                <a:ea typeface="+mn-lt"/>
                <a:cs typeface="+mn-lt"/>
              </a:rPr>
              <a:t>უზრუნველყოფა</a:t>
            </a:r>
            <a:r>
              <a:rPr lang="en-US" sz="3000" dirty="0">
                <a:latin typeface="Sylfaen"/>
                <a:ea typeface="+mn-lt"/>
                <a:cs typeface="+mn-lt"/>
              </a:rPr>
              <a:t>.</a:t>
            </a:r>
            <a:endParaRPr lang="en-US" sz="3000">
              <a:latin typeface="Sylfaen"/>
              <a:cs typeface="Calibri"/>
            </a:endParaRPr>
          </a:p>
          <a:p>
            <a:pPr marL="0" lvl="0" indent="0">
              <a:buNone/>
            </a:pPr>
            <a:endParaRPr lang="en-US" dirty="0"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47587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684698" y="259081"/>
            <a:ext cx="10059502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ka-GE" sz="2800" b="1" dirty="0">
                <a:latin typeface="Sylfaen" panose="010A0502050306030303" pitchFamily="18" charset="0"/>
              </a:rPr>
              <a:t> </a:t>
            </a:r>
            <a:endParaRPr lang="en-US" sz="2800" dirty="0">
              <a:latin typeface="Sylfaen" panose="010A0502050306030303" pitchFamily="18" charset="0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-38100" y="1638300"/>
            <a:ext cx="18288000" cy="0"/>
          </a:xfrm>
          <a:prstGeom prst="line">
            <a:avLst/>
          </a:prstGeom>
          <a:ln w="76200" cap="flat">
            <a:solidFill>
              <a:schemeClr val="tx2">
                <a:lumMod val="60000"/>
                <a:lumOff val="40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 rot="-5400000">
            <a:off x="-2284030" y="4815489"/>
            <a:ext cx="6049578" cy="0"/>
          </a:xfrm>
          <a:prstGeom prst="line">
            <a:avLst/>
          </a:prstGeom>
          <a:ln w="76200" cap="flat">
            <a:solidFill>
              <a:srgbClr val="C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295400" y="1866900"/>
            <a:ext cx="12039600" cy="738954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ka-GE" sz="3600" b="1" dirty="0">
                <a:latin typeface="Sylfaen" panose="010A0502050306030303" pitchFamily="18" charset="0"/>
              </a:rPr>
              <a:t>ცვლილებების ფარგლები:</a:t>
            </a:r>
            <a:endParaRPr lang="ka-GE" b="1" dirty="0">
              <a:latin typeface="Sylfaen" panose="010A0502050306030303" pitchFamily="18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ka-GE" sz="4000" dirty="0">
                <a:latin typeface="Sylfaen" panose="010A0502050306030303" pitchFamily="18" charset="0"/>
              </a:rPr>
              <a:t>სადოქტორო საგანმანათლებლო პროგრამის მიზანი და შედეგი</a:t>
            </a:r>
          </a:p>
          <a:p>
            <a:pPr marL="742950" indent="-742950">
              <a:buFont typeface="+mj-lt"/>
              <a:buAutoNum type="arabicPeriod"/>
            </a:pPr>
            <a:r>
              <a:rPr lang="ka-GE" sz="4000" dirty="0">
                <a:solidFill>
                  <a:srgbClr val="BC3E53"/>
                </a:solidFill>
                <a:latin typeface="Sylfaen" panose="010A0502050306030303" pitchFamily="18" charset="0"/>
              </a:rPr>
              <a:t>სადოქტორო პროგრამაზე დაშვება</a:t>
            </a:r>
          </a:p>
          <a:p>
            <a:pPr marL="742950" indent="-742950">
              <a:buFont typeface="+mj-lt"/>
              <a:buAutoNum type="arabicPeriod"/>
            </a:pPr>
            <a:r>
              <a:rPr lang="ka-GE" sz="4000">
                <a:latin typeface="Sylfaen" panose="010A0502050306030303" pitchFamily="18" charset="0"/>
              </a:rPr>
              <a:t>პერსონალი</a:t>
            </a:r>
            <a:endParaRPr lang="ka-GE" sz="4000" dirty="0">
              <a:latin typeface="Sylfaen" panose="010A0502050306030303" pitchFamily="18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ka-GE" sz="4000" dirty="0">
                <a:solidFill>
                  <a:srgbClr val="BC3E53"/>
                </a:solidFill>
                <a:latin typeface="Sylfaen" panose="010A0502050306030303" pitchFamily="18" charset="0"/>
              </a:rPr>
              <a:t>სამეცნიერო ხელმძღვანელი</a:t>
            </a:r>
          </a:p>
          <a:p>
            <a:pPr marL="742950" indent="-742950">
              <a:buFont typeface="+mj-lt"/>
              <a:buAutoNum type="arabicPeriod"/>
            </a:pPr>
            <a:r>
              <a:rPr lang="ka-GE" sz="4000" dirty="0">
                <a:solidFill>
                  <a:schemeClr val="accent1">
                    <a:lumMod val="75000"/>
                  </a:schemeClr>
                </a:solidFill>
                <a:latin typeface="Sylfaen" panose="010A0502050306030303" pitchFamily="18" charset="0"/>
              </a:rPr>
              <a:t>სტუდენტთა </a:t>
            </a:r>
            <a:r>
              <a:rPr lang="ka-GE" sz="4000">
                <a:solidFill>
                  <a:schemeClr val="accent1">
                    <a:lumMod val="75000"/>
                  </a:schemeClr>
                </a:solidFill>
                <a:latin typeface="Sylfaen" panose="010A0502050306030303" pitchFamily="18" charset="0"/>
              </a:rPr>
              <a:t>მხარდამჭერი სერვისები და </a:t>
            </a:r>
            <a:r>
              <a:rPr lang="ka-GE" sz="4000">
                <a:latin typeface="Sylfaen" panose="010A0502050306030303" pitchFamily="18" charset="0"/>
              </a:rPr>
              <a:t>ინტერნაციონალიზაცია</a:t>
            </a:r>
          </a:p>
          <a:p>
            <a:pPr marL="742950" indent="-742950">
              <a:buFont typeface="+mj-lt"/>
              <a:buAutoNum type="arabicPeriod"/>
            </a:pPr>
            <a:r>
              <a:rPr lang="ka-GE" sz="4000">
                <a:solidFill>
                  <a:schemeClr val="accent1">
                    <a:lumMod val="75000"/>
                  </a:schemeClr>
                </a:solidFill>
                <a:latin typeface="Sylfaen" panose="010A0502050306030303" pitchFamily="18" charset="0"/>
              </a:rPr>
              <a:t>დაფინანება</a:t>
            </a:r>
            <a:endParaRPr lang="ka-GE" sz="4000" dirty="0">
              <a:solidFill>
                <a:schemeClr val="accent1">
                  <a:lumMod val="75000"/>
                </a:schemeClr>
              </a:solidFill>
              <a:latin typeface="Sylfaen" panose="010A0502050306030303" pitchFamily="18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ka-GE" sz="4000">
                <a:latin typeface="Sylfaen" panose="010A0502050306030303" pitchFamily="18" charset="0"/>
              </a:rPr>
              <a:t>ხარისხის უზრუნველყოფა</a:t>
            </a:r>
          </a:p>
          <a:p>
            <a:endParaRPr lang="en-US" dirty="0">
              <a:latin typeface="Sylfaen" panose="010A0502050306030303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57200" y="326429"/>
            <a:ext cx="15697200" cy="1224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1200"/>
              </a:spcBef>
            </a:pPr>
            <a:r>
              <a:rPr lang="ka-GE" sz="3200" b="1" kern="0">
                <a:solidFill>
                  <a:srgbClr val="2E74B5"/>
                </a:solidFill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ცენტრის მიერ 2022 წელს შემუშავებული სადოქტორო განათლების საფეხურის ჩარჩო  დოკუმენტი</a:t>
            </a:r>
            <a:endParaRPr lang="en-US" sz="4400" b="1" kern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CD73DD2-0411-4E17-B175-46A047A29C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1600" y="2400300"/>
            <a:ext cx="4424933" cy="55859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395960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382771" y="298638"/>
            <a:ext cx="15085827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ka-GE" sz="3200" b="1" dirty="0">
                <a:solidFill>
                  <a:schemeClr val="accent1">
                    <a:lumMod val="75000"/>
                  </a:schemeClr>
                </a:solidFill>
                <a:latin typeface="Sylfaen" panose="010A0502050306030303" pitchFamily="18" charset="0"/>
              </a:rPr>
              <a:t>სადოქტორო პროგრამაზე დაშვება</a:t>
            </a:r>
          </a:p>
        </p:txBody>
      </p:sp>
      <p:sp>
        <p:nvSpPr>
          <p:cNvPr id="6" name="AutoShape 6"/>
          <p:cNvSpPr/>
          <p:nvPr/>
        </p:nvSpPr>
        <p:spPr>
          <a:xfrm>
            <a:off x="-38100" y="1049566"/>
            <a:ext cx="18288000" cy="0"/>
          </a:xfrm>
          <a:prstGeom prst="line">
            <a:avLst/>
          </a:prstGeom>
          <a:ln w="76200" cap="flat">
            <a:solidFill>
              <a:schemeClr val="tx2">
                <a:lumMod val="60000"/>
                <a:lumOff val="40000"/>
              </a:schemeClr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" name="Group 1"/>
          <p:cNvGrpSpPr/>
          <p:nvPr/>
        </p:nvGrpSpPr>
        <p:grpSpPr>
          <a:xfrm>
            <a:off x="685799" y="1309709"/>
            <a:ext cx="17158738" cy="8191433"/>
            <a:chOff x="4724400" y="1309709"/>
            <a:chExt cx="13476442" cy="8191433"/>
          </a:xfr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7" name="AutoShape 7"/>
            <p:cNvSpPr/>
            <p:nvPr/>
          </p:nvSpPr>
          <p:spPr>
            <a:xfrm rot="-5400000">
              <a:off x="1699611" y="5272689"/>
              <a:ext cx="6049578" cy="0"/>
            </a:xfrm>
            <a:prstGeom prst="line">
              <a:avLst/>
            </a:prstGeom>
            <a:ln w="57150" cap="flat">
              <a:noFill/>
              <a:prstDash val="solid"/>
              <a:headEnd type="none" w="sm" len="sm"/>
              <a:tailEnd type="none" w="sm" len="sm"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</p:sp>
        <p:sp>
          <p:nvSpPr>
            <p:cNvPr id="12" name="Content Placeholder 2"/>
            <p:cNvSpPr txBox="1">
              <a:spLocks/>
            </p:cNvSpPr>
            <p:nvPr/>
          </p:nvSpPr>
          <p:spPr>
            <a:xfrm>
              <a:off x="4903943" y="1309709"/>
              <a:ext cx="13296899" cy="8191433"/>
            </a:xfrm>
            <a:prstGeom prst="rect">
              <a:avLst/>
            </a:prstGeom>
            <a:ln w="57150"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ka-GE" dirty="0">
                  <a:latin typeface="Sylfaen" panose="010A0502050306030303" pitchFamily="18" charset="0"/>
                </a:rPr>
                <a:t>დოქტორანტთა მიღების კრიტერიუმები და პროცედურები </a:t>
              </a:r>
              <a:r>
                <a:rPr lang="ka-GE">
                  <a:latin typeface="Sylfaen" panose="010A0502050306030303" pitchFamily="18" charset="0"/>
                </a:rPr>
                <a:t>- დაშვების მსურველთა კვლევითი </a:t>
              </a:r>
              <a:r>
                <a:rPr lang="ka-GE" dirty="0">
                  <a:latin typeface="Sylfaen" panose="010A0502050306030303" pitchFamily="18" charset="0"/>
                </a:rPr>
                <a:t>პოტენციალი და განსაკუთრებით </a:t>
              </a:r>
              <a:r>
                <a:rPr lang="ka-GE">
                  <a:latin typeface="Sylfaen" panose="010A0502050306030303" pitchFamily="18" charset="0"/>
                </a:rPr>
                <a:t>მათი შესაძლებლობა, მიაღწიონ წარმატებას</a:t>
              </a:r>
              <a:r>
                <a:rPr lang="en-US">
                  <a:latin typeface="Sylfaen" panose="010A0502050306030303" pitchFamily="18" charset="0"/>
                </a:rPr>
                <a:t>, </a:t>
              </a:r>
              <a:r>
                <a:rPr lang="ka-GE">
                  <a:latin typeface="Sylfaen" panose="010A0502050306030303" pitchFamily="18" charset="0"/>
                </a:rPr>
                <a:t>მიღების გამჭვირვალე </a:t>
              </a:r>
              <a:r>
                <a:rPr lang="ka-GE" dirty="0">
                  <a:latin typeface="Sylfaen" panose="010A0502050306030303" pitchFamily="18" charset="0"/>
                </a:rPr>
                <a:t>პროცედურები </a:t>
              </a:r>
              <a:endParaRPr lang="en-US" dirty="0">
                <a:latin typeface="Sylfaen" panose="010A0502050306030303" pitchFamily="18" charset="0"/>
              </a:endParaRPr>
            </a:p>
            <a:p>
              <a:pPr marL="0" indent="0" algn="just">
                <a:buNone/>
              </a:pPr>
              <a:r>
                <a:rPr lang="ka-GE">
                  <a:latin typeface="Sylfaen" panose="010A0502050306030303" pitchFamily="18" charset="0"/>
                </a:rPr>
                <a:t> </a:t>
              </a:r>
              <a:endParaRPr lang="ka-GE" dirty="0">
                <a:latin typeface="Sylfaen" panose="010A0502050306030303" pitchFamily="18" charset="0"/>
              </a:endParaRPr>
            </a:p>
            <a:p>
              <a:pPr algn="just"/>
              <a:r>
                <a:rPr lang="ka-GE" dirty="0">
                  <a:latin typeface="Sylfaen" panose="010A0502050306030303" pitchFamily="18" charset="0"/>
                </a:rPr>
                <a:t>მნიშვნელოვანია, დაწესებულებას </a:t>
              </a:r>
              <a:r>
                <a:rPr lang="ka-GE">
                  <a:latin typeface="Sylfaen" panose="010A0502050306030303" pitchFamily="18" charset="0"/>
                </a:rPr>
                <a:t>ჰქონდეს განსაზღვრული დოქტორანტთა ზღვრული რაოდენობის განსაზღვრის მეთოდოლოგია, დოქტორანტთა მიღება უნდა დაუკავშირდეს პროგრამის კლევით შესაძლებობებს, რესურსებს (მათ შორის ფინანსური რესურსი) ხელმძღვანელებს და კვლევით გარემოს</a:t>
              </a:r>
            </a:p>
            <a:p>
              <a:pPr algn="just"/>
              <a:r>
                <a:rPr lang="ka-GE">
                  <a:latin typeface=" sylfaen"/>
                </a:rPr>
                <a:t>სადოქტორო საგანმანათლებლო პროგრამაზე დოქტორანტთა გონივრული რაოდენობა უკაშირდება დოქტორანტების უზრუნველყოფას სამეცნიერო ხელმძღვანელობით, რომლებსაც აქვთ შესაბამისი კვალიფიკაცია და აქვთ დონივრული დატვირთვა</a:t>
              </a:r>
            </a:p>
            <a:p>
              <a:pPr algn="just"/>
              <a:r>
                <a:rPr lang="ka-GE">
                  <a:latin typeface="Sylfaen" panose="010A0502050306030303" pitchFamily="18" charset="0"/>
                </a:rPr>
                <a:t>ხელმძღვანელისა და დოქტორანტთა გონივრული ზღვრული თანაფარდობა არ აღემატება 1:</a:t>
              </a:r>
              <a:r>
                <a:rPr lang="en-US">
                  <a:latin typeface="Sylfaen" panose="010A0502050306030303" pitchFamily="18" charset="0"/>
                </a:rPr>
                <a:t>5</a:t>
              </a:r>
              <a:endParaRPr lang="en-US" dirty="0">
                <a:latin typeface="Sylfaen" panose="010A0502050306030303" pitchFamily="18" charset="0"/>
              </a:endParaRPr>
            </a:p>
            <a:p>
              <a:pPr marL="0" indent="0" algn="just">
                <a:buNone/>
              </a:pPr>
              <a:endParaRPr lang="ka-GE" dirty="0">
                <a:latin typeface="Sylfaen" panose="010A0502050306030303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120375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 rot="16200000">
            <a:off x="-3707369" y="4755584"/>
            <a:ext cx="9067802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ka-GE" sz="4800" b="1">
                <a:solidFill>
                  <a:schemeClr val="accent1">
                    <a:lumMod val="75000"/>
                  </a:schemeClr>
                </a:solidFill>
                <a:latin typeface="Sylfaen" panose="010A0502050306030303" pitchFamily="18" charset="0"/>
              </a:rPr>
              <a:t>სამეცნიერო ხელმძღვანელები</a:t>
            </a:r>
          </a:p>
        </p:txBody>
      </p:sp>
      <p:sp>
        <p:nvSpPr>
          <p:cNvPr id="6" name="AutoShape 6"/>
          <p:cNvSpPr/>
          <p:nvPr/>
        </p:nvSpPr>
        <p:spPr>
          <a:xfrm>
            <a:off x="0" y="342900"/>
            <a:ext cx="18288000" cy="0"/>
          </a:xfrm>
          <a:prstGeom prst="line">
            <a:avLst/>
          </a:prstGeom>
          <a:ln w="76200" cap="flat">
            <a:solidFill>
              <a:srgbClr val="FF5D93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" name="Group 1"/>
          <p:cNvGrpSpPr/>
          <p:nvPr/>
        </p:nvGrpSpPr>
        <p:grpSpPr>
          <a:xfrm>
            <a:off x="1524000" y="595985"/>
            <a:ext cx="15640049" cy="8057684"/>
            <a:chOff x="3448050" y="576470"/>
            <a:chExt cx="15640049" cy="8057684"/>
          </a:xfrm>
        </p:grpSpPr>
        <p:sp>
          <p:nvSpPr>
            <p:cNvPr id="7" name="AutoShape 7"/>
            <p:cNvSpPr/>
            <p:nvPr/>
          </p:nvSpPr>
          <p:spPr>
            <a:xfrm rot="16200000">
              <a:off x="861411" y="5044089"/>
              <a:ext cx="6049578" cy="0"/>
            </a:xfrm>
            <a:prstGeom prst="line">
              <a:avLst/>
            </a:prstGeom>
            <a:ln w="76200" cap="flat">
              <a:solidFill>
                <a:srgbClr val="C00000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12" name="Content Placeholder 2"/>
            <p:cNvSpPr txBox="1">
              <a:spLocks/>
            </p:cNvSpPr>
            <p:nvPr/>
          </p:nvSpPr>
          <p:spPr>
            <a:xfrm>
              <a:off x="3448050" y="576470"/>
              <a:ext cx="15640049" cy="805768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buNone/>
              </a:pPr>
              <a:r>
                <a:rPr lang="ka-GE" sz="2800">
                  <a:latin typeface="Sylfaen" panose="010A0502050306030303" pitchFamily="18" charset="0"/>
                </a:rPr>
                <a:t>სამეცნიერო ხელმძღვანელობის საკვანძო როლი ასრულებს დოქტორანტის მიერ ორიგინალური კვლევითი პროექტის მომზადებისათვის. დოქტორანტის ხელმძღვანელი არის შესაბამისი სფეროს აქტიური მკვლევარი, რომელიც დოქტორანტს უნდა უწევდეს სათანადო და რეგულარულ ხელმძღვანელობას. </a:t>
              </a:r>
            </a:p>
            <a:p>
              <a:pPr marL="0" indent="0" algn="just">
                <a:buNone/>
              </a:pPr>
              <a:r>
                <a:rPr lang="ka-GE" sz="28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Sylfaen" panose="010A0502050306030303" pitchFamily="18" charset="0"/>
                </a:rPr>
                <a:t>სამეცნიერო </a:t>
              </a:r>
              <a:r>
                <a:rPr lang="ka-GE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ylfaen" panose="010A0502050306030303" pitchFamily="18" charset="0"/>
                </a:rPr>
                <a:t>ხელმძღვანელის კომპეტენცია</a:t>
              </a:r>
            </a:p>
            <a:p>
              <a:pPr lvl="0" algn="just"/>
              <a:r>
                <a:rPr lang="ka-GE" sz="2800" dirty="0">
                  <a:latin typeface="Sylfaen" panose="010A0502050306030303" pitchFamily="18" charset="0"/>
                </a:rPr>
                <a:t>კვლევის სფეროში შესაბამისი სამეცნიერო-კვლევითი გამოცდილება - უახლესი ცოდნით აღჭურვილი </a:t>
              </a:r>
              <a:r>
                <a:rPr lang="ka-GE" sz="2800">
                  <a:latin typeface="Sylfaen" panose="010A0502050306030303" pitchFamily="18" charset="0"/>
                </a:rPr>
                <a:t>მეცნიერი/მკვლევარი;</a:t>
              </a:r>
              <a:endParaRPr lang="en-US" sz="2800" dirty="0">
                <a:latin typeface="Sylfaen" panose="010A0502050306030303" pitchFamily="18" charset="0"/>
              </a:endParaRPr>
            </a:p>
            <a:p>
              <a:pPr algn="just"/>
              <a:r>
                <a:rPr lang="ka-GE" sz="2800" dirty="0">
                  <a:latin typeface="Sylfaen" panose="010A0502050306030303" pitchFamily="18" charset="0"/>
                </a:rPr>
                <a:t>ხელმძღვანელი - სადოქტორო პროგრამის განმახორციელებელი </a:t>
              </a:r>
              <a:r>
                <a:rPr lang="ka-GE" sz="2800" dirty="0" err="1">
                  <a:latin typeface="Sylfaen" panose="010A0502050306030303" pitchFamily="18" charset="0"/>
                </a:rPr>
                <a:t>უსდ</a:t>
              </a:r>
              <a:r>
                <a:rPr lang="ka-GE" sz="2800" dirty="0">
                  <a:latin typeface="Sylfaen" panose="010A0502050306030303" pitchFamily="18" charset="0"/>
                </a:rPr>
                <a:t>-ს აკადემიური (პროფესორი, ასოცირებული პროფესორი) პერსონალი;</a:t>
              </a:r>
            </a:p>
            <a:p>
              <a:pPr algn="just"/>
              <a:endParaRPr lang="ka-GE" sz="2800" dirty="0">
                <a:latin typeface="Sylfaen" panose="010A0502050306030303" pitchFamily="18" charset="0"/>
              </a:endParaRPr>
            </a:p>
            <a:p>
              <a:pPr lvl="0" algn="just"/>
              <a:r>
                <a:rPr lang="ka-GE" sz="2800" dirty="0">
                  <a:latin typeface="Sylfaen" panose="010A0502050306030303" pitchFamily="18" charset="0"/>
                </a:rPr>
                <a:t>ბოლო </a:t>
              </a:r>
              <a:r>
                <a:rPr lang="ka-GE" sz="2800" b="1" dirty="0">
                  <a:latin typeface="Sylfaen" panose="010A0502050306030303" pitchFamily="18" charset="0"/>
                </a:rPr>
                <a:t>5 წლის განმავლობაში  </a:t>
              </a:r>
              <a:r>
                <a:rPr lang="ka-GE" sz="2800" dirty="0">
                  <a:latin typeface="Sylfaen" panose="010A0502050306030303" pitchFamily="18" charset="0"/>
                </a:rPr>
                <a:t>რეფერირებად ჟურნალში გამოქვეყნებული არანაკლებ 1 სამეცნიერო ნაშრომი, </a:t>
              </a:r>
              <a:r>
                <a:rPr lang="ru-RU" sz="2800" dirty="0">
                  <a:latin typeface="Sylfaen" panose="010A0502050306030303" pitchFamily="18" charset="0"/>
                </a:rPr>
                <a:t> </a:t>
              </a:r>
              <a:r>
                <a:rPr lang="ka-GE" sz="2800" dirty="0">
                  <a:latin typeface="Sylfaen" panose="010A0502050306030303" pitchFamily="18" charset="0"/>
                </a:rPr>
                <a:t>რომელიც შეესაბამება დოქტორანტის სადისერტაციო ნაშრომის ზოგად თემატიკას/მიმართულებას;</a:t>
              </a:r>
            </a:p>
            <a:p>
              <a:pPr lvl="0" algn="just"/>
              <a:endParaRPr lang="en-US" sz="2800" dirty="0">
                <a:latin typeface="Sylfaen" panose="010A0502050306030303" pitchFamily="18" charset="0"/>
              </a:endParaRPr>
            </a:p>
            <a:p>
              <a:pPr algn="just"/>
              <a:r>
                <a:rPr lang="ka-GE" sz="2800" dirty="0">
                  <a:solidFill>
                    <a:schemeClr val="accent5">
                      <a:lumMod val="50000"/>
                    </a:schemeClr>
                  </a:solidFill>
                  <a:latin typeface="Sylfaen" panose="010A0502050306030303" pitchFamily="18" charset="0"/>
                </a:rPr>
                <a:t>სადოქტორო ნაშრომების ხელმძღვანელის ხელმძღვანელობის უნარების  განვითარების ღონისძიებები (ტრენინგი, სემინარი), რომელიც უზრუნველყოფს ხელმძღვანელობის ეფექტურ განხორციელებისათვის;</a:t>
              </a:r>
              <a:endParaRPr lang="en-US" sz="2800" dirty="0">
                <a:solidFill>
                  <a:schemeClr val="accent5">
                    <a:lumMod val="50000"/>
                  </a:schemeClr>
                </a:solidFill>
                <a:latin typeface="Sylfaen" panose="010A0502050306030303" pitchFamily="18" charset="0"/>
              </a:endParaRPr>
            </a:p>
            <a:p>
              <a:pPr marL="0" indent="0" algn="just">
                <a:buNone/>
              </a:pPr>
              <a:r>
                <a:rPr lang="ru-RU"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ylfaen" panose="010A0502050306030303" pitchFamily="18" charset="0"/>
                </a:rPr>
                <a:t> </a:t>
              </a:r>
              <a:endPara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Sylfaen" panose="010A0502050306030303" pitchFamily="18" charset="0"/>
              </a:endParaRPr>
            </a:p>
            <a:p>
              <a:pPr algn="just"/>
              <a:endPara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Sylfaen" panose="010A0502050306030303" pitchFamily="18" charset="0"/>
              </a:endParaRPr>
            </a:p>
            <a:p>
              <a:pPr algn="just"/>
              <a:endPara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Sylfaen" panose="010A0502050306030303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453604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6"/>
          <p:cNvSpPr/>
          <p:nvPr/>
        </p:nvSpPr>
        <p:spPr>
          <a:xfrm>
            <a:off x="-38100" y="742361"/>
            <a:ext cx="18288000" cy="0"/>
          </a:xfrm>
          <a:prstGeom prst="line">
            <a:avLst/>
          </a:prstGeom>
          <a:ln w="76200" cap="flat">
            <a:solidFill>
              <a:schemeClr val="tx2">
                <a:lumMod val="60000"/>
                <a:lumOff val="40000"/>
              </a:schemeClr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" name="Group 1"/>
          <p:cNvGrpSpPr/>
          <p:nvPr/>
        </p:nvGrpSpPr>
        <p:grpSpPr>
          <a:xfrm>
            <a:off x="685800" y="1096510"/>
            <a:ext cx="11793301" cy="8991600"/>
            <a:chOff x="1523999" y="1158771"/>
            <a:chExt cx="11496614" cy="8381999"/>
          </a:xfrm>
        </p:grpSpPr>
        <p:sp>
          <p:nvSpPr>
            <p:cNvPr id="7" name="AutoShape 7"/>
            <p:cNvSpPr/>
            <p:nvPr/>
          </p:nvSpPr>
          <p:spPr>
            <a:xfrm rot="16200000">
              <a:off x="-1500790" y="4877181"/>
              <a:ext cx="6049578" cy="0"/>
            </a:xfrm>
            <a:prstGeom prst="line">
              <a:avLst/>
            </a:prstGeom>
            <a:ln w="76200" cap="flat">
              <a:solidFill>
                <a:srgbClr val="C00000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12" name="Content Placeholder 2"/>
            <p:cNvSpPr txBox="1">
              <a:spLocks/>
            </p:cNvSpPr>
            <p:nvPr/>
          </p:nvSpPr>
          <p:spPr>
            <a:xfrm>
              <a:off x="1895414" y="1158771"/>
              <a:ext cx="11125199" cy="83819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buNone/>
              </a:pPr>
              <a:endParaRPr lang="ka-GE" sz="2400" b="1" dirty="0">
                <a:solidFill>
                  <a:srgbClr val="C00000"/>
                </a:solidFill>
                <a:latin typeface=" sylfaen"/>
              </a:endParaRPr>
            </a:p>
            <a:p>
              <a:pPr lvl="0" algn="just"/>
              <a:r>
                <a:rPr lang="ka-GE" sz="2800">
                  <a:latin typeface=" sylfaen"/>
                </a:rPr>
                <a:t>სადოქტორო განათლების სტრუქტუირება, მრავალფეროვნება, კვლევითი კომპონენტის განხორციელების მხარდაჭერა, ინკლუზიური მიდგომები</a:t>
              </a:r>
            </a:p>
            <a:p>
              <a:pPr lvl="0" algn="just"/>
              <a:r>
                <a:rPr lang="ka-GE" sz="2800">
                  <a:latin typeface=" sylfaen"/>
                </a:rPr>
                <a:t>მრავალფეროვანი შესაძლებლობები დოქტორანტების პიროვნული და პროფესიული განვითარებისთვის </a:t>
              </a:r>
            </a:p>
            <a:p>
              <a:pPr lvl="0" algn="just"/>
              <a:r>
                <a:rPr lang="ka-GE" sz="2800">
                  <a:latin typeface=" sylfaen"/>
                </a:rPr>
                <a:t>სადოქტორო სწავლებისა და კვლევის ინტერნაციონალიზაციის ხელშეწყობა, ინტერნაციონალიზაცია, როგორც ხარისხის და შესაძლებლობების გაუმჯობესების მნიშვნელოვანი ინსტრუმენტი</a:t>
              </a:r>
            </a:p>
            <a:p>
              <a:pPr lvl="0" algn="just"/>
              <a:endParaRPr lang="ka-GE" sz="2800">
                <a:latin typeface=" sylfaen"/>
              </a:endParaRPr>
            </a:p>
            <a:p>
              <a:pPr lvl="0" algn="just"/>
              <a:r>
                <a:rPr lang="ka-GE" sz="2800">
                  <a:latin typeface=" sylfaen"/>
                </a:rPr>
                <a:t>დოქტორანტთა საერთაშორისო საერთაშორისო პროექტებში, ღონისძიებებში, კონფერენციებსა და კვლევებში მონაწილეობა/ჩართულობა, ერთობლივი პროგრამები, ინტეგრირებული კურიკულუმი, საერთაშორისო მობილობის წახალისება </a:t>
              </a:r>
            </a:p>
            <a:p>
              <a:pPr lvl="0" algn="just"/>
              <a:r>
                <a:rPr lang="ka-GE" sz="2800">
                  <a:latin typeface=" sylfaen"/>
                </a:rPr>
                <a:t>კვლევის </a:t>
              </a:r>
              <a:r>
                <a:rPr lang="ka-GE" sz="2800" dirty="0">
                  <a:latin typeface=" sylfaen"/>
                </a:rPr>
                <a:t>სპეციფიკის </a:t>
              </a:r>
              <a:r>
                <a:rPr lang="ka-GE" sz="2800">
                  <a:latin typeface=" sylfaen"/>
                </a:rPr>
                <a:t>გათვალისწინებით დოქტორანტის </a:t>
              </a:r>
              <a:r>
                <a:rPr lang="ka-GE" sz="2800" dirty="0">
                  <a:latin typeface=" sylfaen"/>
                </a:rPr>
                <a:t>კვლევის პროცესში  </a:t>
              </a:r>
              <a:r>
                <a:rPr lang="ka-GE" sz="2800" b="1" dirty="0">
                  <a:latin typeface=" sylfaen"/>
                </a:rPr>
                <a:t>უცხოელი</a:t>
              </a:r>
              <a:r>
                <a:rPr lang="ka-GE" sz="2800" dirty="0">
                  <a:latin typeface=" sylfaen"/>
                </a:rPr>
                <a:t> </a:t>
              </a:r>
              <a:r>
                <a:rPr lang="ka-GE" sz="2800">
                  <a:latin typeface=" sylfaen"/>
                </a:rPr>
                <a:t>ხელმძღვანელის/</a:t>
              </a:r>
              <a:r>
                <a:rPr lang="ka-GE" sz="2800" err="1">
                  <a:latin typeface=" sylfaen"/>
                </a:rPr>
                <a:t>თანახელმძღვანელის</a:t>
              </a:r>
              <a:r>
                <a:rPr lang="ka-GE" sz="2800">
                  <a:latin typeface=" sylfaen"/>
                </a:rPr>
                <a:t> </a:t>
              </a:r>
              <a:r>
                <a:rPr lang="ka-GE" sz="2800" b="1">
                  <a:latin typeface=" sylfaen"/>
                </a:rPr>
                <a:t>ჩართულობის მხარდაჭერა</a:t>
              </a:r>
              <a:endParaRPr lang="ka-GE" sz="2800" dirty="0">
                <a:latin typeface=" sylfaen"/>
              </a:endParaRPr>
            </a:p>
            <a:p>
              <a:pPr lvl="0" algn="just"/>
              <a:endParaRPr lang="ka-GE" sz="2800" dirty="0">
                <a:latin typeface=" sylfaen"/>
              </a:endParaRPr>
            </a:p>
            <a:p>
              <a:pPr lvl="0" algn="just"/>
              <a:endParaRPr lang="en-US" sz="2400" dirty="0">
                <a:latin typeface=" sylfaen"/>
              </a:endParaRPr>
            </a:p>
            <a:p>
              <a:pPr lvl="0" algn="just"/>
              <a:endParaRPr lang="en-US" sz="2400" dirty="0">
                <a:latin typeface=" sylfaen"/>
              </a:endParaRPr>
            </a:p>
            <a:p>
              <a:pPr algn="just"/>
              <a:endParaRPr lang="en-US" sz="2400" dirty="0">
                <a:solidFill>
                  <a:schemeClr val="accent5">
                    <a:lumMod val="50000"/>
                  </a:schemeClr>
                </a:solidFill>
                <a:latin typeface=" sylfaen"/>
              </a:endParaRPr>
            </a:p>
            <a:p>
              <a:pPr algn="just"/>
              <a:endParaRPr lang="en-US" sz="2400" dirty="0">
                <a:solidFill>
                  <a:schemeClr val="accent5">
                    <a:lumMod val="50000"/>
                  </a:schemeClr>
                </a:solidFill>
                <a:latin typeface="Sylfaen" panose="010A0502050306030303" pitchFamily="18" charset="0"/>
              </a:endParaRPr>
            </a:p>
            <a:p>
              <a:pPr algn="just"/>
              <a:endParaRPr lang="en-US" sz="2400" dirty="0">
                <a:solidFill>
                  <a:schemeClr val="accent5">
                    <a:lumMod val="50000"/>
                  </a:schemeClr>
                </a:solidFill>
                <a:latin typeface="Sylfaen" panose="010A0502050306030303" pitchFamily="18" charset="0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0" y="2746705"/>
            <a:ext cx="5295900" cy="550509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3106400" y="1144369"/>
            <a:ext cx="478405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a-GE" sz="2800" b="1">
                <a:solidFill>
                  <a:srgbClr val="C00000"/>
                </a:solidFill>
                <a:latin typeface="Sylfaen" panose="010A0502050306030303" pitchFamily="18" charset="0"/>
              </a:rPr>
              <a:t>სტუდენტთა მხარდამჭერი სერვისები და ინტერნაციონალიზაცია</a:t>
            </a:r>
          </a:p>
        </p:txBody>
      </p:sp>
    </p:spTree>
    <p:extLst>
      <p:ext uri="{BB962C8B-B14F-4D97-AF65-F5344CB8AC3E}">
        <p14:creationId xmlns:p14="http://schemas.microsoft.com/office/powerpoint/2010/main" val="39117616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304800" y="188363"/>
            <a:ext cx="11887200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ka-GE" sz="3600" b="1">
                <a:solidFill>
                  <a:schemeClr val="accent1">
                    <a:lumMod val="75000"/>
                  </a:schemeClr>
                </a:solidFill>
                <a:latin typeface="Sylfaen" panose="010A0502050306030303" pitchFamily="18" charset="0"/>
              </a:rPr>
              <a:t>ხარისხის უზრუნველყოფა</a:t>
            </a:r>
          </a:p>
        </p:txBody>
      </p:sp>
      <p:sp>
        <p:nvSpPr>
          <p:cNvPr id="6" name="AutoShape 6"/>
          <p:cNvSpPr/>
          <p:nvPr/>
        </p:nvSpPr>
        <p:spPr>
          <a:xfrm>
            <a:off x="-38100" y="742361"/>
            <a:ext cx="18288000" cy="0"/>
          </a:xfrm>
          <a:prstGeom prst="line">
            <a:avLst/>
          </a:prstGeom>
          <a:ln w="76200" cap="flat">
            <a:solidFill>
              <a:schemeClr val="accent3">
                <a:lumMod val="75000"/>
              </a:schemeClr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" name="Group 1"/>
          <p:cNvGrpSpPr/>
          <p:nvPr/>
        </p:nvGrpSpPr>
        <p:grpSpPr>
          <a:xfrm>
            <a:off x="457200" y="1270094"/>
            <a:ext cx="17762883" cy="9016906"/>
            <a:chOff x="457200" y="1270094"/>
            <a:chExt cx="17762883" cy="13779577"/>
          </a:xfrm>
        </p:grpSpPr>
        <p:sp>
          <p:nvSpPr>
            <p:cNvPr id="7" name="AutoShape 7"/>
            <p:cNvSpPr/>
            <p:nvPr/>
          </p:nvSpPr>
          <p:spPr>
            <a:xfrm rot="16200000">
              <a:off x="-2567589" y="4967889"/>
              <a:ext cx="6049578" cy="0"/>
            </a:xfrm>
            <a:prstGeom prst="line">
              <a:avLst/>
            </a:prstGeom>
            <a:ln w="76200" cap="flat">
              <a:solidFill>
                <a:schemeClr val="accent3">
                  <a:lumMod val="50000"/>
                </a:schemeClr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12" name="Content Placeholder 2"/>
            <p:cNvSpPr txBox="1">
              <a:spLocks/>
            </p:cNvSpPr>
            <p:nvPr/>
          </p:nvSpPr>
          <p:spPr>
            <a:xfrm>
              <a:off x="808383" y="1270094"/>
              <a:ext cx="17411700" cy="1377957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5D93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ka-GE" sz="2800" dirty="0">
                  <a:latin typeface=" sylfaen"/>
                </a:rPr>
                <a:t>სადოქტორო პროგრამების ხარისხის შიდა უზრუნველყოფის მექანიზმები - სამეცნიერო-კვლევითი  კომპონენტის, კვლევითი გარემოს, დოქტორანტის მხარდამჭერი მექანიზმების შეფასებას </a:t>
              </a:r>
              <a:r>
                <a:rPr lang="ka-GE" sz="2800" b="1" i="1" dirty="0">
                  <a:latin typeface=" sylfaen"/>
                </a:rPr>
                <a:t>სათანადო კრიტერიუმებისა და ინსტრუმენტების მეშვეობით;</a:t>
              </a:r>
            </a:p>
            <a:p>
              <a:pPr marL="0" indent="0" algn="just">
                <a:buNone/>
              </a:pPr>
              <a:r>
                <a:rPr lang="ka-GE" sz="2800" dirty="0">
                  <a:latin typeface=" sylfaen"/>
                </a:rPr>
                <a:t> </a:t>
              </a:r>
              <a:r>
                <a:rPr lang="ka-GE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 sylfaen"/>
                </a:rPr>
                <a:t> </a:t>
              </a:r>
            </a:p>
            <a:p>
              <a:pPr algn="just"/>
              <a:r>
                <a:rPr lang="ka-GE" sz="2800" dirty="0">
                  <a:latin typeface=" sylfaen"/>
                </a:rPr>
                <a:t>ხელმძღვანელის/</a:t>
              </a:r>
              <a:r>
                <a:rPr lang="ka-GE" sz="2800" dirty="0" err="1">
                  <a:latin typeface=" sylfaen"/>
                </a:rPr>
                <a:t>თანახელმძღვანელის</a:t>
              </a:r>
              <a:r>
                <a:rPr lang="ka-GE" sz="2800" dirty="0">
                  <a:latin typeface=" sylfaen"/>
                </a:rPr>
                <a:t> საქმიანობის ეფექტურობისა და ხარისხის შეფასების მექანიზმები - რომელიც ხელს უწყობს დოქტორანტს გონივრულ ვადაში შეასრულოს ნაშრომი სათანადო ხარისხით;</a:t>
              </a:r>
            </a:p>
            <a:p>
              <a:pPr marL="0" indent="0" algn="just">
                <a:buNone/>
              </a:pPr>
              <a:endParaRPr lang="ka-GE" sz="2800" dirty="0">
                <a:latin typeface=" sylfaen"/>
              </a:endParaRPr>
            </a:p>
            <a:p>
              <a:pPr lvl="0" algn="just"/>
              <a:r>
                <a:rPr lang="ka-GE" sz="2800" dirty="0">
                  <a:latin typeface=" sylfaen"/>
                </a:rPr>
                <a:t>სამეცნიერო-კვლევითი და სასწავლო კომპონენტის, კვლევითი გარემოს, დოქტორანტის მხარდამჭერი მექანიზმების და პროგრამის სწავლის შედეგების შეფასებას სათანადო კრიტერიუმებისა და ინსტრუმენტების </a:t>
              </a:r>
              <a:r>
                <a:rPr lang="ka-GE" sz="2800">
                  <a:latin typeface=" sylfaen"/>
                </a:rPr>
                <a:t>მეშვეობით.</a:t>
              </a:r>
              <a:endParaRPr lang="en-US" sz="2800">
                <a:latin typeface=" sylfaen"/>
              </a:endParaRPr>
            </a:p>
            <a:p>
              <a:pPr lvl="0" algn="just"/>
              <a:endParaRPr lang="en-US" sz="2800">
                <a:latin typeface=" sylfaen"/>
              </a:endParaRPr>
            </a:p>
            <a:p>
              <a:pPr lvl="0" algn="just"/>
              <a:r>
                <a:rPr lang="ka-GE" sz="2800">
                  <a:latin typeface=" sylfaen"/>
                </a:rPr>
                <a:t>აკადემიური კეთისლსინდისიერება, კვლევით ეთიკის საკითები</a:t>
              </a:r>
            </a:p>
            <a:p>
              <a:pPr lvl="0" algn="just"/>
              <a:r>
                <a:rPr lang="ka-GE" sz="2800">
                  <a:latin typeface=" sylfaen"/>
                </a:rPr>
                <a:t>ემიგრანტი ქართველების სამეცნიერო რესურსის მოზიდვა</a:t>
              </a:r>
            </a:p>
            <a:p>
              <a:pPr algn="just"/>
              <a:r>
                <a:rPr lang="ka-GE" sz="2800">
                  <a:latin typeface=" sylfaen"/>
                </a:rPr>
                <a:t>სტუქტურიზებული სადოქტორო პროგრამები</a:t>
              </a:r>
            </a:p>
            <a:p>
              <a:pPr lvl="0" algn="just"/>
              <a:endParaRPr lang="ka-GE" sz="2800" dirty="0">
                <a:latin typeface=" sylfaen"/>
              </a:endParaRPr>
            </a:p>
            <a:p>
              <a:endPara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Sylfaen" panose="010A0502050306030303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66300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304800" y="290036"/>
            <a:ext cx="6172200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ka-GE" sz="4000" b="1">
                <a:solidFill>
                  <a:schemeClr val="tx2"/>
                </a:solidFill>
                <a:latin typeface=" sylfaen"/>
              </a:rPr>
              <a:t>მომავლის შექმნა</a:t>
            </a:r>
            <a:endParaRPr lang="en-US" sz="4000" b="1">
              <a:solidFill>
                <a:schemeClr val="tx2"/>
              </a:solidFill>
              <a:latin typeface=" sylfaen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0" y="1028700"/>
            <a:ext cx="18288000" cy="0"/>
          </a:xfrm>
          <a:prstGeom prst="line">
            <a:avLst/>
          </a:prstGeom>
          <a:ln w="76200" cap="flat">
            <a:solidFill>
              <a:schemeClr val="tx2">
                <a:lumMod val="60000"/>
                <a:lumOff val="40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 rot="-5400000">
            <a:off x="-2719989" y="5272689"/>
            <a:ext cx="6049578" cy="0"/>
          </a:xfrm>
          <a:prstGeom prst="line">
            <a:avLst/>
          </a:prstGeom>
          <a:ln w="76200" cap="flat">
            <a:solidFill>
              <a:srgbClr val="C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295400" y="1866900"/>
            <a:ext cx="16023238" cy="738954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endParaRPr lang="ka-GE" dirty="0">
              <a:latin typeface="Sylfaen" panose="010A0502050306030303" pitchFamily="18" charset="0"/>
            </a:endParaRPr>
          </a:p>
          <a:p>
            <a:pPr marL="0" lvl="0" indent="0">
              <a:buNone/>
            </a:pPr>
            <a:endParaRPr lang="en-US" dirty="0">
              <a:latin typeface="Sylfaen" panose="010A0502050306030303" pitchFamily="18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9422809" y="2117095"/>
            <a:ext cx="6617185" cy="611481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5000"/>
              </a:lnSpc>
            </a:pPr>
            <a:r>
              <a:rPr lang="ka-GE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ცოდნაზე დაფუძნებული ეკონომიკის განვითარება; მიმზიდველი საგანმანათლებლო, კვლევთი გარემო;</a:t>
            </a:r>
          </a:p>
          <a:p>
            <a:pPr>
              <a:lnSpc>
                <a:spcPct val="115000"/>
              </a:lnSpc>
            </a:pPr>
            <a:r>
              <a:rPr lang="ka-GE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საერთაშორისო სტუდენტების მოზიდვა, და ინტერნაციონალიზაციის ამაღლება.</a:t>
            </a:r>
            <a:endParaRPr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en-US" dirty="0">
              <a:latin typeface="Sylfaen" panose="010A0502050306030303" pitchFamily="18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1143000" y="2117095"/>
            <a:ext cx="6961410" cy="670888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5000"/>
              </a:lnSpc>
            </a:pPr>
            <a:r>
              <a:rPr lang="ka-GE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სადოქტორო განათლების ხარისხის უზრუნველყოფის განვითარება მნიშვნელოვან როლს შეასრულებს საქართველოს უმაღლესი განათლების სისტემის ხარისხის განვითარების პროცესში.</a:t>
            </a:r>
            <a:endParaRPr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19601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24400" y="571500"/>
            <a:ext cx="1249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a-GE" sz="4800" dirty="0">
                <a:solidFill>
                  <a:srgbClr val="0070C0"/>
                </a:solidFill>
                <a:latin typeface=" sylfaen"/>
              </a:rPr>
              <a:t>გმადლობთ ყურადღებისთვის!</a:t>
            </a:r>
            <a:endParaRPr lang="en-US" sz="4800" dirty="0">
              <a:solidFill>
                <a:srgbClr val="0070C0"/>
              </a:solidFill>
              <a:latin typeface=" sylfaen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140" y="4229100"/>
            <a:ext cx="8915400" cy="522974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0896600" y="4686300"/>
            <a:ext cx="63246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b="1" dirty="0">
                <a:solidFill>
                  <a:schemeClr val="tx2"/>
                </a:solidFill>
                <a:latin typeface=" sylfaen"/>
              </a:rPr>
              <a:t>All stakeholders should engage in measures to facilitate cooperation between providers of doctoral education and the non-academic sectors to the mutual benefit of all partners</a:t>
            </a:r>
          </a:p>
        </p:txBody>
      </p:sp>
    </p:spTree>
    <p:extLst>
      <p:ext uri="{BB962C8B-B14F-4D97-AF65-F5344CB8AC3E}">
        <p14:creationId xmlns:p14="http://schemas.microsoft.com/office/powerpoint/2010/main" val="29264558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2319</TotalTime>
  <Words>750</Words>
  <Application>Microsoft Office PowerPoint</Application>
  <PresentationFormat>Custom</PresentationFormat>
  <Paragraphs>102</Paragraphs>
  <Slides>13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Pastel Colors Grids and Tables Experiment Results Education Presentation</dc:title>
  <dc:creator>Keti</dc:creator>
  <cp:lastModifiedBy>Keti Inanashvili</cp:lastModifiedBy>
  <cp:revision>236</cp:revision>
  <dcterms:created xsi:type="dcterms:W3CDTF">2006-08-16T00:00:00Z</dcterms:created>
  <dcterms:modified xsi:type="dcterms:W3CDTF">2023-04-25T06:25:43Z</dcterms:modified>
  <dc:identifier>DAElPaJam9M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dd2b3a5-926f-4111-8eea-9c5318b8762f_Enabled">
    <vt:lpwstr>true</vt:lpwstr>
  </property>
  <property fmtid="{D5CDD505-2E9C-101B-9397-08002B2CF9AE}" pid="3" name="MSIP_Label_cdd2b3a5-926f-4111-8eea-9c5318b8762f_SetDate">
    <vt:lpwstr>2022-05-27T15:58:34Z</vt:lpwstr>
  </property>
  <property fmtid="{D5CDD505-2E9C-101B-9397-08002B2CF9AE}" pid="4" name="MSIP_Label_cdd2b3a5-926f-4111-8eea-9c5318b8762f_Method">
    <vt:lpwstr>Standard</vt:lpwstr>
  </property>
  <property fmtid="{D5CDD505-2E9C-101B-9397-08002B2CF9AE}" pid="5" name="MSIP_Label_cdd2b3a5-926f-4111-8eea-9c5318b8762f_Name">
    <vt:lpwstr>defa4170-0d19-0005-0004-bc88714345d2</vt:lpwstr>
  </property>
  <property fmtid="{D5CDD505-2E9C-101B-9397-08002B2CF9AE}" pid="6" name="MSIP_Label_cdd2b3a5-926f-4111-8eea-9c5318b8762f_SiteId">
    <vt:lpwstr>61d2e93c-423d-43b4-8f23-1580c2341952</vt:lpwstr>
  </property>
  <property fmtid="{D5CDD505-2E9C-101B-9397-08002B2CF9AE}" pid="7" name="MSIP_Label_cdd2b3a5-926f-4111-8eea-9c5318b8762f_ActionId">
    <vt:lpwstr>cc3b1fe3-bed2-4c7f-8cd3-eca27c0e13c1</vt:lpwstr>
  </property>
  <property fmtid="{D5CDD505-2E9C-101B-9397-08002B2CF9AE}" pid="8" name="MSIP_Label_cdd2b3a5-926f-4111-8eea-9c5318b8762f_ContentBits">
    <vt:lpwstr>0</vt:lpwstr>
  </property>
</Properties>
</file>