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3" r:id="rId3"/>
    <p:sldId id="274" r:id="rId4"/>
    <p:sldId id="275" r:id="rId5"/>
    <p:sldId id="276" r:id="rId6"/>
    <p:sldId id="278" r:id="rId7"/>
    <p:sldId id="283" r:id="rId8"/>
    <p:sldId id="286" r:id="rId9"/>
    <p:sldId id="287" r:id="rId10"/>
    <p:sldId id="288" r:id="rId11"/>
    <p:sldId id="284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li Odishvili" userId="S::l.odishvili@eqe.ge::f7bceaaa-a93a-4346-9915-c47a8fccb852" providerId="AD" clId="Web-{CB6248ED-43CB-EE2F-F75F-20D436AD7493}"/>
    <pc:docChg chg="mod">
      <pc:chgData name="Lali Odishvili" userId="S::l.odishvili@eqe.ge::f7bceaaa-a93a-4346-9915-c47a8fccb852" providerId="AD" clId="Web-{CB6248ED-43CB-EE2F-F75F-20D436AD7493}" dt="2023-04-25T07:00:13.041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0BEAD-05D1-47FD-B3E7-E657600E06C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15A06-14D4-4300-81E3-4F8BE46EA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90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cea.ec.europa.eu/news-events/events/online-info-session-erasmus-capacity-building-higher-education-cbhe-fostering-access-cooperation_en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1048d51f6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g11048d51f61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dirty="0">
              <a:solidFill>
                <a:srgbClr val="002060"/>
              </a:solidFill>
            </a:endParaRPr>
          </a:p>
        </p:txBody>
      </p:sp>
      <p:sp>
        <p:nvSpPr>
          <p:cNvPr id="378" name="Google Shape;378;g11048d51f61_0_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rriweather"/>
              <a:buNone/>
            </a:pPr>
            <a:endParaRPr dirty="0"/>
          </a:p>
        </p:txBody>
      </p:sp>
      <p:sp>
        <p:nvSpPr>
          <p:cNvPr id="394" name="Google Shape;39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>
              <a:solidFill>
                <a:srgbClr val="002060"/>
              </a:solidFill>
            </a:endParaRPr>
          </a:p>
        </p:txBody>
      </p:sp>
      <p:sp>
        <p:nvSpPr>
          <p:cNvPr id="406" name="Google Shape;40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38" name="Google Shape;43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3070E-8A5C-4810-BEBB-22E32D4EA5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38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3070E-8A5C-4810-BEBB-22E32D4EA5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21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3070E-8A5C-4810-BEBB-22E32D4EA5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18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3070E-8A5C-4810-BEBB-22E32D4EA5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11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1105689f0c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g1105689f0c9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500" dirty="0">
                <a:solidFill>
                  <a:srgbClr val="1A0DAB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Erasmus+ Capacity Building in Higher Education (CBHE)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7" name="Google Shape;557;g1105689f0c9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დისკუსია </a:t>
            </a:r>
            <a:endParaRPr/>
          </a:p>
        </p:txBody>
      </p:sp>
      <p:sp>
        <p:nvSpPr>
          <p:cNvPr id="570" name="Google Shape;57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312D5-4D21-85C7-E340-23FCE959C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5DCBF2-A6C5-C4A3-82E2-CBBFC161E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7484C-8E7C-BB92-66A7-DE2F8F606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A8A29-C4BD-A04D-E492-A2DA252CE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B5E5F-DD99-007F-ACFC-4768B40B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7FD3E-436D-4BEF-C3F3-5D4E40A2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59137-E01F-7873-B388-7CE07CF0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83EE8-31B8-A9D3-230A-C072ED186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1A3AB-3A1C-5D87-D65B-2D93623A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706F9-078A-BB8D-3EFD-80E57FFC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12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DE89-7C0D-4F27-6611-62EE9604A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49929-D104-A507-CA6A-00ABB1D1B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18AB8-A789-72C8-368F-236B4BCFF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99B2F-ABBE-9E52-F676-2C92D379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AA1DE-D908-9AA6-DE19-A7B2CE4F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81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E70A8-7E86-FFE1-0FE0-DDD72416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BC19B-91D0-8FB9-EC97-BE8FDEEE8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9BE21-44EB-71BF-AC65-2FE25ED87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A417C-4661-28DD-7DD2-16B33E3C9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921DE-69A1-B7FA-1FFA-59C3581F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CA978-6B03-3B9B-2046-5D7D5C3C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4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CE04-7A87-5530-B997-D3EDABF5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6BFD3-A038-22B1-D756-01CB4A422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CC3B8A-1C5E-C10D-0EE9-0D76935A1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1FA47-7F6B-A236-AA0F-BEEAA1D02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D83ECF-09F2-30D0-99EC-9C8BB0F84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46D571-A71C-5422-E044-04406310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0E302F-C10C-CC28-29A5-38B1D28E6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4C396D-CF42-41C8-9D33-29FC96577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1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11590-7236-4F0A-0E6B-A5CC4E47D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FACB4C-E2F6-C119-1EB1-8C4ED019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789801-E00E-A84C-2772-DAAD50A1C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5B38B-3F29-5082-3C6A-C35B43A7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6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BC7BDA-FEC4-5F43-8323-1520C3C2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ACEA00-4581-B695-5C79-E3E4DC25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3FCA4-06F4-A97B-EBD0-659C8CE3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7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6C52C-C8EC-79C8-0E2E-98BBD4A3A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BE98B-4770-17E4-FCC9-E09764401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1F71A-6ED1-A247-960B-ABB98948E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FB9FD-9238-411A-47BE-EA10DB51D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52976-0184-AAED-62F6-CE93DB4B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21E86-24EC-7358-4741-8E363A6F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4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A9497-D9C9-8416-64EC-857FE019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B3133E-DB26-6CFA-A953-FF19E1894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5D0A4-998B-B9BD-EE90-BD2DF5FB4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599DC-C9BF-B0CF-D44B-64424197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32C0C-E494-6732-BA88-5D7AB24B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E4AF3A-9FDC-62A3-39ED-CD758B0E3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8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853B-0EA0-0195-D480-734DF0610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252972-7DE9-380A-A10E-E6BE179F1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2B318-44C2-EE38-82D8-2598DCB26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22B16-ADFD-6554-C36B-1E98B0FA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61BCF-4C20-5C8E-D861-59FA0E530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A84A0E-6D73-3D78-70F7-71988A45EB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65CC9-A1F4-354A-FA65-C2A67A4BB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EFE9A-D9A5-3EFF-AEC8-54CA782F7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8E33B-430E-F94D-054B-4BAC17A0F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7B641-9E9A-3DD7-ECB9-11EF9B1D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6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4FF8E-3E28-AFD3-CB25-484768B64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A42B3-BDB9-DC96-CBA6-445F99DF7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39E42-62BE-F176-B1F4-C4ABFC3B1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4440F-AB22-419D-951A-73E912D7BE4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0C9F9-D20B-8804-7721-86F3CB6DE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3A832-2380-9CD5-9F6D-A2EFE8DB4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29E44-D868-4828-8D61-D303957C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9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81" y="-10193"/>
            <a:ext cx="1995783" cy="180949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25799" y="2113000"/>
            <a:ext cx="11140399" cy="1077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National Center for Educational Quality Enhancement  Annual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u="sng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International Conference 202</a:t>
            </a:r>
            <a:r>
              <a:rPr lang="ka-GE" sz="3200" b="1" i="1" u="sng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dirty="0"/>
          </a:p>
        </p:txBody>
      </p:sp>
      <p:sp>
        <p:nvSpPr>
          <p:cNvPr id="92" name="Google Shape;92;p1"/>
          <p:cNvSpPr/>
          <p:nvPr/>
        </p:nvSpPr>
        <p:spPr>
          <a:xfrm>
            <a:off x="193049" y="6438125"/>
            <a:ext cx="19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2</a:t>
            </a:r>
            <a:r>
              <a:rPr lang="ka-GE" sz="1800" b="1" i="0" u="none" strike="noStrike" cap="none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7</a:t>
            </a:r>
            <a:r>
              <a:rPr lang="en-US" sz="1800" b="1" i="0" u="none" strike="noStrike" cap="none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-0</a:t>
            </a:r>
            <a:r>
              <a:rPr lang="ka-GE" sz="1800" b="1" i="0" u="none" strike="noStrike" cap="none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2</a:t>
            </a:r>
            <a:r>
              <a:rPr lang="en-US" sz="1800" b="1" i="0" u="none" strike="noStrike" cap="none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-202</a:t>
            </a:r>
            <a:r>
              <a:rPr lang="ka-GE" sz="1800" b="1" i="0" u="none" strike="noStrike" cap="none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3</a:t>
            </a:r>
            <a:endParaRPr dirty="0"/>
          </a:p>
        </p:txBody>
      </p:sp>
      <p:sp>
        <p:nvSpPr>
          <p:cNvPr id="93" name="Google Shape;93;p1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63" cy="37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1</a:t>
            </a:fld>
            <a:endParaRPr sz="1800" b="1">
              <a:solidFill>
                <a:srgbClr val="EDEDED"/>
              </a:solidFill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165996" y="5924850"/>
            <a:ext cx="7860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Tbilisi 202</a:t>
            </a:r>
            <a:r>
              <a:rPr lang="ka-GE" sz="2800" b="1" i="0" u="none" strike="noStrike" cap="none" dirty="0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3</a:t>
            </a:r>
            <a:endParaRPr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0" y="3378040"/>
            <a:ext cx="12192001" cy="107717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0B5394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Students Role in the Development of HE Quality Internal Mechanisms </a:t>
            </a:r>
            <a:r>
              <a:rPr lang="ka-GE" sz="3200" b="1" i="0" u="none" strike="noStrike" cap="none" dirty="0">
                <a:solidFill>
                  <a:srgbClr val="0B5394"/>
                </a:solidFill>
                <a:latin typeface="Merriweather"/>
                <a:ea typeface="Merriweather"/>
                <a:cs typeface="Merriweather"/>
                <a:sym typeface="Merriweather"/>
              </a:rPr>
              <a:t>-</a:t>
            </a:r>
            <a:r>
              <a:rPr lang="en-US" sz="3200" b="1" i="0" u="none" strike="noStrike" cap="none" dirty="0">
                <a:solidFill>
                  <a:srgbClr val="0B5394"/>
                </a:solidFill>
                <a:latin typeface="Merriweather"/>
                <a:ea typeface="Merriweather"/>
                <a:cs typeface="Merriweather"/>
                <a:sym typeface="Merriweather"/>
              </a:rPr>
              <a:t> EU and Georgian</a:t>
            </a:r>
            <a:r>
              <a:rPr lang="ka-GE" sz="3200" b="1" i="0" u="none" strike="noStrike" cap="none" dirty="0">
                <a:solidFill>
                  <a:srgbClr val="0B5394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200" b="1" i="0" u="none" strike="noStrike" cap="none" dirty="0">
                <a:solidFill>
                  <a:srgbClr val="0B5394"/>
                </a:solidFill>
                <a:latin typeface="Merriweather"/>
                <a:ea typeface="Merriweather"/>
                <a:cs typeface="Merriweather"/>
                <a:sym typeface="Merriweather"/>
              </a:rPr>
              <a:t>Case Studies</a:t>
            </a:r>
            <a:endParaRPr sz="32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1166" y="57430"/>
            <a:ext cx="2588515" cy="175143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/>
          <p:nvPr/>
        </p:nvSpPr>
        <p:spPr>
          <a:xfrm>
            <a:off x="0" y="-94565"/>
            <a:ext cx="184731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20515" y="24480"/>
            <a:ext cx="2588515" cy="182581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4018112" y="4768922"/>
            <a:ext cx="805182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Speakers: 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Onita</a:t>
            </a:r>
            <a:r>
              <a:rPr lang="ka-GE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European Students’ Union (ESU)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Nika Tikanashvili – Georgian Student Organizations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Association (GSOA)</a:t>
            </a:r>
            <a:endParaRPr dirty="0"/>
          </a:p>
        </p:txBody>
      </p:sp>
      <p:sp>
        <p:nvSpPr>
          <p:cNvPr id="101" name="Google Shape;101;p1"/>
          <p:cNvSpPr/>
          <p:nvPr/>
        </p:nvSpPr>
        <p:spPr>
          <a:xfrm>
            <a:off x="4575632" y="6438122"/>
            <a:ext cx="433745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</a:t>
            </a:r>
            <a:r>
              <a:rPr lang="ka-GE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93079E-BD83-E038-B5A1-AA899FA2AF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1801" y="748959"/>
            <a:ext cx="3919736" cy="6461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1048d51f61_0_48"/>
          <p:cNvSpPr/>
          <p:nvPr/>
        </p:nvSpPr>
        <p:spPr>
          <a:xfrm>
            <a:off x="0" y="6438122"/>
            <a:ext cx="12192000" cy="420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g11048d51f61_0_48"/>
          <p:cNvSpPr txBox="1"/>
          <p:nvPr/>
        </p:nvSpPr>
        <p:spPr>
          <a:xfrm>
            <a:off x="2234075" y="-39099"/>
            <a:ext cx="7860000" cy="58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11048d51f61_0_48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2</a:t>
            </a:fld>
            <a:endParaRPr sz="1800" b="1">
              <a:solidFill>
                <a:srgbClr val="EDEDED"/>
              </a:solidFill>
            </a:endParaRPr>
          </a:p>
        </p:txBody>
      </p:sp>
      <p:pic>
        <p:nvPicPr>
          <p:cNvPr id="383" name="Google Shape;383;g11048d51f61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20" y="1238307"/>
            <a:ext cx="4917500" cy="295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11048d51f61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8721" y="884365"/>
            <a:ext cx="7193281" cy="549881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g11048d51f61_0_48"/>
          <p:cNvSpPr txBox="1"/>
          <p:nvPr/>
        </p:nvSpPr>
        <p:spPr>
          <a:xfrm>
            <a:off x="-92932" y="884364"/>
            <a:ext cx="8424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g11048d51f61_0_48"/>
          <p:cNvSpPr txBox="1"/>
          <p:nvPr/>
        </p:nvSpPr>
        <p:spPr>
          <a:xfrm>
            <a:off x="-1" y="4190348"/>
            <a:ext cx="5717309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Candidate Member of the European Students’ Union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since 08.05.2019.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Full member of the European Students’ Union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since 07.12.2019.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ESU 84</a:t>
            </a:r>
            <a:r>
              <a:rPr lang="en-US" sz="1800" b="1" baseline="30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th</a:t>
            </a:r>
            <a:r>
              <a:rPr lang="en-US" sz="18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board meeting will be held in Tbilisi during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May 1-8, 2023 year</a:t>
            </a:r>
            <a:endParaRPr dirty="0"/>
          </a:p>
        </p:txBody>
      </p:sp>
      <p:sp>
        <p:nvSpPr>
          <p:cNvPr id="387" name="Google Shape;387;g11048d51f61_0_48"/>
          <p:cNvSpPr/>
          <p:nvPr/>
        </p:nvSpPr>
        <p:spPr>
          <a:xfrm>
            <a:off x="4575631" y="6438122"/>
            <a:ext cx="413425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800" dirty="0"/>
          </a:p>
        </p:txBody>
      </p:sp>
      <p:sp>
        <p:nvSpPr>
          <p:cNvPr id="388" name="Google Shape;388;g11048d51f61_0_48"/>
          <p:cNvSpPr txBox="1"/>
          <p:nvPr/>
        </p:nvSpPr>
        <p:spPr>
          <a:xfrm>
            <a:off x="1367575" y="86125"/>
            <a:ext cx="8322900" cy="523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Georgian Student Organizations Association &amp; ESU</a:t>
            </a:r>
            <a:endParaRPr dirty="0"/>
          </a:p>
        </p:txBody>
      </p:sp>
      <p:sp>
        <p:nvSpPr>
          <p:cNvPr id="389" name="Google Shape;389;g11048d51f61_0_48"/>
          <p:cNvSpPr/>
          <p:nvPr/>
        </p:nvSpPr>
        <p:spPr>
          <a:xfrm>
            <a:off x="193047" y="6438125"/>
            <a:ext cx="1831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27-02-2023</a:t>
            </a:r>
            <a:endParaRPr dirty="0"/>
          </a:p>
        </p:txBody>
      </p:sp>
      <p:pic>
        <p:nvPicPr>
          <p:cNvPr id="390" name="Google Shape;390;g11048d51f61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58650" y="-39100"/>
            <a:ext cx="1533350" cy="139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6;p1">
            <a:extLst>
              <a:ext uri="{FF2B5EF4-FFF2-40B4-BE49-F238E27FC236}">
                <a16:creationId xmlns:a16="http://schemas.microsoft.com/office/drawing/2014/main" id="{18AF6357-E0EE-FE5B-B094-448B230F4F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81293" y="5215825"/>
            <a:ext cx="385107" cy="279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"/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"/>
          <p:cNvSpPr txBox="1"/>
          <p:nvPr/>
        </p:nvSpPr>
        <p:spPr>
          <a:xfrm>
            <a:off x="819575" y="94775"/>
            <a:ext cx="9914700" cy="523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GSOA member HEI’s </a:t>
            </a:r>
            <a:endParaRPr dirty="0"/>
          </a:p>
        </p:txBody>
      </p:sp>
      <p:sp>
        <p:nvSpPr>
          <p:cNvPr id="398" name="Google Shape;398;p3"/>
          <p:cNvSpPr/>
          <p:nvPr/>
        </p:nvSpPr>
        <p:spPr>
          <a:xfrm>
            <a:off x="193049" y="6438125"/>
            <a:ext cx="20994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800" b="1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27-02-2023</a:t>
            </a:r>
            <a:endParaRPr lang="en-US"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9" name="Google Shape;399;p3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63" cy="37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3</a:t>
            </a:fld>
            <a:endParaRPr sz="1800" b="1">
              <a:solidFill>
                <a:srgbClr val="EDEDED"/>
              </a:solidFill>
            </a:endParaRPr>
          </a:p>
        </p:txBody>
      </p:sp>
      <p:sp>
        <p:nvSpPr>
          <p:cNvPr id="400" name="Google Shape;400;p3"/>
          <p:cNvSpPr/>
          <p:nvPr/>
        </p:nvSpPr>
        <p:spPr>
          <a:xfrm>
            <a:off x="4575632" y="6438122"/>
            <a:ext cx="419891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800" dirty="0"/>
          </a:p>
        </p:txBody>
      </p:sp>
      <p:pic>
        <p:nvPicPr>
          <p:cNvPr id="401" name="Google Shape;40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773" y="810490"/>
            <a:ext cx="9756981" cy="5529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0950" y="-39100"/>
            <a:ext cx="1401050" cy="127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"/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"/>
          <p:cNvSpPr/>
          <p:nvPr/>
        </p:nvSpPr>
        <p:spPr>
          <a:xfrm>
            <a:off x="193043" y="6438125"/>
            <a:ext cx="28251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800" b="1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27-02-2023</a:t>
            </a:r>
            <a:endParaRPr lang="en-US"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10" name="Google Shape;410;p4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63" cy="37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4</a:t>
            </a:fld>
            <a:endParaRPr sz="1800" b="1">
              <a:solidFill>
                <a:srgbClr val="EDEDED"/>
              </a:solidFill>
            </a:endParaRPr>
          </a:p>
        </p:txBody>
      </p:sp>
      <p:grpSp>
        <p:nvGrpSpPr>
          <p:cNvPr id="411" name="Google Shape;411;p4"/>
          <p:cNvGrpSpPr/>
          <p:nvPr/>
        </p:nvGrpSpPr>
        <p:grpSpPr>
          <a:xfrm>
            <a:off x="3219900" y="685975"/>
            <a:ext cx="5904601" cy="5699842"/>
            <a:chOff x="1146170" y="1746"/>
            <a:chExt cx="5904601" cy="5699842"/>
          </a:xfrm>
        </p:grpSpPr>
        <p:sp>
          <p:nvSpPr>
            <p:cNvPr id="412" name="Google Shape;412;p4"/>
            <p:cNvSpPr/>
            <p:nvPr/>
          </p:nvSpPr>
          <p:spPr>
            <a:xfrm>
              <a:off x="3237952" y="1746"/>
              <a:ext cx="1721037" cy="1721037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"/>
            <p:cNvSpPr txBox="1"/>
            <p:nvPr/>
          </p:nvSpPr>
          <p:spPr>
            <a:xfrm>
              <a:off x="3489992" y="253786"/>
              <a:ext cx="1216957" cy="1216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Participation in higher education quality enhancement</a:t>
              </a:r>
              <a:endParaRPr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"/>
            <p:cNvSpPr/>
            <p:nvPr/>
          </p:nvSpPr>
          <p:spPr>
            <a:xfrm rot="2160000">
              <a:off x="4904766" y="1324101"/>
              <a:ext cx="458209" cy="5808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"/>
            <p:cNvSpPr txBox="1"/>
            <p:nvPr/>
          </p:nvSpPr>
          <p:spPr>
            <a:xfrm rot="2160000">
              <a:off x="4917893" y="1399872"/>
              <a:ext cx="320746" cy="348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4"/>
            <p:cNvSpPr/>
            <p:nvPr/>
          </p:nvSpPr>
          <p:spPr>
            <a:xfrm>
              <a:off x="5329734" y="1521514"/>
              <a:ext cx="1721037" cy="1721037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"/>
            <p:cNvSpPr txBox="1"/>
            <p:nvPr/>
          </p:nvSpPr>
          <p:spPr>
            <a:xfrm>
              <a:off x="5581774" y="1773554"/>
              <a:ext cx="1216957" cy="1216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Students’ rights protection</a:t>
              </a:r>
              <a:endPara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4"/>
            <p:cNvSpPr/>
            <p:nvPr/>
          </p:nvSpPr>
          <p:spPr>
            <a:xfrm rot="6554446">
              <a:off x="5552996" y="3285285"/>
              <a:ext cx="441243" cy="5808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"/>
            <p:cNvSpPr txBox="1"/>
            <p:nvPr/>
          </p:nvSpPr>
          <p:spPr>
            <a:xfrm rot="-4245554">
              <a:off x="5640993" y="3338966"/>
              <a:ext cx="308870" cy="348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4"/>
            <p:cNvSpPr/>
            <p:nvPr/>
          </p:nvSpPr>
          <p:spPr>
            <a:xfrm>
              <a:off x="4488234" y="3932450"/>
              <a:ext cx="1721037" cy="1721037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"/>
            <p:cNvSpPr txBox="1"/>
            <p:nvPr/>
          </p:nvSpPr>
          <p:spPr>
            <a:xfrm>
              <a:off x="4740274" y="4184490"/>
              <a:ext cx="1216957" cy="1216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Equality for all students </a:t>
              </a:r>
              <a:endPara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4"/>
            <p:cNvSpPr/>
            <p:nvPr/>
          </p:nvSpPr>
          <p:spPr>
            <a:xfrm rot="10734984">
              <a:off x="3871591" y="4526361"/>
              <a:ext cx="435920" cy="5808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"/>
            <p:cNvSpPr txBox="1"/>
            <p:nvPr/>
          </p:nvSpPr>
          <p:spPr>
            <a:xfrm rot="-65016">
              <a:off x="4002355" y="4641294"/>
              <a:ext cx="305144" cy="348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4"/>
            <p:cNvSpPr/>
            <p:nvPr/>
          </p:nvSpPr>
          <p:spPr>
            <a:xfrm>
              <a:off x="1945160" y="3980551"/>
              <a:ext cx="1721037" cy="1721037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"/>
            <p:cNvSpPr txBox="1"/>
            <p:nvPr/>
          </p:nvSpPr>
          <p:spPr>
            <a:xfrm>
              <a:off x="2197200" y="4232591"/>
              <a:ext cx="1216957" cy="1216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International-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isation</a:t>
              </a:r>
              <a:endParaRPr sz="16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and mobility </a:t>
              </a:r>
              <a:endParaRPr sz="1600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4"/>
            <p:cNvSpPr/>
            <p:nvPr/>
          </p:nvSpPr>
          <p:spPr>
            <a:xfrm rot="-6480000">
              <a:off x="2181086" y="3333460"/>
              <a:ext cx="458209" cy="5808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"/>
            <p:cNvSpPr txBox="1"/>
            <p:nvPr/>
          </p:nvSpPr>
          <p:spPr>
            <a:xfrm rot="4320000">
              <a:off x="2271057" y="3514998"/>
              <a:ext cx="320746" cy="348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4"/>
            <p:cNvSpPr/>
            <p:nvPr/>
          </p:nvSpPr>
          <p:spPr>
            <a:xfrm>
              <a:off x="1146170" y="1521514"/>
              <a:ext cx="1721037" cy="1721037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"/>
            <p:cNvSpPr txBox="1"/>
            <p:nvPr/>
          </p:nvSpPr>
          <p:spPr>
            <a:xfrm>
              <a:off x="1398210" y="1773554"/>
              <a:ext cx="1216957" cy="1216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Promoting healthy life-style</a:t>
              </a:r>
              <a:endPara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4"/>
            <p:cNvSpPr/>
            <p:nvPr/>
          </p:nvSpPr>
          <p:spPr>
            <a:xfrm rot="-2160000">
              <a:off x="2812984" y="1339346"/>
              <a:ext cx="458209" cy="5808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"/>
            <p:cNvSpPr txBox="1"/>
            <p:nvPr/>
          </p:nvSpPr>
          <p:spPr>
            <a:xfrm rot="-2160000">
              <a:off x="2826111" y="1495915"/>
              <a:ext cx="320746" cy="348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2" name="Google Shape;432;p4"/>
          <p:cNvSpPr/>
          <p:nvPr/>
        </p:nvSpPr>
        <p:spPr>
          <a:xfrm>
            <a:off x="4575632" y="6438122"/>
            <a:ext cx="47253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800" dirty="0"/>
          </a:p>
        </p:txBody>
      </p:sp>
      <p:sp>
        <p:nvSpPr>
          <p:cNvPr id="433" name="Google Shape;433;p4"/>
          <p:cNvSpPr txBox="1"/>
          <p:nvPr/>
        </p:nvSpPr>
        <p:spPr>
          <a:xfrm>
            <a:off x="1461350" y="58625"/>
            <a:ext cx="9273000" cy="523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Main priorities </a:t>
            </a:r>
            <a:endParaRPr lang="en-US" dirty="0"/>
          </a:p>
        </p:txBody>
      </p:sp>
      <p:pic>
        <p:nvPicPr>
          <p:cNvPr id="434" name="Google Shape;4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950" y="-39100"/>
            <a:ext cx="1401050" cy="127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"/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5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63" cy="37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5</a:t>
            </a:fld>
            <a:endParaRPr sz="1800" b="1">
              <a:solidFill>
                <a:srgbClr val="EDEDED"/>
              </a:solidFill>
            </a:endParaRPr>
          </a:p>
        </p:txBody>
      </p:sp>
      <p:pic>
        <p:nvPicPr>
          <p:cNvPr id="442" name="Google Shape;44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3136" y="1485029"/>
            <a:ext cx="3342640" cy="259838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"/>
          <p:cNvSpPr txBox="1"/>
          <p:nvPr/>
        </p:nvSpPr>
        <p:spPr>
          <a:xfrm>
            <a:off x="584199" y="4571421"/>
            <a:ext cx="4477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GSOA representatives actively involved as student experts in authorization and accreditation processes in Georgian, also in ESU expert pool on European Level. </a:t>
            </a:r>
            <a:endParaRPr dirty="0"/>
          </a:p>
        </p:txBody>
      </p:sp>
      <p:sp>
        <p:nvSpPr>
          <p:cNvPr id="444" name="Google Shape;444;p5"/>
          <p:cNvSpPr txBox="1"/>
          <p:nvPr/>
        </p:nvSpPr>
        <p:spPr>
          <a:xfrm>
            <a:off x="6624615" y="4458268"/>
            <a:ext cx="4287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GSOA representatives elected in decision making bodies of higher education in accreditation and authorization, national qualifications framework development and NCEQE coordination councils of Georgia. </a:t>
            </a:r>
            <a:endParaRPr dirty="0"/>
          </a:p>
        </p:txBody>
      </p:sp>
      <p:pic>
        <p:nvPicPr>
          <p:cNvPr id="445" name="Google Shape;44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75157" y="1644129"/>
            <a:ext cx="4329915" cy="1703573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5"/>
          <p:cNvSpPr/>
          <p:nvPr/>
        </p:nvSpPr>
        <p:spPr>
          <a:xfrm>
            <a:off x="4575632" y="6438122"/>
            <a:ext cx="421014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800" dirty="0"/>
          </a:p>
        </p:txBody>
      </p:sp>
      <p:sp>
        <p:nvSpPr>
          <p:cNvPr id="447" name="Google Shape;447;p5"/>
          <p:cNvSpPr txBox="1"/>
          <p:nvPr/>
        </p:nvSpPr>
        <p:spPr>
          <a:xfrm>
            <a:off x="476411" y="76621"/>
            <a:ext cx="10061700" cy="523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GSOA participation in HE policy of Georgia </a:t>
            </a:r>
            <a:endParaRPr dirty="0"/>
          </a:p>
        </p:txBody>
      </p:sp>
      <p:sp>
        <p:nvSpPr>
          <p:cNvPr id="448" name="Google Shape;448;p5"/>
          <p:cNvSpPr/>
          <p:nvPr/>
        </p:nvSpPr>
        <p:spPr>
          <a:xfrm>
            <a:off x="193046" y="6438125"/>
            <a:ext cx="202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800" b="1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27-02-2023</a:t>
            </a:r>
            <a:endParaRPr lang="en-US" sz="1800" dirty="0"/>
          </a:p>
        </p:txBody>
      </p:sp>
      <p:pic>
        <p:nvPicPr>
          <p:cNvPr id="449" name="Google Shape;44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34325" y="0"/>
            <a:ext cx="1401050" cy="127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7"/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7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63" cy="37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6</a:t>
            </a:fld>
            <a:endParaRPr sz="1800" b="1">
              <a:solidFill>
                <a:srgbClr val="EDEDED"/>
              </a:solidFill>
            </a:endParaRPr>
          </a:p>
        </p:txBody>
      </p:sp>
      <p:sp>
        <p:nvSpPr>
          <p:cNvPr id="471" name="Google Shape;471;p7"/>
          <p:cNvSpPr txBox="1"/>
          <p:nvPr/>
        </p:nvSpPr>
        <p:spPr>
          <a:xfrm>
            <a:off x="0" y="83775"/>
            <a:ext cx="11001080" cy="5847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Higher education quality assurance connected activities</a:t>
            </a:r>
            <a:endParaRPr dirty="0"/>
          </a:p>
        </p:txBody>
      </p:sp>
      <p:pic>
        <p:nvPicPr>
          <p:cNvPr id="472" name="Google Shape;47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70125"/>
            <a:ext cx="4013575" cy="2695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359" y="4002104"/>
            <a:ext cx="3733528" cy="2390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3158" y="4070111"/>
            <a:ext cx="3693587" cy="234859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76" name="Google Shape;47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35805" y="3881815"/>
            <a:ext cx="3766060" cy="2510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7"/>
          <p:cNvPicPr preferRelativeResize="0"/>
          <p:nvPr/>
        </p:nvPicPr>
        <p:blipFill rotWithShape="1">
          <a:blip r:embed="rId7">
            <a:alphaModFix/>
          </a:blip>
          <a:srcRect l="14109" b="7130"/>
          <a:stretch/>
        </p:blipFill>
        <p:spPr>
          <a:xfrm>
            <a:off x="8235805" y="1342329"/>
            <a:ext cx="3766059" cy="242071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78" name="Google Shape;478;p7"/>
          <p:cNvSpPr txBox="1"/>
          <p:nvPr/>
        </p:nvSpPr>
        <p:spPr>
          <a:xfrm>
            <a:off x="-2364971" y="6488668"/>
            <a:ext cx="624285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800" b="1" dirty="0">
                <a:solidFill>
                  <a:srgbClr val="EDEDED"/>
                </a:solidFill>
                <a:latin typeface="Merriweather"/>
                <a:ea typeface="Merriweather"/>
                <a:cs typeface="Merriweather"/>
                <a:sym typeface="Merriweather"/>
              </a:rPr>
              <a:t>27-02-2023</a:t>
            </a:r>
            <a:endParaRPr lang="en-US" sz="1800" dirty="0"/>
          </a:p>
        </p:txBody>
      </p:sp>
      <p:sp>
        <p:nvSpPr>
          <p:cNvPr id="479" name="Google Shape;479;p7"/>
          <p:cNvSpPr/>
          <p:nvPr/>
        </p:nvSpPr>
        <p:spPr>
          <a:xfrm>
            <a:off x="4575632" y="6438122"/>
            <a:ext cx="400276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800" dirty="0"/>
          </a:p>
        </p:txBody>
      </p:sp>
      <p:pic>
        <p:nvPicPr>
          <p:cNvPr id="480" name="Google Shape;480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07725" y="0"/>
            <a:ext cx="1284276" cy="117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5642A3-1F18-E077-EE07-66F14CEF98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3576" y="1302628"/>
            <a:ext cx="4107468" cy="2563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E99184-E050-42E7-8070-D3DDB9053AD1}"/>
              </a:ext>
            </a:extLst>
          </p:cNvPr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31141F-113F-4FC7-AE3E-3701E0B8F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69"/>
            <a:ext cx="1261216" cy="128016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1057522-6F68-42E3-AEA1-498B1AC6E0DF}"/>
              </a:ext>
            </a:extLst>
          </p:cNvPr>
          <p:cNvSpPr/>
          <p:nvPr/>
        </p:nvSpPr>
        <p:spPr>
          <a:xfrm>
            <a:off x="4504852" y="6438122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892FE3-FA73-46A4-843D-73BFE3017761}"/>
              </a:ext>
            </a:extLst>
          </p:cNvPr>
          <p:cNvSpPr/>
          <p:nvPr/>
        </p:nvSpPr>
        <p:spPr>
          <a:xfrm>
            <a:off x="314880" y="6438122"/>
            <a:ext cx="102464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7-02-20</a:t>
            </a:r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3</a:t>
            </a: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838CA83-3646-40D5-982E-4DC79C78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4335" y="6458017"/>
            <a:ext cx="1744863" cy="375504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 </a:t>
            </a:r>
            <a:fld id="{9DEC907B-2156-D24F-9C68-53DDEED295ED}" type="slidenum">
              <a:rPr lang="en-US" sz="1800" b="1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pPr algn="ctr"/>
              <a:t>7</a:t>
            </a:fld>
            <a:endParaRPr lang="en-US" sz="1800" b="1" dirty="0">
              <a:solidFill>
                <a:schemeClr val="accent3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38791B-CD48-497F-987E-17F8A0098C71}"/>
              </a:ext>
            </a:extLst>
          </p:cNvPr>
          <p:cNvSpPr txBox="1"/>
          <p:nvPr/>
        </p:nvSpPr>
        <p:spPr>
          <a:xfrm>
            <a:off x="1448524" y="74073"/>
            <a:ext cx="1074347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002060"/>
                </a:solidFill>
              </a:rPr>
              <a:t>Students engagement mechanisms to IQA processes in Georgia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499D8-9375-450A-B253-9E1E9B10649C}"/>
              </a:ext>
            </a:extLst>
          </p:cNvPr>
          <p:cNvSpPr txBox="1"/>
          <p:nvPr/>
        </p:nvSpPr>
        <p:spPr>
          <a:xfrm>
            <a:off x="0" y="1309423"/>
            <a:ext cx="120917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Involvement of students at the central and faculty level of higher education institutions </a:t>
            </a:r>
            <a:endParaRPr lang="ka-GE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(law about higher education annex </a:t>
            </a:r>
            <a:r>
              <a:rPr lang="ka-GE" b="1" dirty="0">
                <a:solidFill>
                  <a:schemeClr val="accent1">
                    <a:lumMod val="75000"/>
                  </a:schemeClr>
                </a:solidFill>
              </a:rPr>
              <a:t>27)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1/3 of the number of students in the representative councils in the state-based higher education institutions, 1/4 in the faculty councils.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Involvement of students in authorization and accreditation assessment processes</a:t>
            </a:r>
            <a:r>
              <a:rPr lang="ka-GE" b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National standards) </a:t>
            </a:r>
            <a:endParaRPr lang="ka-G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Interviews;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Authorization 5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</a:rPr>
              <a:t>th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 and accreditation 3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</a:rPr>
              <a:t>rd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standards.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The need for student representative bodies in all HEIs - in the form of student self-governments (Law about higher Education Annex 45).</a:t>
            </a:r>
            <a:endParaRPr lang="ka-G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ka-GE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6B3465-2D8B-4D36-992D-42FAEC5579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908" y="4239294"/>
            <a:ext cx="3306115" cy="2218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0BF2A-9FC3-E92B-200A-B1B25D413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151" y="4229563"/>
            <a:ext cx="3082515" cy="2158144"/>
          </a:xfrm>
          <a:prstGeom prst="rect">
            <a:avLst/>
          </a:prstGeom>
        </p:spPr>
      </p:pic>
      <p:pic>
        <p:nvPicPr>
          <p:cNvPr id="2050" name="Picture 2" descr="Survey: Students want connections with professors but may not initiate them">
            <a:extLst>
              <a:ext uri="{FF2B5EF4-FFF2-40B4-BE49-F238E27FC236}">
                <a16:creationId xmlns:a16="http://schemas.microsoft.com/office/drawing/2014/main" id="{BEA6BD6F-2E40-1BF7-E535-67A7A272D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8495"/>
            <a:ext cx="3304674" cy="207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2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E99184-E050-42E7-8070-D3DDB9053AD1}"/>
              </a:ext>
            </a:extLst>
          </p:cNvPr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31141F-113F-4FC7-AE3E-3701E0B8F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69"/>
            <a:ext cx="1261216" cy="128016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1057522-6F68-42E3-AEA1-498B1AC6E0DF}"/>
              </a:ext>
            </a:extLst>
          </p:cNvPr>
          <p:cNvSpPr/>
          <p:nvPr/>
        </p:nvSpPr>
        <p:spPr>
          <a:xfrm>
            <a:off x="4504852" y="6438122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892FE3-FA73-46A4-843D-73BFE3017761}"/>
              </a:ext>
            </a:extLst>
          </p:cNvPr>
          <p:cNvSpPr/>
          <p:nvPr/>
        </p:nvSpPr>
        <p:spPr>
          <a:xfrm>
            <a:off x="314880" y="6438122"/>
            <a:ext cx="102464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27-</a:t>
            </a:r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0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2-20</a:t>
            </a:r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3</a:t>
            </a: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838CA83-3646-40D5-982E-4DC79C78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4335" y="6458017"/>
            <a:ext cx="1744863" cy="375504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 </a:t>
            </a:r>
            <a:fld id="{9DEC907B-2156-D24F-9C68-53DDEED295ED}" type="slidenum">
              <a:rPr lang="en-US" sz="1800" b="1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pPr algn="ctr"/>
              <a:t>8</a:t>
            </a:fld>
            <a:endParaRPr lang="en-US" sz="1800" b="1" dirty="0">
              <a:solidFill>
                <a:schemeClr val="accent3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38791B-CD48-497F-987E-17F8A0098C71}"/>
              </a:ext>
            </a:extLst>
          </p:cNvPr>
          <p:cNvSpPr txBox="1"/>
          <p:nvPr/>
        </p:nvSpPr>
        <p:spPr>
          <a:xfrm>
            <a:off x="1448524" y="74073"/>
            <a:ext cx="1074347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>
                <a:ln w="0"/>
                <a:solidFill>
                  <a:srgbClr val="002060"/>
                </a:solidFill>
              </a:rPr>
              <a:t>Students</a:t>
            </a:r>
            <a:r>
              <a:rPr lang="fr-FR" sz="2800" b="1" dirty="0">
                <a:ln w="0"/>
                <a:solidFill>
                  <a:srgbClr val="002060"/>
                </a:solidFill>
              </a:rPr>
              <a:t> engagement main </a:t>
            </a:r>
            <a:r>
              <a:rPr lang="fr-FR" sz="2800" b="1" dirty="0" err="1">
                <a:ln w="0"/>
                <a:solidFill>
                  <a:srgbClr val="002060"/>
                </a:solidFill>
              </a:rPr>
              <a:t>Indicators</a:t>
            </a:r>
            <a:r>
              <a:rPr lang="fr-FR" sz="2800" b="1" dirty="0">
                <a:ln w="0"/>
                <a:solidFill>
                  <a:srgbClr val="002060"/>
                </a:solidFill>
              </a:rPr>
              <a:t> for IQA system </a:t>
            </a:r>
            <a:r>
              <a:rPr lang="fr-FR" sz="2800" b="1" dirty="0" err="1">
                <a:ln w="0"/>
                <a:solidFill>
                  <a:srgbClr val="002060"/>
                </a:solidFill>
              </a:rPr>
              <a:t>assessment</a:t>
            </a:r>
            <a:r>
              <a:rPr lang="fr-FR" sz="2800" b="1" dirty="0">
                <a:ln w="0"/>
                <a:solidFill>
                  <a:srgbClr val="002060"/>
                </a:solidFill>
              </a:rPr>
              <a:t>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499D8-9375-450A-B253-9E1E9B10649C}"/>
              </a:ext>
            </a:extLst>
          </p:cNvPr>
          <p:cNvSpPr txBox="1"/>
          <p:nvPr/>
        </p:nvSpPr>
        <p:spPr>
          <a:xfrm>
            <a:off x="129443" y="1130784"/>
            <a:ext cx="111592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Participation of students in the development of educational programs and evaluation processes in all directions of activities of higher education institutions</a:t>
            </a:r>
          </a:p>
          <a:p>
            <a:pPr marL="1200150" lvl="2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Student involvement in surveys; </a:t>
            </a:r>
          </a:p>
          <a:p>
            <a:pPr marL="1200150" lvl="2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Focus groups; </a:t>
            </a:r>
          </a:p>
          <a:p>
            <a:pPr marL="1200150" lvl="2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Meetings;</a:t>
            </a:r>
          </a:p>
          <a:p>
            <a:pPr marL="1200150" lvl="2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Working groups;</a:t>
            </a:r>
          </a:p>
          <a:p>
            <a:pPr marL="1200150" lvl="2" indent="-285750">
              <a:buFontTx/>
              <a:buChar char="-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Students in the programs and institutions self-assessment teams.</a:t>
            </a:r>
          </a:p>
          <a:p>
            <a:pPr marL="914400" lvl="2"/>
            <a:endParaRPr lang="en-US" sz="18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Work quality of Student Support Services and Career Centers in the university and results;</a:t>
            </a:r>
          </a:p>
          <a:p>
            <a:pPr lvl="2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Open information access for students on domestic grants, exchange programs, international conferences and financing   opportunities.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ka-GE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ka-GE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a-GE" dirty="0"/>
          </a:p>
          <a:p>
            <a:pPr marL="285750" indent="-285750">
              <a:buFontTx/>
              <a:buChar char="-"/>
            </a:pPr>
            <a:endParaRPr lang="ka-GE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7F124-A931-7C10-4A4B-3673A7072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" y="4467655"/>
            <a:ext cx="4100746" cy="1970467"/>
          </a:xfrm>
          <a:prstGeom prst="rect">
            <a:avLst/>
          </a:prstGeom>
        </p:spPr>
      </p:pic>
      <p:pic>
        <p:nvPicPr>
          <p:cNvPr id="1028" name="Picture 4" descr="Student Resources - NAAHP">
            <a:extLst>
              <a:ext uri="{FF2B5EF4-FFF2-40B4-BE49-F238E27FC236}">
                <a16:creationId xmlns:a16="http://schemas.microsoft.com/office/drawing/2014/main" id="{0079A892-B825-7874-8B5D-5ADF91CCB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881" y="4401779"/>
            <a:ext cx="3219014" cy="197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udent Support Services | Heartland Community College">
            <a:extLst>
              <a:ext uri="{FF2B5EF4-FFF2-40B4-BE49-F238E27FC236}">
                <a16:creationId xmlns:a16="http://schemas.microsoft.com/office/drawing/2014/main" id="{5B8A2D05-934B-72A9-7F5A-F6BE93047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495" y="4401779"/>
            <a:ext cx="2744120" cy="205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03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E99184-E050-42E7-8070-D3DDB9053AD1}"/>
              </a:ext>
            </a:extLst>
          </p:cNvPr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31141F-113F-4FC7-AE3E-3701E0B8F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69"/>
            <a:ext cx="1261216" cy="128016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1057522-6F68-42E3-AEA1-498B1AC6E0DF}"/>
              </a:ext>
            </a:extLst>
          </p:cNvPr>
          <p:cNvSpPr/>
          <p:nvPr/>
        </p:nvSpPr>
        <p:spPr>
          <a:xfrm>
            <a:off x="4504852" y="6438122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892FE3-FA73-46A4-843D-73BFE3017761}"/>
              </a:ext>
            </a:extLst>
          </p:cNvPr>
          <p:cNvSpPr/>
          <p:nvPr/>
        </p:nvSpPr>
        <p:spPr>
          <a:xfrm>
            <a:off x="314880" y="6438122"/>
            <a:ext cx="102464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27-</a:t>
            </a:r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0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2-20</a:t>
            </a:r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3</a:t>
            </a: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838CA83-3646-40D5-982E-4DC79C78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4335" y="6458017"/>
            <a:ext cx="1744863" cy="375504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 </a:t>
            </a:r>
            <a:fld id="{9DEC907B-2156-D24F-9C68-53DDEED295ED}" type="slidenum">
              <a:rPr lang="en-US" sz="1800" b="1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pPr algn="ctr"/>
              <a:t>9</a:t>
            </a:fld>
            <a:endParaRPr lang="en-US" sz="1800" b="1" dirty="0">
              <a:solidFill>
                <a:schemeClr val="accent3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38791B-CD48-497F-987E-17F8A0098C71}"/>
              </a:ext>
            </a:extLst>
          </p:cNvPr>
          <p:cNvSpPr txBox="1"/>
          <p:nvPr/>
        </p:nvSpPr>
        <p:spPr>
          <a:xfrm>
            <a:off x="1448524" y="74073"/>
            <a:ext cx="10743476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002060"/>
                </a:solidFill>
              </a:rPr>
              <a:t>Key components of how to assess students' participation in HEI’s internal processes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499D8-9375-450A-B253-9E1E9B10649C}"/>
              </a:ext>
            </a:extLst>
          </p:cNvPr>
          <p:cNvSpPr txBox="1"/>
          <p:nvPr/>
        </p:nvSpPr>
        <p:spPr>
          <a:xfrm>
            <a:off x="-988291" y="1225689"/>
            <a:ext cx="130048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2"/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standards</a:t>
            </a: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914400" lvl="2"/>
            <a:r>
              <a:rPr lang="en-US" sz="1300" b="1" u="sng" dirty="0">
                <a:solidFill>
                  <a:schemeClr val="accent1">
                    <a:lumMod val="75000"/>
                  </a:schemeClr>
                </a:solidFill>
              </a:rPr>
              <a:t>3.1/3.2 Students consulting services and supervision: 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Statistical data about various projects and the students involved in them;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The student receives appropriate counseling on planning the educational process, improving academic achievements, employment and career development;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Within the program, students have the opportunity to participate in local and international projects, events, conferences and researches; 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Participates in international mobility.</a:t>
            </a:r>
          </a:p>
          <a:p>
            <a:pPr marL="914400" lvl="2"/>
            <a:r>
              <a:rPr lang="en-US" sz="1300" b="1" u="sng" dirty="0">
                <a:solidFill>
                  <a:schemeClr val="accent1">
                    <a:lumMod val="75000"/>
                  </a:schemeClr>
                </a:solidFill>
              </a:rPr>
              <a:t>5.1. Internal quality assessment: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Student profiles, student progress, status suspension and termination rates, student satisfaction with their program;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The results of the student survey conducted by the Higher education institutions;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Results of the interviews with students.</a:t>
            </a:r>
          </a:p>
          <a:p>
            <a:pPr marL="914400" lvl="2"/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Authorization standards: </a:t>
            </a:r>
          </a:p>
          <a:p>
            <a:pPr marL="914400" lvl="2"/>
            <a:r>
              <a:rPr lang="en-US" sz="1300" b="1" u="sng" dirty="0">
                <a:solidFill>
                  <a:schemeClr val="accent1">
                    <a:lumMod val="75000"/>
                  </a:schemeClr>
                </a:solidFill>
              </a:rPr>
              <a:t>5.1/5.2 Students and their support measures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HEI ensures the creation of a student-oriented environment and the protection of their rights;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Offers students appropriate services, including among the employment promotion mechanisms;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Provides maximum information of students, implements various events and encourages student involvement in these events;</a:t>
            </a:r>
          </a:p>
          <a:p>
            <a:pPr marL="1200150" lvl="2" indent="-285750">
              <a:buFontTx/>
              <a:buChar char="-"/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In order to improve student support measures, HEI It takes into account the results of the student survey.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3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ka-GE" sz="13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ka-GE" sz="13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a-GE" sz="1300" dirty="0"/>
          </a:p>
          <a:p>
            <a:pPr marL="285750" indent="-285750">
              <a:buFontTx/>
              <a:buChar char="-"/>
            </a:pPr>
            <a:endParaRPr lang="ka-GE" sz="1300" dirty="0"/>
          </a:p>
          <a:p>
            <a:endParaRPr lang="en-US" sz="13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680CBA-C745-524D-0399-ED0364CED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237" y="4727700"/>
            <a:ext cx="3241763" cy="1685943"/>
          </a:xfrm>
          <a:prstGeom prst="rect">
            <a:avLst/>
          </a:prstGeom>
        </p:spPr>
      </p:pic>
      <p:pic>
        <p:nvPicPr>
          <p:cNvPr id="3076" name="Picture 4" descr="ULUSLARARASI STANDART EĞİTİM SINIFLANDIRMASI – Otomotiv Mühendisliği Alanı  – Otomotiv Mühendisleri Derneği">
            <a:extLst>
              <a:ext uri="{FF2B5EF4-FFF2-40B4-BE49-F238E27FC236}">
                <a16:creationId xmlns:a16="http://schemas.microsoft.com/office/drawing/2014/main" id="{B7A935F2-E9C0-4F7B-607F-9F5EA9214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7699"/>
            <a:ext cx="3049794" cy="168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ccreditation Standards">
            <a:extLst>
              <a:ext uri="{FF2B5EF4-FFF2-40B4-BE49-F238E27FC236}">
                <a16:creationId xmlns:a16="http://schemas.microsoft.com/office/drawing/2014/main" id="{9B5DE1FC-2B37-5895-F6AC-30182BAF7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569" y="5053925"/>
            <a:ext cx="4678861" cy="133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66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E99184-E050-42E7-8070-D3DDB9053AD1}"/>
              </a:ext>
            </a:extLst>
          </p:cNvPr>
          <p:cNvSpPr/>
          <p:nvPr/>
        </p:nvSpPr>
        <p:spPr>
          <a:xfrm>
            <a:off x="0" y="6438122"/>
            <a:ext cx="12192000" cy="419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31141F-113F-4FC7-AE3E-3701E0B8F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69"/>
            <a:ext cx="1261216" cy="128016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1057522-6F68-42E3-AEA1-498B1AC6E0DF}"/>
              </a:ext>
            </a:extLst>
          </p:cNvPr>
          <p:cNvSpPr/>
          <p:nvPr/>
        </p:nvSpPr>
        <p:spPr>
          <a:xfrm>
            <a:off x="4504852" y="6438122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892FE3-FA73-46A4-843D-73BFE3017761}"/>
              </a:ext>
            </a:extLst>
          </p:cNvPr>
          <p:cNvSpPr/>
          <p:nvPr/>
        </p:nvSpPr>
        <p:spPr>
          <a:xfrm>
            <a:off x="314880" y="6438122"/>
            <a:ext cx="102464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27-</a:t>
            </a:r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0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2-20</a:t>
            </a:r>
            <a:r>
              <a:rPr lang="ka-GE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3</a:t>
            </a: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838CA83-3646-40D5-982E-4DC79C78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4335" y="6458017"/>
            <a:ext cx="1744863" cy="375504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 </a:t>
            </a:r>
            <a:fld id="{9DEC907B-2156-D24F-9C68-53DDEED295ED}" type="slidenum">
              <a:rPr lang="en-US" sz="1800" b="1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pPr algn="ctr"/>
              <a:t>10</a:t>
            </a:fld>
            <a:endParaRPr lang="en-US" sz="1800" b="1" dirty="0">
              <a:solidFill>
                <a:schemeClr val="accent3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38791B-CD48-497F-987E-17F8A0098C71}"/>
              </a:ext>
            </a:extLst>
          </p:cNvPr>
          <p:cNvSpPr txBox="1"/>
          <p:nvPr/>
        </p:nvSpPr>
        <p:spPr>
          <a:xfrm>
            <a:off x="1448524" y="74073"/>
            <a:ext cx="10743476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002060"/>
                </a:solidFill>
              </a:rPr>
              <a:t>Schematic methodology to encourage students’ participation in the IQA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2603B9-92EF-096B-F042-ADE5E58475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644" b="36790"/>
          <a:stretch/>
        </p:blipFill>
        <p:spPr>
          <a:xfrm>
            <a:off x="0" y="1682324"/>
            <a:ext cx="7121236" cy="47235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F4D8BB-6D6E-AEE5-53C9-2A573010F0B2}"/>
              </a:ext>
            </a:extLst>
          </p:cNvPr>
          <p:cNvSpPr txBox="1"/>
          <p:nvPr/>
        </p:nvSpPr>
        <p:spPr>
          <a:xfrm>
            <a:off x="6009430" y="1265952"/>
            <a:ext cx="761076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Development of strategic and action plans is crucial in the student-centered 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education context.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0C02C1-BC7F-FB16-47FC-ED6E99548D65}"/>
              </a:ext>
            </a:extLst>
          </p:cNvPr>
          <p:cNvSpPr txBox="1"/>
          <p:nvPr/>
        </p:nvSpPr>
        <p:spPr>
          <a:xfrm>
            <a:off x="6009430" y="1829756"/>
            <a:ext cx="630381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Encourage students to answer the surveys and emphasize their role on IQA.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A191C8-2AC7-F294-CE04-7BE17B78646F}"/>
              </a:ext>
            </a:extLst>
          </p:cNvPr>
          <p:cNvSpPr txBox="1"/>
          <p:nvPr/>
        </p:nvSpPr>
        <p:spPr>
          <a:xfrm>
            <a:off x="6009430" y="2249815"/>
            <a:ext cx="62437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Students should feel value of their participation, for instance, by means of social media, which nowadays, is the most powerful</a:t>
            </a:r>
            <a:r>
              <a:rPr lang="en-US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6C74EE-FF09-C61A-7EBA-2B26704E30A8}"/>
              </a:ext>
            </a:extLst>
          </p:cNvPr>
          <p:cNvSpPr txBox="1"/>
          <p:nvPr/>
        </p:nvSpPr>
        <p:spPr>
          <a:xfrm>
            <a:off x="6009430" y="2836290"/>
            <a:ext cx="62437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A meeting at the end of each academic year, in which responsible persons exposes to students the results from questionnaires and the measures they are considering implementing in the following year</a:t>
            </a:r>
            <a:r>
              <a:rPr lang="en-US" dirty="0"/>
              <a:t>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B2825C-A007-A141-8023-19F2D620335B}"/>
              </a:ext>
            </a:extLst>
          </p:cNvPr>
          <p:cNvSpPr txBox="1"/>
          <p:nvPr/>
        </p:nvSpPr>
        <p:spPr>
          <a:xfrm>
            <a:off x="6009430" y="3660516"/>
            <a:ext cx="61825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Students should capture that, their opinions are taken seriously by the HEI and that is effective in the decision-making process.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B657E4-1D1A-DFB9-02D0-F891C459FF00}"/>
              </a:ext>
            </a:extLst>
          </p:cNvPr>
          <p:cNvSpPr txBox="1"/>
          <p:nvPr/>
        </p:nvSpPr>
        <p:spPr>
          <a:xfrm>
            <a:off x="6009430" y="4242538"/>
            <a:ext cx="609020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300" b="1" dirty="0">
                <a:solidFill>
                  <a:schemeClr val="accent1">
                    <a:lumMod val="75000"/>
                  </a:schemeClr>
                </a:solidFill>
              </a:rPr>
              <a:t>HEI should prevent or correct unwanted or unexpected changes, through periodic checks, measuring quality performance against expectations, identifying where the gaps are based on the students requirements. </a:t>
            </a:r>
          </a:p>
        </p:txBody>
      </p:sp>
    </p:spTree>
    <p:extLst>
      <p:ext uri="{BB962C8B-B14F-4D97-AF65-F5344CB8AC3E}">
        <p14:creationId xmlns:p14="http://schemas.microsoft.com/office/powerpoint/2010/main" val="550081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1105689f0c9_0_51"/>
          <p:cNvSpPr/>
          <p:nvPr/>
        </p:nvSpPr>
        <p:spPr>
          <a:xfrm>
            <a:off x="0" y="6438122"/>
            <a:ext cx="12192000" cy="420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g1105689f0c9_0_51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11</a:t>
            </a:fld>
            <a:endParaRPr sz="1800" b="1">
              <a:solidFill>
                <a:srgbClr val="EDEDED"/>
              </a:solidFill>
            </a:endParaRPr>
          </a:p>
        </p:txBody>
      </p:sp>
      <p:sp>
        <p:nvSpPr>
          <p:cNvPr id="561" name="Google Shape;561;g1105689f0c9_0_51"/>
          <p:cNvSpPr txBox="1"/>
          <p:nvPr/>
        </p:nvSpPr>
        <p:spPr>
          <a:xfrm>
            <a:off x="2234076" y="0"/>
            <a:ext cx="7860000" cy="58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1105689f0c9_0_51"/>
          <p:cNvSpPr/>
          <p:nvPr/>
        </p:nvSpPr>
        <p:spPr>
          <a:xfrm>
            <a:off x="4575631" y="6438121"/>
            <a:ext cx="4696705" cy="395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800" dirty="0"/>
          </a:p>
        </p:txBody>
      </p:sp>
      <p:sp>
        <p:nvSpPr>
          <p:cNvPr id="563" name="Google Shape;563;g1105689f0c9_0_51"/>
          <p:cNvSpPr txBox="1"/>
          <p:nvPr/>
        </p:nvSpPr>
        <p:spPr>
          <a:xfrm>
            <a:off x="66276" y="5683"/>
            <a:ext cx="10027800" cy="95406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Challenges and planned activities for Students Role Development in the HE Quality Internal Mechanisms</a:t>
            </a:r>
            <a:endParaRPr dirty="0"/>
          </a:p>
        </p:txBody>
      </p:sp>
      <p:sp>
        <p:nvSpPr>
          <p:cNvPr id="564" name="Google Shape;564;g1105689f0c9_0_51"/>
          <p:cNvSpPr/>
          <p:nvPr/>
        </p:nvSpPr>
        <p:spPr>
          <a:xfrm>
            <a:off x="193046" y="6438125"/>
            <a:ext cx="2040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27-</a:t>
            </a:r>
            <a:r>
              <a:rPr lang="ka-GE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0</a:t>
            </a:r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2-20</a:t>
            </a:r>
            <a:r>
              <a:rPr lang="ka-GE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</a:t>
            </a:r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3</a:t>
            </a:r>
          </a:p>
        </p:txBody>
      </p:sp>
      <p:pic>
        <p:nvPicPr>
          <p:cNvPr id="565" name="Google Shape;565;g1105689f0c9_0_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07725" y="0"/>
            <a:ext cx="1284276" cy="117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g1105689f0c9_0_51"/>
          <p:cNvSpPr txBox="1"/>
          <p:nvPr/>
        </p:nvSpPr>
        <p:spPr>
          <a:xfrm>
            <a:off x="0" y="1625086"/>
            <a:ext cx="12192000" cy="634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Challenges:</a:t>
            </a:r>
            <a:endParaRPr sz="1800" b="1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Increasing the role of students in private higher institutions at the level of university management;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Strengthening tools for the evaluation and recommendation of the third accreditation and fifth authorization standard;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Increasing the involvement of international students in internal and external quality assurance processes;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Encouraging universities to identify students of relevant competence and to involve them more in internal quality assurance processes;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Measures how higher education institution implements the results gained by the students feedback; 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active involvement of students in international projects related to quality assurance of higher education.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endParaRPr lang="en-US" sz="1700" dirty="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u="sng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Planned activities: </a:t>
            </a:r>
            <a:endParaRPr sz="1700" b="1" u="sng" dirty="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65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700"/>
              <a:buFont typeface="Calibri"/>
              <a:buChar char="-"/>
            </a:pPr>
            <a:r>
              <a:rPr lang="en-US" sz="170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Participation of GSOA with student voice in PRODIGE: Project on Digital Transformation of Higher Education in GEORGIA - Erasmus + CBHE;</a:t>
            </a:r>
            <a:endParaRPr sz="1700" dirty="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65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700"/>
              <a:buFont typeface="Calibri"/>
              <a:buChar char="-"/>
            </a:pPr>
            <a:r>
              <a:rPr lang="en-US" sz="170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Organizing student conference and trainings about internal quality development for students;</a:t>
            </a:r>
          </a:p>
          <a:p>
            <a:pPr marL="457200" marR="0" lvl="0" indent="-3365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700"/>
              <a:buFont typeface="Calibri"/>
              <a:buChar char="-"/>
            </a:pPr>
            <a:r>
              <a:rPr lang="en-US" sz="170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Surveys and investigations with member unions, active participation;</a:t>
            </a:r>
          </a:p>
          <a:p>
            <a:pPr marL="457200" marR="0" lvl="0" indent="-3365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700"/>
              <a:buFont typeface="Calibri"/>
              <a:buChar char="-"/>
            </a:pPr>
            <a:r>
              <a:rPr lang="en-US" sz="170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More thematic trainings for student experts regarding evaluation tools with ESU-EQE involvement;</a:t>
            </a:r>
          </a:p>
          <a:p>
            <a:pPr marL="457200" marR="0" lvl="0" indent="-3365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700"/>
              <a:buFont typeface="Calibri"/>
              <a:buChar char="-"/>
            </a:pPr>
            <a:r>
              <a:rPr lang="en-US" sz="170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Organizing special season connected to internal quality mechanisms during ESU 84</a:t>
            </a:r>
            <a:r>
              <a:rPr lang="en-US" sz="1700" baseline="3000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70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 board meeting in Georgia and sharing best European practices.</a:t>
            </a:r>
            <a:endParaRPr sz="1700" dirty="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1"/>
          <p:cNvSpPr/>
          <p:nvPr/>
        </p:nvSpPr>
        <p:spPr>
          <a:xfrm>
            <a:off x="0" y="6453675"/>
            <a:ext cx="12192000" cy="419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3" name="Google Shape;57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125" y="122846"/>
            <a:ext cx="2338591" cy="2373715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11"/>
          <p:cNvSpPr txBox="1">
            <a:spLocks noGrp="1"/>
          </p:cNvSpPr>
          <p:nvPr>
            <p:ph type="sldNum" idx="12"/>
          </p:nvPr>
        </p:nvSpPr>
        <p:spPr>
          <a:xfrm>
            <a:off x="10734335" y="6458017"/>
            <a:ext cx="1744863" cy="37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EDEDED"/>
                </a:solidFill>
              </a:rPr>
              <a:t> </a:t>
            </a:r>
            <a:fld id="{00000000-1234-1234-1234-123412341234}" type="slidenum">
              <a:rPr lang="en-US" sz="1800" b="1">
                <a:solidFill>
                  <a:srgbClr val="EDEDED"/>
                </a:solidFill>
              </a:rPr>
              <a:t>12</a:t>
            </a:fld>
            <a:endParaRPr sz="1800" b="1">
              <a:solidFill>
                <a:srgbClr val="EDEDED"/>
              </a:solidFill>
            </a:endParaRPr>
          </a:p>
        </p:txBody>
      </p:sp>
      <p:sp>
        <p:nvSpPr>
          <p:cNvPr id="575" name="Google Shape;575;p11"/>
          <p:cNvSpPr txBox="1"/>
          <p:nvPr/>
        </p:nvSpPr>
        <p:spPr>
          <a:xfrm>
            <a:off x="1658566" y="3518702"/>
            <a:ext cx="8660860" cy="7078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Thank you very much for attention!</a:t>
            </a:r>
            <a:endParaRPr dirty="0"/>
          </a:p>
        </p:txBody>
      </p:sp>
      <p:pic>
        <p:nvPicPr>
          <p:cNvPr id="576" name="Google Shape;57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56" y="122843"/>
            <a:ext cx="3342641" cy="259838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1"/>
          <p:cNvSpPr/>
          <p:nvPr/>
        </p:nvSpPr>
        <p:spPr>
          <a:xfrm>
            <a:off x="193047" y="6438125"/>
            <a:ext cx="2003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27-</a:t>
            </a:r>
            <a:r>
              <a:rPr lang="ka-GE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0</a:t>
            </a:r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2-20</a:t>
            </a:r>
            <a:r>
              <a:rPr lang="ka-GE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2</a:t>
            </a:r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Sylfaen (Body)"/>
              </a:rPr>
              <a:t>3</a:t>
            </a:r>
          </a:p>
        </p:txBody>
      </p:sp>
      <p:sp>
        <p:nvSpPr>
          <p:cNvPr id="579" name="Google Shape;579;p11"/>
          <p:cNvSpPr/>
          <p:nvPr/>
        </p:nvSpPr>
        <p:spPr>
          <a:xfrm>
            <a:off x="4575632" y="6438122"/>
            <a:ext cx="434377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NCEQE International Conference 2023</a:t>
            </a:r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9B4B0B-3057-4201-E3E1-D84D498ED8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631" y="1037304"/>
            <a:ext cx="5906160" cy="10665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1056</Words>
  <Application>Microsoft Office PowerPoint</Application>
  <PresentationFormat>Widescreen</PresentationFormat>
  <Paragraphs>154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Nika Tikanashvili</dc:creator>
  <cp:lastModifiedBy>Nika Tikanashvili</cp:lastModifiedBy>
  <cp:revision>6</cp:revision>
  <dcterms:created xsi:type="dcterms:W3CDTF">2023-02-25T18:52:44Z</dcterms:created>
  <dcterms:modified xsi:type="dcterms:W3CDTF">2023-04-25T07:00:13Z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2023-04-25T07:00:13Z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17d3750e-85f4-4594-90ca-703d51b6fbd5</vt:lpwstr>
  </property>
  <property fmtid="{D5CDD505-2E9C-101B-9397-08002B2CF9AE}" pid="8" name="MSIP_Label_cdd2b3a5-926f-4111-8eea-9c5318b8762f_ContentBits">
    <vt:lpwstr>0</vt:lpwstr>
  </property>
</Properties>
</file>