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291" r:id="rId1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li Odishvili" userId="S::l.odishvili@eqe.ge::f7bceaaa-a93a-4346-9915-c47a8fccb852" providerId="AD" clId="Web-{F212650F-1ABA-A3A5-70F0-73957F87E99D}"/>
    <pc:docChg chg="mod">
      <pc:chgData name="Lali Odishvili" userId="S::l.odishvili@eqe.ge::f7bceaaa-a93a-4346-9915-c47a8fccb852" providerId="AD" clId="Web-{F212650F-1ABA-A3A5-70F0-73957F87E99D}" dt="2023-04-25T07:04:17.530" v="0" actId="33475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D570B-1363-47A1-98EC-437096B951A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378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E7DF3-6103-4F34-BDC1-EB65594719A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3828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3F058-6F79-4914-988B-1D89B3770BC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6543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E6803-E16F-47C6-9BA5-E67198BE89D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735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D28C8B-1013-47F0-8881-F16B26A2364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80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C54D2-8041-4581-8C40-5DDC4E9BE0B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93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DA3C9-5B95-469A-9714-AC886445B23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006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1D03B-D6E7-4635-8A55-3612F647299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4650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90702-F921-49DA-A9D5-E0E4AC896E5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1635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4614F-8256-48D3-9F7C-B52A40F8D93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2174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5A6F3-182D-4396-8B36-4FD1B7FE68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7806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2786058"/>
            <a:ext cx="7772400" cy="1470025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57290" y="457200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Klepnutím lze upravit styl předlohy podnadpisů.</a:t>
            </a:r>
          </a:p>
        </p:txBody>
      </p:sp>
      <p:pic>
        <p:nvPicPr>
          <p:cNvPr id="7" name="Obrázek 6" descr="trnava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57554" y="357166"/>
            <a:ext cx="2428892" cy="242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39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08323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25.04.2023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Obrázek 6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38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25.04.2023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821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25.04.2023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580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25.04.2023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47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25.04.2023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Obrázek 4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71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25.04.2023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0240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25.04.2023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Obrázek 7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83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25.04.2023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77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trnav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29586" y="71414"/>
            <a:ext cx="1143008" cy="1143008"/>
          </a:xfrm>
          <a:prstGeom prst="rect">
            <a:avLst/>
          </a:prstGeom>
        </p:spPr>
      </p:pic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25.04.2023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36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4C4455F-0A81-4119-A64C-3535B43252B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E3EF9B4-7606-4CEA-AB88-4D3D9CD3681F}" type="datetimeFigureOut">
              <a:rPr lang="cs-CZ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25.04.2023</a:t>
            </a:fld>
            <a:endParaRPr lang="cs-CZ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cs-CZ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E2AF39-A693-402B-BF8C-3CD65AD6C01D}" type="slidenum">
              <a:rPr lang="cs-CZ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419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eorg.schuppener@ucm.sk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3068960"/>
            <a:ext cx="7772400" cy="118712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Cluster Accreditation of Educational Programs – Accreditation Experts’ Hands-on Experience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57290" y="4941168"/>
            <a:ext cx="6400800" cy="1383440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Prof. Dr. Dr. Georg </a:t>
            </a:r>
            <a:r>
              <a:rPr lang="de-DE" dirty="0" err="1">
                <a:solidFill>
                  <a:schemeClr val="tx1"/>
                </a:solidFill>
              </a:rPr>
              <a:t>Schuppener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Email: </a:t>
            </a:r>
            <a:r>
              <a:rPr lang="de-DE" dirty="0">
                <a:solidFill>
                  <a:schemeClr val="tx1"/>
                </a:solidFill>
                <a:hlinkClick r:id="rId2"/>
              </a:rPr>
              <a:t>georg.schuppener@ucm.sk</a:t>
            </a:r>
            <a:endParaRPr lang="de-DE" dirty="0">
              <a:solidFill>
                <a:schemeClr val="tx1"/>
              </a:solidFill>
            </a:endParaRPr>
          </a:p>
          <a:p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Traditional form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accreditation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Accreditation and </a:t>
            </a:r>
            <a:r>
              <a:rPr lang="de-DE" dirty="0" err="1"/>
              <a:t>evaluation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study</a:t>
            </a:r>
            <a:r>
              <a:rPr lang="de-DE" dirty="0"/>
              <a:t> </a:t>
            </a:r>
            <a:r>
              <a:rPr lang="de-DE" dirty="0" err="1"/>
              <a:t>program</a:t>
            </a:r>
            <a:endParaRPr lang="de-DE" dirty="0"/>
          </a:p>
          <a:p>
            <a:r>
              <a:rPr lang="de-DE" dirty="0"/>
              <a:t>Limited </a:t>
            </a:r>
            <a:r>
              <a:rPr lang="de-DE" dirty="0" err="1"/>
              <a:t>efforts</a:t>
            </a:r>
            <a:r>
              <a:rPr lang="de-DE" dirty="0"/>
              <a:t>,  </a:t>
            </a:r>
            <a:r>
              <a:rPr lang="de-DE" dirty="0" err="1"/>
              <a:t>narrow</a:t>
            </a:r>
            <a:r>
              <a:rPr lang="de-DE" dirty="0"/>
              <a:t> </a:t>
            </a:r>
            <a:r>
              <a:rPr lang="de-DE" dirty="0" err="1"/>
              <a:t>content</a:t>
            </a:r>
            <a:r>
              <a:rPr lang="de-DE" dirty="0"/>
              <a:t> </a:t>
            </a:r>
            <a:r>
              <a:rPr lang="de-DE" dirty="0" err="1"/>
              <a:t>focus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advantages</a:t>
            </a:r>
            <a:r>
              <a:rPr lang="de-DE" dirty="0"/>
              <a:t>,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program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accredited</a:t>
            </a:r>
            <a:r>
              <a:rPr lang="de-DE" dirty="0"/>
              <a:t>/</a:t>
            </a:r>
            <a:r>
              <a:rPr lang="de-DE" dirty="0" err="1"/>
              <a:t>evaluated</a:t>
            </a:r>
            <a:r>
              <a:rPr lang="de-DE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/>
              <a:t>Regularly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in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programs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5313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E35D62-DC00-B8AA-4A25-BFA9E62D2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Main </a:t>
            </a:r>
            <a:r>
              <a:rPr lang="de-DE" dirty="0" err="1"/>
              <a:t>disadvantages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B9443B-DE05-9E43-C6BA-C2C6E262C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related</a:t>
            </a:r>
            <a:r>
              <a:rPr lang="de-DE" dirty="0"/>
              <a:t> </a:t>
            </a:r>
            <a:r>
              <a:rPr lang="de-DE" dirty="0" err="1"/>
              <a:t>study</a:t>
            </a:r>
            <a:r>
              <a:rPr lang="de-DE" dirty="0"/>
              <a:t> </a:t>
            </a:r>
            <a:r>
              <a:rPr lang="de-DE" dirty="0" err="1"/>
              <a:t>programs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accredited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effort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significantly</a:t>
            </a:r>
            <a:r>
              <a:rPr lang="de-DE" dirty="0"/>
              <a:t>.</a:t>
            </a:r>
          </a:p>
          <a:p>
            <a:r>
              <a:rPr lang="de-DE" dirty="0" err="1"/>
              <a:t>Sometimes</a:t>
            </a:r>
            <a:r>
              <a:rPr lang="de-DE" dirty="0"/>
              <a:t> a </a:t>
            </a:r>
            <a:r>
              <a:rPr lang="de-DE" dirty="0" err="1"/>
              <a:t>lot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redundancy</a:t>
            </a:r>
            <a:r>
              <a:rPr lang="de-DE" dirty="0"/>
              <a:t>.</a:t>
            </a:r>
          </a:p>
          <a:p>
            <a:r>
              <a:rPr lang="de-DE" dirty="0" err="1"/>
              <a:t>Repetetive</a:t>
            </a:r>
            <a:r>
              <a:rPr lang="de-DE" dirty="0"/>
              <a:t> </a:t>
            </a:r>
            <a:r>
              <a:rPr lang="de-DE" dirty="0" err="1"/>
              <a:t>documents</a:t>
            </a:r>
            <a:endParaRPr lang="de-DE" dirty="0"/>
          </a:p>
          <a:p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Not </a:t>
            </a:r>
            <a:r>
              <a:rPr lang="de-DE" dirty="0" err="1"/>
              <a:t>effective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HEI and </a:t>
            </a:r>
            <a:r>
              <a:rPr lang="de-DE" dirty="0" err="1"/>
              <a:t>evaluation</a:t>
            </a:r>
            <a:r>
              <a:rPr lang="de-DE" dirty="0"/>
              <a:t> </a:t>
            </a:r>
            <a:r>
              <a:rPr lang="de-DE" dirty="0" err="1"/>
              <a:t>team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4452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2B363A-A8F6-DB74-2C04-0385C6D4E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Reasons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redundancy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3F5EBE-ACD4-9E1E-165E-F0FF93F26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curricula</a:t>
            </a:r>
            <a:endParaRPr lang="de-DE" dirty="0"/>
          </a:p>
          <a:p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 and </a:t>
            </a:r>
            <a:r>
              <a:rPr lang="de-DE" dirty="0" err="1"/>
              <a:t>sources</a:t>
            </a:r>
            <a:endParaRPr lang="de-DE" dirty="0"/>
          </a:p>
          <a:p>
            <a:r>
              <a:rPr lang="de-DE" dirty="0"/>
              <a:t>Use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 </a:t>
            </a:r>
            <a:r>
              <a:rPr lang="de-DE" dirty="0" err="1"/>
              <a:t>infrastructure</a:t>
            </a:r>
            <a:r>
              <a:rPr lang="de-DE" dirty="0"/>
              <a:t> and </a:t>
            </a:r>
            <a:r>
              <a:rPr lang="de-DE" dirty="0" err="1"/>
              <a:t>facilities</a:t>
            </a:r>
            <a:endParaRPr lang="de-DE" dirty="0"/>
          </a:p>
          <a:p>
            <a:r>
              <a:rPr lang="de-DE" dirty="0" err="1"/>
              <a:t>Sometimes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 </a:t>
            </a:r>
            <a:r>
              <a:rPr lang="de-DE" dirty="0" err="1"/>
              <a:t>teaching</a:t>
            </a:r>
            <a:r>
              <a:rPr lang="de-DE" dirty="0"/>
              <a:t> </a:t>
            </a:r>
            <a:r>
              <a:rPr lang="de-DE" dirty="0" err="1"/>
              <a:t>staff</a:t>
            </a:r>
            <a:endParaRPr lang="de-DE" dirty="0"/>
          </a:p>
          <a:p>
            <a:r>
              <a:rPr lang="de-DE" dirty="0"/>
              <a:t>Very </a:t>
            </a:r>
            <a:r>
              <a:rPr lang="de-DE" dirty="0" err="1"/>
              <a:t>often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same </a:t>
            </a:r>
            <a:r>
              <a:rPr lang="de-DE" dirty="0" err="1"/>
              <a:t>fields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work</a:t>
            </a:r>
            <a:endParaRPr lang="de-DE" dirty="0"/>
          </a:p>
          <a:p>
            <a:r>
              <a:rPr lang="de-DE" dirty="0"/>
              <a:t>Limited </a:t>
            </a:r>
            <a:r>
              <a:rPr lang="de-DE" dirty="0" err="1"/>
              <a:t>variety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employers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873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4D1578-E938-F3A8-544A-83859E486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Further </a:t>
            </a:r>
            <a:r>
              <a:rPr lang="de-DE" dirty="0" err="1"/>
              <a:t>aspects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7A74F0-6A1C-623B-83E6-1577FC981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Single </a:t>
            </a:r>
            <a:r>
              <a:rPr lang="de-DE" dirty="0" err="1"/>
              <a:t>accreditation</a:t>
            </a:r>
            <a:r>
              <a:rPr lang="de-DE" dirty="0"/>
              <a:t> </a:t>
            </a:r>
            <a:r>
              <a:rPr lang="de-DE" dirty="0" err="1"/>
              <a:t>means</a:t>
            </a:r>
            <a:r>
              <a:rPr lang="de-DE" dirty="0"/>
              <a:t> </a:t>
            </a:r>
            <a:r>
              <a:rPr lang="de-DE" dirty="0" err="1"/>
              <a:t>doing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 </a:t>
            </a:r>
            <a:r>
              <a:rPr lang="de-DE" dirty="0" err="1"/>
              <a:t>several</a:t>
            </a:r>
            <a:r>
              <a:rPr lang="de-DE" dirty="0"/>
              <a:t> </a:t>
            </a:r>
            <a:r>
              <a:rPr lang="de-DE" dirty="0" err="1"/>
              <a:t>times</a:t>
            </a:r>
            <a:r>
              <a:rPr lang="de-DE" dirty="0"/>
              <a:t>.</a:t>
            </a:r>
          </a:p>
          <a:p>
            <a:r>
              <a:rPr lang="de-DE" dirty="0"/>
              <a:t>Possible </a:t>
            </a:r>
            <a:r>
              <a:rPr lang="de-DE" dirty="0" err="1"/>
              <a:t>mistakes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adopting</a:t>
            </a:r>
            <a:r>
              <a:rPr lang="de-DE" dirty="0"/>
              <a:t> still </a:t>
            </a:r>
            <a:r>
              <a:rPr lang="de-DE" dirty="0" err="1"/>
              <a:t>existing</a:t>
            </a:r>
            <a:r>
              <a:rPr lang="de-DE" dirty="0"/>
              <a:t> </a:t>
            </a:r>
            <a:r>
              <a:rPr lang="de-DE" dirty="0" err="1"/>
              <a:t>accreditation</a:t>
            </a:r>
            <a:r>
              <a:rPr lang="de-DE" dirty="0"/>
              <a:t> </a:t>
            </a:r>
            <a:r>
              <a:rPr lang="de-DE" dirty="0" err="1"/>
              <a:t>materials</a:t>
            </a:r>
            <a:r>
              <a:rPr lang="de-DE" dirty="0"/>
              <a:t>.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&gt; Cluster </a:t>
            </a:r>
            <a:r>
              <a:rPr lang="de-DE" dirty="0" err="1"/>
              <a:t>accreditation</a:t>
            </a:r>
            <a:r>
              <a:rPr lang="de-DE" dirty="0"/>
              <a:t> </a:t>
            </a:r>
            <a:r>
              <a:rPr lang="de-DE" dirty="0" err="1"/>
              <a:t>reduces</a:t>
            </a:r>
            <a:r>
              <a:rPr lang="de-DE" dirty="0"/>
              <a:t> </a:t>
            </a:r>
            <a:r>
              <a:rPr lang="de-DE" dirty="0" err="1"/>
              <a:t>disadvantages</a:t>
            </a:r>
            <a:r>
              <a:rPr lang="de-DE" dirty="0"/>
              <a:t>, </a:t>
            </a:r>
            <a:r>
              <a:rPr lang="de-DE" dirty="0" err="1"/>
              <a:t>annoying</a:t>
            </a:r>
            <a:r>
              <a:rPr lang="de-DE" dirty="0"/>
              <a:t> </a:t>
            </a:r>
            <a:r>
              <a:rPr lang="de-DE" dirty="0" err="1"/>
              <a:t>redundancy</a:t>
            </a:r>
            <a:r>
              <a:rPr lang="de-DE" dirty="0"/>
              <a:t>, potential </a:t>
            </a:r>
            <a:r>
              <a:rPr lang="de-DE" dirty="0" err="1"/>
              <a:t>mistakes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521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1864AF-6E50-7EDC-B154-9AAF9676B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Further </a:t>
            </a:r>
            <a:r>
              <a:rPr lang="de-DE" dirty="0" err="1"/>
              <a:t>advantages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91AEA0-F743-D132-369B-01AFCD712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Cluster </a:t>
            </a:r>
            <a:r>
              <a:rPr lang="de-DE" dirty="0" err="1"/>
              <a:t>accreditation</a:t>
            </a:r>
            <a:r>
              <a:rPr lang="de-DE" dirty="0"/>
              <a:t>/</a:t>
            </a:r>
            <a:r>
              <a:rPr lang="de-DE" dirty="0" err="1"/>
              <a:t>evaluation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help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detect</a:t>
            </a:r>
            <a:r>
              <a:rPr lang="de-DE" dirty="0"/>
              <a:t> </a:t>
            </a:r>
            <a:r>
              <a:rPr lang="en-US" dirty="0"/>
              <a:t>interdependencies, opportunities for collaboration, but also suboptimal distributions or overlaps</a:t>
            </a:r>
          </a:p>
          <a:p>
            <a:r>
              <a:rPr lang="en-US" dirty="0"/>
              <a:t>Awareness and emphasis of synergies contribute to further development of the programs involved</a:t>
            </a:r>
          </a:p>
          <a:p>
            <a:r>
              <a:rPr lang="en-US" dirty="0"/>
              <a:t>Cluster evaluation makes it easier to identify strengths and weaknesses (esp. in comparison)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165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E8A96-FC0C-0479-E5C0-2788D094B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Added</a:t>
            </a:r>
            <a:r>
              <a:rPr lang="de-DE" dirty="0"/>
              <a:t> Value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26A445-67C9-C86B-24A7-080FCEB60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Beneficial for the university as a whole</a:t>
            </a:r>
          </a:p>
          <a:p>
            <a:r>
              <a:rPr lang="en-US" dirty="0"/>
              <a:t>Can strengthen university's external image and competitiveness</a:t>
            </a:r>
          </a:p>
          <a:p>
            <a:r>
              <a:rPr lang="en-US" dirty="0"/>
              <a:t>Special clusters could be seen as a “unique selling point” for a university in the higher education landscape on a national or even international level.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0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756753-2059-3A26-72AF-AC9A7C347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International </a:t>
            </a:r>
            <a:r>
              <a:rPr lang="de-DE" dirty="0" err="1"/>
              <a:t>relevance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clusters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F522A5-5A31-F018-3121-BE1AC2A23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QS World University Ranking, Leiden Ranking, Times Ranking, Shanghai Ranking 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722D771-1529-06E1-9B09-9978E09FB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2900940"/>
            <a:ext cx="5870426" cy="195680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A5FD6ED-60B2-52CF-5D40-1E38F574F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0" y="2900940"/>
            <a:ext cx="2686050" cy="170497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E914320-92ED-CBBB-FB63-D2C606DAE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" y="4825809"/>
            <a:ext cx="3914993" cy="205537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392B7F9-E58E-9288-C142-40BD710C1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441" y="4842730"/>
            <a:ext cx="30480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173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234FD-DC56-940A-A9A9-E9BE01B95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Importance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involvement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international </a:t>
            </a:r>
            <a:r>
              <a:rPr lang="de-DE" dirty="0" err="1"/>
              <a:t>experts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FCF882-90F5-A05E-7033-467BA6F95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Difficulty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committee</a:t>
            </a:r>
            <a:r>
              <a:rPr lang="de-DE" dirty="0"/>
              <a:t> </a:t>
            </a:r>
            <a:r>
              <a:rPr lang="de-DE" dirty="0" err="1"/>
              <a:t>members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conflict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interest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bias</a:t>
            </a:r>
            <a:r>
              <a:rPr lang="de-DE" dirty="0"/>
              <a:t> in</a:t>
            </a:r>
            <a:r>
              <a:rPr lang="en-US" dirty="0"/>
              <a:t> small or medium-sized higher education areas.</a:t>
            </a:r>
          </a:p>
          <a:p>
            <a:r>
              <a:rPr lang="en-US" dirty="0"/>
              <a:t>International members bring several important competencies to evaluation commissions: they have an international perspective on the cluster and can thus also make an international comparison.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4531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842C5F-48B5-27C0-1B5B-2F4540139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Different </a:t>
            </a:r>
            <a:r>
              <a:rPr lang="de-DE" dirty="0" err="1"/>
              <a:t>views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BDC00F-FA47-E20C-0F09-7079E5AED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Methodological competencies of international members of the evaluation commissions are often different and help to develop approaches and existing methods.</a:t>
            </a:r>
          </a:p>
          <a:p>
            <a:r>
              <a:rPr lang="en-US" dirty="0"/>
              <a:t>Different perspective on the cluster and the study programs included in it.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&gt; Different aspects are relevant for them than for national evaluation team members.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7056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7FDD9-9BF2-1495-499D-714B09404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Ideal </a:t>
            </a:r>
            <a:r>
              <a:rPr lang="de-DE" dirty="0" err="1"/>
              <a:t>constellation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0CBF45-5609-CB89-2B3F-631C9DE5F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Competencies</a:t>
            </a:r>
            <a:r>
              <a:rPr lang="de-DE" dirty="0"/>
              <a:t> and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national and international </a:t>
            </a:r>
            <a:r>
              <a:rPr lang="de-DE" dirty="0" err="1"/>
              <a:t>evaluation</a:t>
            </a:r>
            <a:r>
              <a:rPr lang="de-DE" dirty="0"/>
              <a:t> </a:t>
            </a:r>
            <a:r>
              <a:rPr lang="de-DE" dirty="0" err="1"/>
              <a:t>team</a:t>
            </a:r>
            <a:r>
              <a:rPr lang="de-DE" dirty="0"/>
              <a:t> </a:t>
            </a:r>
            <a:r>
              <a:rPr lang="de-DE" dirty="0" err="1"/>
              <a:t>members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ideally</a:t>
            </a:r>
            <a:r>
              <a:rPr lang="de-DE" dirty="0"/>
              <a:t> </a:t>
            </a:r>
            <a:r>
              <a:rPr lang="de-DE" dirty="0" err="1"/>
              <a:t>complementary</a:t>
            </a:r>
            <a:r>
              <a:rPr lang="de-DE" dirty="0"/>
              <a:t>.</a:t>
            </a:r>
          </a:p>
          <a:p>
            <a:r>
              <a:rPr lang="de-DE" dirty="0"/>
              <a:t>International </a:t>
            </a:r>
            <a:r>
              <a:rPr lang="de-DE" dirty="0" err="1"/>
              <a:t>member</a:t>
            </a:r>
            <a:r>
              <a:rPr lang="de-DE" dirty="0"/>
              <a:t> </a:t>
            </a:r>
            <a:r>
              <a:rPr lang="de-DE" dirty="0" err="1"/>
              <a:t>takes</a:t>
            </a:r>
            <a:r>
              <a:rPr lang="de-DE" dirty="0"/>
              <a:t> </a:t>
            </a:r>
            <a:r>
              <a:rPr lang="de-DE" dirty="0" err="1"/>
              <a:t>esp</a:t>
            </a:r>
            <a:r>
              <a:rPr lang="de-DE" dirty="0"/>
              <a:t>. international </a:t>
            </a:r>
            <a:r>
              <a:rPr lang="de-DE" dirty="0" err="1"/>
              <a:t>aspects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consideration</a:t>
            </a:r>
            <a:r>
              <a:rPr lang="de-DE" dirty="0"/>
              <a:t> – </a:t>
            </a:r>
            <a:r>
              <a:rPr lang="de-DE" dirty="0" err="1"/>
              <a:t>networking</a:t>
            </a:r>
            <a:r>
              <a:rPr lang="de-DE" dirty="0"/>
              <a:t>, </a:t>
            </a:r>
            <a:r>
              <a:rPr lang="de-DE" dirty="0" err="1"/>
              <a:t>projects</a:t>
            </a:r>
            <a:r>
              <a:rPr lang="de-DE" dirty="0"/>
              <a:t>, </a:t>
            </a:r>
            <a:r>
              <a:rPr lang="de-DE" dirty="0" err="1"/>
              <a:t>funding</a:t>
            </a:r>
            <a:r>
              <a:rPr lang="de-DE" dirty="0"/>
              <a:t>, </a:t>
            </a:r>
            <a:r>
              <a:rPr lang="de-DE" dirty="0" err="1"/>
              <a:t>exchange</a:t>
            </a:r>
            <a:r>
              <a:rPr lang="de-DE" dirty="0"/>
              <a:t>, international </a:t>
            </a:r>
            <a:r>
              <a:rPr lang="de-DE" dirty="0" err="1"/>
              <a:t>visibility</a:t>
            </a:r>
            <a:r>
              <a:rPr lang="de-DE" dirty="0"/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1687424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3174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</a:pPr>
            <a:endParaRPr lang="de-DE" altLang="de-DE" sz="6000" b="1" dirty="0"/>
          </a:p>
          <a:p>
            <a:pPr marL="0" indent="0" algn="ctr" eaLnBrk="1" hangingPunct="1">
              <a:buFontTx/>
              <a:buNone/>
            </a:pPr>
            <a:r>
              <a:rPr lang="en-US" altLang="de-DE" sz="6000" b="1" dirty="0"/>
              <a:t>Thank </a:t>
            </a:r>
            <a:r>
              <a:rPr lang="en-US" altLang="de-DE" sz="6000" b="1"/>
              <a:t>you </a:t>
            </a:r>
          </a:p>
          <a:p>
            <a:pPr marL="0" indent="0" algn="ctr" eaLnBrk="1" hangingPunct="1">
              <a:buFontTx/>
              <a:buNone/>
            </a:pPr>
            <a:r>
              <a:rPr lang="en-US" altLang="de-DE" sz="6000" b="1"/>
              <a:t>for </a:t>
            </a:r>
            <a:r>
              <a:rPr lang="en-US" altLang="de-DE" sz="6000" b="1" dirty="0"/>
              <a:t>your attention!</a:t>
            </a:r>
            <a:endParaRPr lang="de-DE" altLang="de-DE" sz="6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Microsoft Office PowerPoint</Application>
  <PresentationFormat>On-screen Show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Standarddesign</vt:lpstr>
      <vt:lpstr>Motiv sady Office</vt:lpstr>
      <vt:lpstr>Cluster Accreditation of Educational Programs – Accreditation Experts’ Hands-on Experience</vt:lpstr>
      <vt:lpstr>Traditional form of accreditation</vt:lpstr>
      <vt:lpstr>Main disadvantages</vt:lpstr>
      <vt:lpstr>Reasons for redundancy</vt:lpstr>
      <vt:lpstr>Further aspects</vt:lpstr>
      <vt:lpstr>Further advantages</vt:lpstr>
      <vt:lpstr>Added Value</vt:lpstr>
      <vt:lpstr>International relevance of clusters</vt:lpstr>
      <vt:lpstr>Importance of involvement of international experts</vt:lpstr>
      <vt:lpstr>Different views</vt:lpstr>
      <vt:lpstr>Ideal constellation</vt:lpstr>
      <vt:lpstr>PowerPoint Presentation</vt:lpstr>
    </vt:vector>
  </TitlesOfParts>
  <Company>Universität Leipzig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Missbrauch von Mythen und Symbolen im Rechtsextremismus</dc:title>
  <dc:creator>Georg Schuppener</dc:creator>
  <cp:lastModifiedBy>Georg Schuppener</cp:lastModifiedBy>
  <cp:revision>71</cp:revision>
  <dcterms:created xsi:type="dcterms:W3CDTF">2007-10-23T19:21:18Z</dcterms:created>
  <dcterms:modified xsi:type="dcterms:W3CDTF">2023-04-25T07:04:17Z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dd2b3a5-926f-4111-8eea-9c5318b8762f_Enabled">
    <vt:lpwstr>true</vt:lpwstr>
  </property>
  <property fmtid="{D5CDD505-2E9C-101B-9397-08002B2CF9AE}" pid="3" name="MSIP_Label_cdd2b3a5-926f-4111-8eea-9c5318b8762f_SetDate">
    <vt:lpwstr>2023-04-25T07:04:17Z</vt:lpwstr>
  </property>
  <property fmtid="{D5CDD505-2E9C-101B-9397-08002B2CF9AE}" pid="4" name="MSIP_Label_cdd2b3a5-926f-4111-8eea-9c5318b8762f_Method">
    <vt:lpwstr>Standard</vt:lpwstr>
  </property>
  <property fmtid="{D5CDD505-2E9C-101B-9397-08002B2CF9AE}" pid="5" name="MSIP_Label_cdd2b3a5-926f-4111-8eea-9c5318b8762f_Name">
    <vt:lpwstr>defa4170-0d19-0005-0004-bc88714345d2</vt:lpwstr>
  </property>
  <property fmtid="{D5CDD505-2E9C-101B-9397-08002B2CF9AE}" pid="6" name="MSIP_Label_cdd2b3a5-926f-4111-8eea-9c5318b8762f_SiteId">
    <vt:lpwstr>61d2e93c-423d-43b4-8f23-1580c2341952</vt:lpwstr>
  </property>
  <property fmtid="{D5CDD505-2E9C-101B-9397-08002B2CF9AE}" pid="7" name="MSIP_Label_cdd2b3a5-926f-4111-8eea-9c5318b8762f_ActionId">
    <vt:lpwstr>6b1dd125-e7a4-4ae0-a3e2-aac474125b1b</vt:lpwstr>
  </property>
  <property fmtid="{D5CDD505-2E9C-101B-9397-08002B2CF9AE}" pid="8" name="MSIP_Label_cdd2b3a5-926f-4111-8eea-9c5318b8762f_ContentBits">
    <vt:lpwstr>0</vt:lpwstr>
  </property>
</Properties>
</file>