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91" r:id="rId3"/>
    <p:sldId id="288" r:id="rId4"/>
    <p:sldId id="293" r:id="rId5"/>
    <p:sldId id="294" r:id="rId6"/>
    <p:sldId id="295" r:id="rId7"/>
    <p:sldId id="302" r:id="rId8"/>
    <p:sldId id="296" r:id="rId9"/>
    <p:sldId id="297" r:id="rId10"/>
    <p:sldId id="298" r:id="rId11"/>
    <p:sldId id="299" r:id="rId12"/>
    <p:sldId id="300" r:id="rId13"/>
    <p:sldId id="301" r:id="rId14"/>
    <p:sldId id="292" r:id="rId15"/>
  </p:sldIdLst>
  <p:sldSz cx="9144000" cy="5143500" type="screen16x9"/>
  <p:notesSz cx="6858000" cy="9144000"/>
  <p:embeddedFontLst>
    <p:embeddedFont>
      <p:font typeface="Roboto Slab" pitchFamily="2" charset="0"/>
      <p:regular r:id="rId17"/>
      <p:bold r:id="rId18"/>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3A11CE4-9E49-44ED-B5B9-BF69DE5871EE}">
  <a:tblStyle styleId="{F3A11CE4-9E49-44ED-B5B9-BF69DE5871EE}"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720" y="6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oz Parjanadze" userId="S::n.parjanadze@eqe.ge::435b7360-1df5-40b0-8fd2-fefeb7cfed15" providerId="AD" clId="Web-{EF257AFF-F09C-67C5-67E3-0D2DACBAC870}"/>
    <pc:docChg chg="mod">
      <pc:chgData name="Nikoloz Parjanadze" userId="S::n.parjanadze@eqe.ge::435b7360-1df5-40b0-8fd2-fefeb7cfed15" providerId="AD" clId="Web-{EF257AFF-F09C-67C5-67E3-0D2DACBAC870}" dt="2023-04-25T06:14:13.681"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5" name="Shape 1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967649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652175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186829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565574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98371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877625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715068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491931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964270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655005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465935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046777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7"/>
        <p:cNvGrpSpPr/>
        <p:nvPr/>
      </p:nvGrpSpPr>
      <p:grpSpPr>
        <a:xfrm>
          <a:off x="0" y="0"/>
          <a:ext cx="0" cy="0"/>
          <a:chOff x="0" y="0"/>
          <a:chExt cx="0" cy="0"/>
        </a:xfrm>
      </p:grpSpPr>
      <p:sp>
        <p:nvSpPr>
          <p:cNvPr id="8" name="Shape 8"/>
          <p:cNvSpPr/>
          <p:nvPr/>
        </p:nvSpPr>
        <p:spPr>
          <a:xfrm>
            <a:off x="0" y="4288500"/>
            <a:ext cx="9144000" cy="247500"/>
          </a:xfrm>
          <a:prstGeom prst="rect">
            <a:avLst/>
          </a:prstGeom>
          <a:solidFill>
            <a:srgbClr val="165751"/>
          </a:solidFill>
          <a:ln>
            <a:noFill/>
          </a:ln>
        </p:spPr>
        <p:txBody>
          <a:bodyPr lIns="91425" tIns="91425" rIns="91425" bIns="91425" anchor="ctr" anchorCtr="0">
            <a:noAutofit/>
          </a:bodyPr>
          <a:lstStyle/>
          <a:p>
            <a:pPr>
              <a:spcBef>
                <a:spcPts val="0"/>
              </a:spcBef>
              <a:buNone/>
            </a:pPr>
            <a:endParaRPr/>
          </a:p>
        </p:txBody>
      </p:sp>
      <p:sp>
        <p:nvSpPr>
          <p:cNvPr id="9" name="Shape 9"/>
          <p:cNvSpPr/>
          <p:nvPr/>
        </p:nvSpPr>
        <p:spPr>
          <a:xfrm>
            <a:off x="0" y="0"/>
            <a:ext cx="9144000" cy="5306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a:solidFill>
                <a:srgbClr val="114454"/>
              </a:solidFill>
            </a:endParaRPr>
          </a:p>
        </p:txBody>
      </p:sp>
      <p:sp>
        <p:nvSpPr>
          <p:cNvPr id="10" name="Shape 10"/>
          <p:cNvSpPr/>
          <p:nvPr/>
        </p:nvSpPr>
        <p:spPr>
          <a:xfrm>
            <a:off x="0" y="500625"/>
            <a:ext cx="9144000" cy="3824100"/>
          </a:xfrm>
          <a:prstGeom prst="rect">
            <a:avLst/>
          </a:prstGeom>
          <a:solidFill>
            <a:srgbClr val="124057"/>
          </a:solidFill>
          <a:ln>
            <a:noFill/>
          </a:ln>
        </p:spPr>
        <p:txBody>
          <a:bodyPr lIns="91425" tIns="91425" rIns="91425" bIns="91425" anchor="ctr" anchorCtr="0">
            <a:noAutofit/>
          </a:bodyPr>
          <a:lstStyle/>
          <a:p>
            <a:pPr>
              <a:spcBef>
                <a:spcPts val="0"/>
              </a:spcBef>
              <a:buNone/>
            </a:pPr>
            <a:endParaRPr/>
          </a:p>
        </p:txBody>
      </p:sp>
      <p:sp>
        <p:nvSpPr>
          <p:cNvPr id="11" name="Shape 11"/>
          <p:cNvSpPr/>
          <p:nvPr/>
        </p:nvSpPr>
        <p:spPr>
          <a:xfrm>
            <a:off x="0" y="4493604"/>
            <a:ext cx="9144000" cy="118200"/>
          </a:xfrm>
          <a:prstGeom prst="rect">
            <a:avLst/>
          </a:prstGeom>
          <a:solidFill>
            <a:srgbClr val="3B8D61"/>
          </a:solidFill>
          <a:ln>
            <a:noFill/>
          </a:ln>
        </p:spPr>
        <p:txBody>
          <a:bodyPr lIns="91425" tIns="91425" rIns="91425" bIns="91425" anchor="ctr" anchorCtr="0">
            <a:noAutofit/>
          </a:bodyPr>
          <a:lstStyle/>
          <a:p>
            <a:pPr>
              <a:spcBef>
                <a:spcPts val="0"/>
              </a:spcBef>
              <a:buNone/>
            </a:pPr>
            <a:endParaRPr/>
          </a:p>
        </p:txBody>
      </p:sp>
      <p:sp>
        <p:nvSpPr>
          <p:cNvPr id="12" name="Shape 12"/>
          <p:cNvSpPr/>
          <p:nvPr/>
        </p:nvSpPr>
        <p:spPr>
          <a:xfrm>
            <a:off x="0" y="4584075"/>
            <a:ext cx="9144000" cy="559499"/>
          </a:xfrm>
          <a:prstGeom prst="rect">
            <a:avLst/>
          </a:prstGeom>
          <a:solidFill>
            <a:srgbClr val="94BF6E"/>
          </a:solidFill>
          <a:ln>
            <a:noFill/>
          </a:ln>
        </p:spPr>
        <p:txBody>
          <a:bodyPr lIns="91425" tIns="91425" rIns="91425" bIns="91425" anchor="ctr" anchorCtr="0">
            <a:noAutofit/>
          </a:bodyPr>
          <a:lstStyle/>
          <a:p>
            <a:pPr>
              <a:spcBef>
                <a:spcPts val="0"/>
              </a:spcBef>
              <a:buNone/>
            </a:pPr>
            <a:endParaRPr/>
          </a:p>
        </p:txBody>
      </p:sp>
      <p:sp>
        <p:nvSpPr>
          <p:cNvPr id="13" name="Shape 13"/>
          <p:cNvSpPr txBox="1">
            <a:spLocks noGrp="1"/>
          </p:cNvSpPr>
          <p:nvPr>
            <p:ph type="ctrTitle"/>
          </p:nvPr>
        </p:nvSpPr>
        <p:spPr>
          <a:xfrm>
            <a:off x="685800" y="2601425"/>
            <a:ext cx="5810400" cy="1159799"/>
          </a:xfrm>
          <a:prstGeom prst="rect">
            <a:avLst/>
          </a:prstGeom>
        </p:spPr>
        <p:txBody>
          <a:bodyPr lIns="91425" tIns="91425" rIns="91425" bIns="91425" anchor="b" anchorCtr="0"/>
          <a:lstStyle>
            <a:lvl1pPr>
              <a:spcBef>
                <a:spcPts val="0"/>
              </a:spcBef>
              <a:buSzPct val="100000"/>
              <a:defRPr sz="4800"/>
            </a:lvl1pPr>
            <a:lvl2pPr algn="ctr">
              <a:spcBef>
                <a:spcPts val="0"/>
              </a:spcBef>
              <a:buSzPct val="100000"/>
              <a:defRPr sz="6000"/>
            </a:lvl2pPr>
            <a:lvl3pPr algn="ctr">
              <a:spcBef>
                <a:spcPts val="0"/>
              </a:spcBef>
              <a:buSzPct val="100000"/>
              <a:defRPr sz="6000"/>
            </a:lvl3pPr>
            <a:lvl4pPr algn="ctr">
              <a:spcBef>
                <a:spcPts val="0"/>
              </a:spcBef>
              <a:buSzPct val="100000"/>
              <a:defRPr sz="6000"/>
            </a:lvl4pPr>
            <a:lvl5pPr algn="ctr">
              <a:spcBef>
                <a:spcPts val="0"/>
              </a:spcBef>
              <a:buSzPct val="100000"/>
              <a:defRPr sz="6000"/>
            </a:lvl5pPr>
            <a:lvl6pPr algn="ctr">
              <a:spcBef>
                <a:spcPts val="0"/>
              </a:spcBef>
              <a:buSzPct val="100000"/>
              <a:defRPr sz="6000"/>
            </a:lvl6pPr>
            <a:lvl7pPr algn="ctr">
              <a:spcBef>
                <a:spcPts val="0"/>
              </a:spcBef>
              <a:buSzPct val="100000"/>
              <a:defRPr sz="6000"/>
            </a:lvl7pPr>
            <a:lvl8pPr algn="ctr">
              <a:spcBef>
                <a:spcPts val="0"/>
              </a:spcBef>
              <a:buSzPct val="100000"/>
              <a:defRPr sz="6000"/>
            </a:lvl8pPr>
            <a:lvl9pPr algn="ctr">
              <a:spcBef>
                <a:spcPts val="0"/>
              </a:spcBef>
              <a:buSzPct val="100000"/>
              <a:defRPr sz="6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9"/>
        <p:cNvGrpSpPr/>
        <p:nvPr/>
      </p:nvGrpSpPr>
      <p:grpSpPr>
        <a:xfrm>
          <a:off x="0" y="0"/>
          <a:ext cx="0" cy="0"/>
          <a:chOff x="0" y="0"/>
          <a:chExt cx="0" cy="0"/>
        </a:xfrm>
      </p:grpSpPr>
      <p:sp>
        <p:nvSpPr>
          <p:cNvPr id="40" name="Shape 40"/>
          <p:cNvSpPr/>
          <p:nvPr/>
        </p:nvSpPr>
        <p:spPr>
          <a:xfrm>
            <a:off x="0" y="0"/>
            <a:ext cx="247200" cy="5306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a:solidFill>
                <a:srgbClr val="114454"/>
              </a:solidFill>
            </a:endParaRPr>
          </a:p>
        </p:txBody>
      </p:sp>
      <p:sp>
        <p:nvSpPr>
          <p:cNvPr id="41" name="Shape 41"/>
          <p:cNvSpPr/>
          <p:nvPr/>
        </p:nvSpPr>
        <p:spPr>
          <a:xfrm>
            <a:off x="0" y="500625"/>
            <a:ext cx="4572000" cy="1058699"/>
          </a:xfrm>
          <a:prstGeom prst="rect">
            <a:avLst/>
          </a:prstGeom>
          <a:solidFill>
            <a:srgbClr val="124057"/>
          </a:solidFill>
          <a:ln>
            <a:noFill/>
          </a:ln>
        </p:spPr>
        <p:txBody>
          <a:bodyPr lIns="91425" tIns="91425" rIns="91425" bIns="91425" anchor="ctr" anchorCtr="0">
            <a:noAutofit/>
          </a:bodyPr>
          <a:lstStyle/>
          <a:p>
            <a:pPr>
              <a:spcBef>
                <a:spcPts val="0"/>
              </a:spcBef>
              <a:buNone/>
            </a:pPr>
            <a:endParaRPr/>
          </a:p>
        </p:txBody>
      </p:sp>
      <p:sp>
        <p:nvSpPr>
          <p:cNvPr id="42" name="Shape 42"/>
          <p:cNvSpPr/>
          <p:nvPr/>
        </p:nvSpPr>
        <p:spPr>
          <a:xfrm>
            <a:off x="0" y="1553405"/>
            <a:ext cx="247200" cy="1532700"/>
          </a:xfrm>
          <a:prstGeom prst="rect">
            <a:avLst/>
          </a:prstGeom>
          <a:solidFill>
            <a:srgbClr val="165751"/>
          </a:solidFill>
          <a:ln>
            <a:noFill/>
          </a:ln>
        </p:spPr>
        <p:txBody>
          <a:bodyPr lIns="91425" tIns="91425" rIns="91425" bIns="91425" anchor="ctr" anchorCtr="0">
            <a:noAutofit/>
          </a:bodyPr>
          <a:lstStyle/>
          <a:p>
            <a:pPr>
              <a:spcBef>
                <a:spcPts val="0"/>
              </a:spcBef>
              <a:buNone/>
            </a:pPr>
            <a:endParaRPr/>
          </a:p>
        </p:txBody>
      </p:sp>
      <p:sp>
        <p:nvSpPr>
          <p:cNvPr id="43" name="Shape 43"/>
          <p:cNvSpPr/>
          <p:nvPr/>
        </p:nvSpPr>
        <p:spPr>
          <a:xfrm>
            <a:off x="0" y="3086100"/>
            <a:ext cx="247200" cy="605400"/>
          </a:xfrm>
          <a:prstGeom prst="rect">
            <a:avLst/>
          </a:prstGeom>
          <a:solidFill>
            <a:srgbClr val="3B8D61"/>
          </a:solidFill>
          <a:ln>
            <a:noFill/>
          </a:ln>
        </p:spPr>
        <p:txBody>
          <a:bodyPr lIns="91425" tIns="91425" rIns="91425" bIns="91425" anchor="ctr" anchorCtr="0">
            <a:noAutofit/>
          </a:bodyPr>
          <a:lstStyle/>
          <a:p>
            <a:pPr>
              <a:spcBef>
                <a:spcPts val="0"/>
              </a:spcBef>
              <a:buNone/>
            </a:pPr>
            <a:endParaRPr/>
          </a:p>
        </p:txBody>
      </p:sp>
      <p:sp>
        <p:nvSpPr>
          <p:cNvPr id="44" name="Shape 44"/>
          <p:cNvSpPr/>
          <p:nvPr/>
        </p:nvSpPr>
        <p:spPr>
          <a:xfrm>
            <a:off x="0" y="3691500"/>
            <a:ext cx="247200" cy="1451999"/>
          </a:xfrm>
          <a:prstGeom prst="rect">
            <a:avLst/>
          </a:prstGeom>
          <a:solidFill>
            <a:srgbClr val="94BF6E"/>
          </a:solidFill>
          <a:ln>
            <a:noFill/>
          </a:ln>
        </p:spPr>
        <p:txBody>
          <a:bodyPr lIns="91425" tIns="91425" rIns="91425" bIns="91425" anchor="ctr" anchorCtr="0">
            <a:noAutofit/>
          </a:bodyPr>
          <a:lstStyle/>
          <a:p>
            <a:pPr>
              <a:spcBef>
                <a:spcPts val="0"/>
              </a:spcBef>
              <a:buNone/>
            </a:pPr>
            <a:endParaRPr/>
          </a:p>
        </p:txBody>
      </p:sp>
      <p:cxnSp>
        <p:nvCxnSpPr>
          <p:cNvPr id="45" name="Shape 45"/>
          <p:cNvCxnSpPr/>
          <p:nvPr/>
        </p:nvCxnSpPr>
        <p:spPr>
          <a:xfrm>
            <a:off x="1037450" y="809725"/>
            <a:ext cx="0" cy="470700"/>
          </a:xfrm>
          <a:prstGeom prst="straightConnector1">
            <a:avLst/>
          </a:prstGeom>
          <a:noFill/>
          <a:ln w="9525" cap="flat" cmpd="sng">
            <a:solidFill>
              <a:srgbClr val="18637B"/>
            </a:solidFill>
            <a:prstDash val="solid"/>
            <a:round/>
            <a:headEnd type="none" w="lg" len="lg"/>
            <a:tailEnd type="none" w="lg" len="lg"/>
          </a:ln>
        </p:spPr>
      </p:cxnSp>
      <p:sp>
        <p:nvSpPr>
          <p:cNvPr id="46" name="Shape 46"/>
          <p:cNvSpPr txBox="1">
            <a:spLocks noGrp="1"/>
          </p:cNvSpPr>
          <p:nvPr>
            <p:ph type="title"/>
          </p:nvPr>
        </p:nvSpPr>
        <p:spPr>
          <a:xfrm>
            <a:off x="1146025" y="530725"/>
            <a:ext cx="3208799" cy="1028700"/>
          </a:xfrm>
          <a:prstGeom prst="rect">
            <a:avLst/>
          </a:prstGeom>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7" name="Shape 47"/>
          <p:cNvSpPr txBox="1">
            <a:spLocks noGrp="1"/>
          </p:cNvSpPr>
          <p:nvPr>
            <p:ph type="body" idx="1"/>
          </p:nvPr>
        </p:nvSpPr>
        <p:spPr>
          <a:xfrm>
            <a:off x="1146025" y="1767275"/>
            <a:ext cx="3660300" cy="3158699"/>
          </a:xfrm>
          <a:prstGeom prst="rect">
            <a:avLst/>
          </a:prstGeom>
        </p:spPr>
        <p:txBody>
          <a:bodyPr lIns="91425" tIns="91425" rIns="91425" bIns="91425" anchor="t" anchorCtr="0"/>
          <a:lstStyle>
            <a:lvl1pPr>
              <a:spcBef>
                <a:spcPts val="0"/>
              </a:spcBef>
              <a:buSzPct val="100000"/>
              <a:defRPr sz="2000"/>
            </a:lvl1pPr>
            <a:lvl2pPr>
              <a:spcBef>
                <a:spcPts val="0"/>
              </a:spcBef>
              <a:buSzPct val="100000"/>
              <a:defRPr sz="2000"/>
            </a:lvl2pPr>
            <a:lvl3pPr>
              <a:spcBef>
                <a:spcPts val="0"/>
              </a:spcBef>
              <a:buSzPct val="100000"/>
              <a:defRPr sz="2000"/>
            </a:lvl3pPr>
            <a:lvl4pPr>
              <a:spcBef>
                <a:spcPts val="0"/>
              </a:spcBef>
              <a:buSzPct val="100000"/>
              <a:defRPr sz="2000"/>
            </a:lvl4pPr>
            <a:lvl5pPr>
              <a:spcBef>
                <a:spcPts val="0"/>
              </a:spcBef>
              <a:buSzPct val="100000"/>
              <a:defRPr sz="2000"/>
            </a:lvl5pPr>
            <a:lvl6pPr>
              <a:spcBef>
                <a:spcPts val="0"/>
              </a:spcBef>
              <a:buSzPct val="100000"/>
              <a:defRPr sz="2000"/>
            </a:lvl6pPr>
            <a:lvl7pPr>
              <a:spcBef>
                <a:spcPts val="0"/>
              </a:spcBef>
              <a:buSzPct val="100000"/>
              <a:defRPr sz="2000"/>
            </a:lvl7pPr>
            <a:lvl8pPr>
              <a:spcBef>
                <a:spcPts val="0"/>
              </a:spcBef>
              <a:buSzPct val="100000"/>
              <a:defRPr sz="2000"/>
            </a:lvl8pPr>
            <a:lvl9pPr>
              <a:spcBef>
                <a:spcPts val="0"/>
              </a:spcBef>
              <a:buSzPct val="100000"/>
              <a:defRPr sz="2000"/>
            </a:lvl9pPr>
          </a:lstStyle>
          <a:p>
            <a:endParaRPr/>
          </a:p>
        </p:txBody>
      </p:sp>
      <p:sp>
        <p:nvSpPr>
          <p:cNvPr id="48" name="Shape 48"/>
          <p:cNvSpPr txBox="1">
            <a:spLocks noGrp="1"/>
          </p:cNvSpPr>
          <p:nvPr>
            <p:ph type="body" idx="2"/>
          </p:nvPr>
        </p:nvSpPr>
        <p:spPr>
          <a:xfrm>
            <a:off x="5026623" y="1767275"/>
            <a:ext cx="3660300" cy="3158699"/>
          </a:xfrm>
          <a:prstGeom prst="rect">
            <a:avLst/>
          </a:prstGeom>
        </p:spPr>
        <p:txBody>
          <a:bodyPr lIns="91425" tIns="91425" rIns="91425" bIns="91425" anchor="t" anchorCtr="0"/>
          <a:lstStyle>
            <a:lvl1pPr>
              <a:spcBef>
                <a:spcPts val="0"/>
              </a:spcBef>
              <a:buSzPct val="100000"/>
              <a:defRPr sz="2000"/>
            </a:lvl1pPr>
            <a:lvl2pPr>
              <a:spcBef>
                <a:spcPts val="0"/>
              </a:spcBef>
              <a:buSzPct val="100000"/>
              <a:defRPr sz="2000"/>
            </a:lvl2pPr>
            <a:lvl3pPr>
              <a:spcBef>
                <a:spcPts val="0"/>
              </a:spcBef>
              <a:buSzPct val="100000"/>
              <a:defRPr sz="2000"/>
            </a:lvl3pPr>
            <a:lvl4pPr>
              <a:spcBef>
                <a:spcPts val="0"/>
              </a:spcBef>
              <a:buSzPct val="100000"/>
              <a:defRPr sz="2000"/>
            </a:lvl4pPr>
            <a:lvl5pPr>
              <a:spcBef>
                <a:spcPts val="0"/>
              </a:spcBef>
              <a:buSzPct val="100000"/>
              <a:defRPr sz="2000"/>
            </a:lvl5pPr>
            <a:lvl6pPr>
              <a:spcBef>
                <a:spcPts val="0"/>
              </a:spcBef>
              <a:buSzPct val="100000"/>
              <a:defRPr sz="2000"/>
            </a:lvl6pPr>
            <a:lvl7pPr>
              <a:spcBef>
                <a:spcPts val="0"/>
              </a:spcBef>
              <a:buSzPct val="100000"/>
              <a:defRPr sz="2000"/>
            </a:lvl7pPr>
            <a:lvl8pPr>
              <a:spcBef>
                <a:spcPts val="0"/>
              </a:spcBef>
              <a:buSzPct val="100000"/>
              <a:defRPr sz="2000"/>
            </a:lvl8pPr>
            <a:lvl9pPr>
              <a:spcBef>
                <a:spcPts val="0"/>
              </a:spcBef>
              <a:buSzPct val="100000"/>
              <a:defRPr sz="2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1146025" y="530725"/>
            <a:ext cx="3208799" cy="1028700"/>
          </a:xfrm>
          <a:prstGeom prst="rect">
            <a:avLst/>
          </a:prstGeom>
          <a:noFill/>
          <a:ln>
            <a:noFill/>
          </a:ln>
        </p:spPr>
        <p:txBody>
          <a:bodyPr lIns="91425" tIns="91425" rIns="91425" bIns="91425" anchor="ctr" anchorCtr="0"/>
          <a:lstStyle>
            <a:lvl1pPr>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1pPr>
            <a:lvl2pPr>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2pPr>
            <a:lvl3pPr>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3pPr>
            <a:lvl4pPr>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4pPr>
            <a:lvl5pPr>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5pPr>
            <a:lvl6pPr>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6pPr>
            <a:lvl7pPr>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7pPr>
            <a:lvl8pPr>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8pPr>
            <a:lvl9pPr>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9pPr>
          </a:lstStyle>
          <a:p>
            <a:endParaRPr/>
          </a:p>
        </p:txBody>
      </p:sp>
      <p:sp>
        <p:nvSpPr>
          <p:cNvPr id="6" name="Shape 6"/>
          <p:cNvSpPr txBox="1">
            <a:spLocks noGrp="1"/>
          </p:cNvSpPr>
          <p:nvPr>
            <p:ph type="body" idx="1"/>
          </p:nvPr>
        </p:nvSpPr>
        <p:spPr>
          <a:xfrm>
            <a:off x="1146025" y="1767275"/>
            <a:ext cx="7540800" cy="3158699"/>
          </a:xfrm>
          <a:prstGeom prst="rect">
            <a:avLst/>
          </a:prstGeom>
          <a:noFill/>
          <a:ln>
            <a:noFill/>
          </a:ln>
        </p:spPr>
        <p:txBody>
          <a:bodyPr lIns="91425" tIns="91425" rIns="91425" bIns="91425" anchor="t" anchorCtr="0"/>
          <a:lstStyle>
            <a:lvl1pPr>
              <a:spcBef>
                <a:spcPts val="600"/>
              </a:spcBef>
              <a:buClr>
                <a:srgbClr val="114454"/>
              </a:buClr>
              <a:buSzPct val="100000"/>
              <a:buFont typeface="Nixie One"/>
              <a:buChar char="▪"/>
              <a:defRPr sz="3000">
                <a:solidFill>
                  <a:srgbClr val="114454"/>
                </a:solidFill>
                <a:latin typeface="Nixie One"/>
                <a:ea typeface="Nixie One"/>
                <a:cs typeface="Nixie One"/>
                <a:sym typeface="Nixie One"/>
              </a:defRPr>
            </a:lvl1pPr>
            <a:lvl2pPr>
              <a:spcBef>
                <a:spcPts val="480"/>
              </a:spcBef>
              <a:buClr>
                <a:srgbClr val="114454"/>
              </a:buClr>
              <a:buSzPct val="100000"/>
              <a:buFont typeface="Nixie One"/>
              <a:buChar char="▫"/>
              <a:defRPr sz="2400">
                <a:solidFill>
                  <a:srgbClr val="114454"/>
                </a:solidFill>
                <a:latin typeface="Nixie One"/>
                <a:ea typeface="Nixie One"/>
                <a:cs typeface="Nixie One"/>
                <a:sym typeface="Nixie One"/>
              </a:defRPr>
            </a:lvl2pPr>
            <a:lvl3pPr>
              <a:spcBef>
                <a:spcPts val="480"/>
              </a:spcBef>
              <a:buClr>
                <a:srgbClr val="114454"/>
              </a:buClr>
              <a:buSzPct val="100000"/>
              <a:buFont typeface="Nixie One"/>
              <a:defRPr sz="2400">
                <a:solidFill>
                  <a:srgbClr val="114454"/>
                </a:solidFill>
                <a:latin typeface="Nixie One"/>
                <a:ea typeface="Nixie One"/>
                <a:cs typeface="Nixie One"/>
                <a:sym typeface="Nixie One"/>
              </a:defRPr>
            </a:lvl3pPr>
            <a:lvl4pPr>
              <a:spcBef>
                <a:spcPts val="360"/>
              </a:spcBef>
              <a:buClr>
                <a:srgbClr val="114454"/>
              </a:buClr>
              <a:buSzPct val="100000"/>
              <a:buFont typeface="Nixie One"/>
              <a:defRPr sz="1800">
                <a:solidFill>
                  <a:srgbClr val="114454"/>
                </a:solidFill>
                <a:latin typeface="Nixie One"/>
                <a:ea typeface="Nixie One"/>
                <a:cs typeface="Nixie One"/>
                <a:sym typeface="Nixie One"/>
              </a:defRPr>
            </a:lvl4pPr>
            <a:lvl5pPr>
              <a:spcBef>
                <a:spcPts val="360"/>
              </a:spcBef>
              <a:buClr>
                <a:srgbClr val="114454"/>
              </a:buClr>
              <a:buSzPct val="100000"/>
              <a:buFont typeface="Nixie One"/>
              <a:defRPr sz="1800">
                <a:solidFill>
                  <a:srgbClr val="114454"/>
                </a:solidFill>
                <a:latin typeface="Nixie One"/>
                <a:ea typeface="Nixie One"/>
                <a:cs typeface="Nixie One"/>
                <a:sym typeface="Nixie One"/>
              </a:defRPr>
            </a:lvl5pPr>
            <a:lvl6pPr>
              <a:spcBef>
                <a:spcPts val="360"/>
              </a:spcBef>
              <a:buClr>
                <a:srgbClr val="114454"/>
              </a:buClr>
              <a:buSzPct val="100000"/>
              <a:buFont typeface="Nixie One"/>
              <a:defRPr sz="1800">
                <a:solidFill>
                  <a:srgbClr val="114454"/>
                </a:solidFill>
                <a:latin typeface="Nixie One"/>
                <a:ea typeface="Nixie One"/>
                <a:cs typeface="Nixie One"/>
                <a:sym typeface="Nixie One"/>
              </a:defRPr>
            </a:lvl6pPr>
            <a:lvl7pPr>
              <a:spcBef>
                <a:spcPts val="360"/>
              </a:spcBef>
              <a:buClr>
                <a:srgbClr val="114454"/>
              </a:buClr>
              <a:buSzPct val="100000"/>
              <a:buFont typeface="Nixie One"/>
              <a:defRPr sz="1800">
                <a:solidFill>
                  <a:srgbClr val="114454"/>
                </a:solidFill>
                <a:latin typeface="Nixie One"/>
                <a:ea typeface="Nixie One"/>
                <a:cs typeface="Nixie One"/>
                <a:sym typeface="Nixie One"/>
              </a:defRPr>
            </a:lvl7pPr>
            <a:lvl8pPr>
              <a:spcBef>
                <a:spcPts val="360"/>
              </a:spcBef>
              <a:buClr>
                <a:srgbClr val="114454"/>
              </a:buClr>
              <a:buSzPct val="100000"/>
              <a:buFont typeface="Nixie One"/>
              <a:defRPr sz="1800">
                <a:solidFill>
                  <a:srgbClr val="114454"/>
                </a:solidFill>
                <a:latin typeface="Nixie One"/>
                <a:ea typeface="Nixie One"/>
                <a:cs typeface="Nixie One"/>
                <a:sym typeface="Nixie One"/>
              </a:defRPr>
            </a:lvl8pPr>
            <a:lvl9pPr>
              <a:spcBef>
                <a:spcPts val="360"/>
              </a:spcBef>
              <a:buClr>
                <a:srgbClr val="114454"/>
              </a:buClr>
              <a:buSzPct val="100000"/>
              <a:buFont typeface="Nixie One"/>
              <a:defRPr sz="1800">
                <a:solidFill>
                  <a:srgbClr val="114454"/>
                </a:solidFill>
                <a:latin typeface="Nixie One"/>
                <a:ea typeface="Nixie One"/>
                <a:cs typeface="Nixie One"/>
                <a:sym typeface="Nixie On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doi.org/10.1353/rhe.2003.004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doi.org/10.1007/978-94-007-6830-7_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ctrTitle"/>
          </p:nvPr>
        </p:nvSpPr>
        <p:spPr>
          <a:xfrm>
            <a:off x="228600" y="1809750"/>
            <a:ext cx="8610600" cy="1791121"/>
          </a:xfrm>
          <a:prstGeom prst="rect">
            <a:avLst/>
          </a:prstGeom>
        </p:spPr>
        <p:txBody>
          <a:bodyPr lIns="91425" tIns="91425" rIns="91425" bIns="91425" anchor="b" anchorCtr="0">
            <a:noAutofit/>
          </a:bodyPr>
          <a:lstStyle/>
          <a:p>
            <a:r>
              <a:rPr lang="ka-GE" sz="3000" dirty="0"/>
              <a:t>აკადემიური პერსონალის ინსტიტუციური აფილირება როგორც მდგრადი განვითარების საშუალება</a:t>
            </a:r>
            <a:endParaRPr lang="en" sz="3000" dirty="0"/>
          </a:p>
        </p:txBody>
      </p:sp>
      <p:grpSp>
        <p:nvGrpSpPr>
          <p:cNvPr id="95" name="Shape 95"/>
          <p:cNvGrpSpPr/>
          <p:nvPr/>
        </p:nvGrpSpPr>
        <p:grpSpPr>
          <a:xfrm>
            <a:off x="753266" y="1029785"/>
            <a:ext cx="964540" cy="1011306"/>
            <a:chOff x="5961125" y="1623900"/>
            <a:chExt cx="427450" cy="448175"/>
          </a:xfrm>
        </p:grpSpPr>
        <p:sp>
          <p:nvSpPr>
            <p:cNvPr id="96" name="Shape 96"/>
            <p:cNvSpPr/>
            <p:nvPr/>
          </p:nvSpPr>
          <p:spPr>
            <a:xfrm>
              <a:off x="5961125" y="1678700"/>
              <a:ext cx="376925" cy="376925"/>
            </a:xfrm>
            <a:custGeom>
              <a:avLst/>
              <a:gdLst/>
              <a:ahLst/>
              <a:cxnLst/>
              <a:rect l="0" t="0" r="0" b="0"/>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9050" cap="rnd" cmpd="sng">
              <a:solidFill>
                <a:srgbClr val="18637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7" name="Shape 97"/>
            <p:cNvSpPr/>
            <p:nvPr/>
          </p:nvSpPr>
          <p:spPr>
            <a:xfrm>
              <a:off x="6009825" y="1727425"/>
              <a:ext cx="279500" cy="279500"/>
            </a:xfrm>
            <a:custGeom>
              <a:avLst/>
              <a:gdLst/>
              <a:ahLst/>
              <a:cxnLst/>
              <a:rect l="0" t="0" r="0" b="0"/>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9050" cap="rnd" cmpd="sng">
              <a:solidFill>
                <a:srgbClr val="18637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8" name="Shape 98"/>
            <p:cNvSpPr/>
            <p:nvPr/>
          </p:nvSpPr>
          <p:spPr>
            <a:xfrm>
              <a:off x="6107250" y="1824850"/>
              <a:ext cx="84650" cy="84650"/>
            </a:xfrm>
            <a:custGeom>
              <a:avLst/>
              <a:gdLst/>
              <a:ahLst/>
              <a:cxnLst/>
              <a:rect l="0" t="0" r="0" b="0"/>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9050" cap="rnd" cmpd="sng">
              <a:solidFill>
                <a:srgbClr val="18637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9" name="Shape 99"/>
            <p:cNvSpPr/>
            <p:nvPr/>
          </p:nvSpPr>
          <p:spPr>
            <a:xfrm>
              <a:off x="6058550" y="1776125"/>
              <a:ext cx="182075" cy="182075"/>
            </a:xfrm>
            <a:custGeom>
              <a:avLst/>
              <a:gdLst/>
              <a:ahLst/>
              <a:cxnLst/>
              <a:rect l="0" t="0" r="0" b="0"/>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9050" cap="rnd" cmpd="sng">
              <a:solidFill>
                <a:srgbClr val="18637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0" name="Shape 100"/>
            <p:cNvSpPr/>
            <p:nvPr/>
          </p:nvSpPr>
          <p:spPr>
            <a:xfrm>
              <a:off x="5971475" y="2001400"/>
              <a:ext cx="74925" cy="70675"/>
            </a:xfrm>
            <a:custGeom>
              <a:avLst/>
              <a:gdLst/>
              <a:ahLst/>
              <a:cxnLst/>
              <a:rect l="0" t="0" r="0" b="0"/>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9050" cap="rnd" cmpd="sng">
              <a:solidFill>
                <a:srgbClr val="18637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1" name="Shape 101"/>
            <p:cNvSpPr/>
            <p:nvPr/>
          </p:nvSpPr>
          <p:spPr>
            <a:xfrm>
              <a:off x="6253375" y="2001400"/>
              <a:ext cx="74325" cy="70675"/>
            </a:xfrm>
            <a:custGeom>
              <a:avLst/>
              <a:gdLst/>
              <a:ahLst/>
              <a:cxnLst/>
              <a:rect l="0" t="0" r="0" b="0"/>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9050" cap="rnd" cmpd="sng">
              <a:solidFill>
                <a:srgbClr val="18637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2" name="Shape 102"/>
            <p:cNvSpPr/>
            <p:nvPr/>
          </p:nvSpPr>
          <p:spPr>
            <a:xfrm>
              <a:off x="6137700" y="1623900"/>
              <a:ext cx="250875" cy="255150"/>
            </a:xfrm>
            <a:custGeom>
              <a:avLst/>
              <a:gdLst/>
              <a:ahLst/>
              <a:cxnLst/>
              <a:rect l="0" t="0" r="0" b="0"/>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9050" cap="rnd" cmpd="sng">
              <a:solidFill>
                <a:srgbClr val="18637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1" name="Shape 94"/>
          <p:cNvSpPr txBox="1">
            <a:spLocks/>
          </p:cNvSpPr>
          <p:nvPr/>
        </p:nvSpPr>
        <p:spPr>
          <a:xfrm>
            <a:off x="2114400" y="3225191"/>
            <a:ext cx="7029600" cy="1159799"/>
          </a:xfrm>
          <a:prstGeom prst="rect">
            <a:avLst/>
          </a:prstGeom>
          <a:noFill/>
          <a:ln>
            <a:noFill/>
          </a:ln>
        </p:spPr>
        <p:txBody>
          <a:bodyPr lIns="91425" tIns="91425" rIns="91425" bIns="91425" anchor="b" anchorCtr="0">
            <a:noAutofit/>
          </a:bodyPr>
          <a:lstStyle/>
          <a:p>
            <a:pPr marL="0" marR="0" lvl="0" indent="0" algn="l" defTabSz="914400" rtl="0" eaLnBrk="1" fontAlgn="auto" latinLnBrk="0" hangingPunct="1">
              <a:lnSpc>
                <a:spcPct val="100000"/>
              </a:lnSpc>
              <a:spcBef>
                <a:spcPts val="0"/>
              </a:spcBef>
              <a:spcAft>
                <a:spcPts val="0"/>
              </a:spcAft>
              <a:buClr>
                <a:srgbClr val="FFFFFF"/>
              </a:buClr>
              <a:buSzPct val="100000"/>
              <a:buFont typeface="Roboto Slab"/>
              <a:buNone/>
              <a:tabLst/>
              <a:defRPr/>
            </a:pPr>
            <a:r>
              <a:rPr lang="ka-GE" sz="2000" dirty="0">
                <a:solidFill>
                  <a:srgbClr val="FFFFFF"/>
                </a:solidFill>
                <a:latin typeface="Roboto Slab"/>
                <a:ea typeface="Roboto Slab"/>
                <a:cs typeface="Roboto Slab"/>
                <a:sym typeface="Roboto Slab"/>
              </a:rPr>
              <a:t>მომხსენებელი: ნიკოლოზ ფარჯანაძე</a:t>
            </a:r>
          </a:p>
          <a:p>
            <a:pPr marL="0" marR="0" lvl="0" indent="0" algn="l" defTabSz="914400" rtl="0" eaLnBrk="1" fontAlgn="auto" latinLnBrk="0" hangingPunct="1">
              <a:lnSpc>
                <a:spcPct val="100000"/>
              </a:lnSpc>
              <a:spcBef>
                <a:spcPts val="0"/>
              </a:spcBef>
              <a:spcAft>
                <a:spcPts val="0"/>
              </a:spcAft>
              <a:buClr>
                <a:srgbClr val="FFFFFF"/>
              </a:buClr>
              <a:buSzPct val="100000"/>
              <a:buFont typeface="Roboto Slab"/>
              <a:buNone/>
              <a:tabLst/>
              <a:defRPr/>
            </a:pPr>
            <a:r>
              <a:rPr lang="ka-GE" sz="2000" dirty="0">
                <a:solidFill>
                  <a:srgbClr val="FFFFFF"/>
                </a:solidFill>
                <a:latin typeface="Roboto Slab"/>
                <a:ea typeface="Roboto Slab"/>
                <a:cs typeface="Roboto Slab"/>
                <a:sym typeface="Roboto Slab"/>
              </a:rPr>
              <a:t>განათლების ხარისხის განვითარების ეროვნული ცენტრი</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rtl="0">
              <a:spcBef>
                <a:spcPts val="0"/>
              </a:spcBef>
              <a:buNone/>
            </a:pPr>
            <a:r>
              <a:rPr lang="ka-GE" dirty="0"/>
              <a:t>განსახილველი საკითხები:</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4" name="TextBox 13"/>
          <p:cNvSpPr txBox="1"/>
          <p:nvPr/>
        </p:nvSpPr>
        <p:spPr>
          <a:xfrm>
            <a:off x="240024" y="1489916"/>
            <a:ext cx="8229600" cy="3596434"/>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ka-GE" sz="2200" dirty="0"/>
              <a:t>აფილირების არსი</a:t>
            </a:r>
          </a:p>
          <a:p>
            <a:pPr marL="457200" indent="-457200" algn="just">
              <a:lnSpc>
                <a:spcPct val="150000"/>
              </a:lnSpc>
              <a:buFont typeface="Arial" panose="020B0604020202020204" pitchFamily="34" charset="0"/>
              <a:buChar char="•"/>
            </a:pPr>
            <a:r>
              <a:rPr lang="ka-GE" sz="2200" dirty="0"/>
              <a:t>პროგრამის თანმიმდევრული განვითარება (მდგრადობა)</a:t>
            </a:r>
          </a:p>
          <a:p>
            <a:pPr marL="457200" indent="-457200" algn="just">
              <a:lnSpc>
                <a:spcPct val="150000"/>
              </a:lnSpc>
              <a:buFont typeface="Arial" panose="020B0604020202020204" pitchFamily="34" charset="0"/>
              <a:buChar char="•"/>
            </a:pPr>
            <a:r>
              <a:rPr lang="ka-GE" sz="2200" dirty="0"/>
              <a:t>აფილირების პირობების გადახედვა</a:t>
            </a:r>
          </a:p>
          <a:p>
            <a:pPr marL="457200" indent="-457200" algn="just">
              <a:lnSpc>
                <a:spcPct val="150000"/>
              </a:lnSpc>
              <a:buFont typeface="Arial" panose="020B0604020202020204" pitchFamily="34" charset="0"/>
              <a:buChar char="•"/>
            </a:pPr>
            <a:r>
              <a:rPr lang="ka-GE" sz="2200" dirty="0"/>
              <a:t>სახელმძღვანელო პრინციპების შემუშავება</a:t>
            </a:r>
          </a:p>
          <a:p>
            <a:pPr marL="457200" indent="-457200" algn="just">
              <a:lnSpc>
                <a:spcPct val="150000"/>
              </a:lnSpc>
              <a:buFont typeface="Arial" panose="020B0604020202020204" pitchFamily="34" charset="0"/>
              <a:buChar char="•"/>
            </a:pPr>
            <a:r>
              <a:rPr lang="ka-GE" sz="2200" dirty="0"/>
              <a:t>პროგრამის ხელმძღვენელის აფილირების საკითხი</a:t>
            </a:r>
          </a:p>
          <a:p>
            <a:pPr marL="457200" indent="-457200" algn="just">
              <a:lnSpc>
                <a:spcPct val="150000"/>
              </a:lnSpc>
              <a:buFont typeface="Arial" panose="020B0604020202020204" pitchFamily="34" charset="0"/>
              <a:buChar char="•"/>
            </a:pPr>
            <a:r>
              <a:rPr lang="ka-GE" sz="2200" dirty="0"/>
              <a:t>ძლიერი სკოლის ფორმირების საკითხი</a:t>
            </a:r>
          </a:p>
          <a:p>
            <a:pPr marL="457200" indent="-457200" algn="just">
              <a:lnSpc>
                <a:spcPct val="150000"/>
              </a:lnSpc>
              <a:buFont typeface="Arial" panose="020B0604020202020204" pitchFamily="34" charset="0"/>
              <a:buChar char="•"/>
            </a:pPr>
            <a:r>
              <a:rPr lang="ka-GE" sz="2200" dirty="0"/>
              <a:t>მოწვეული პერსონალი</a:t>
            </a:r>
            <a:endParaRPr lang="en-US" sz="2200" dirty="0"/>
          </a:p>
        </p:txBody>
      </p:sp>
    </p:spTree>
    <p:extLst>
      <p:ext uri="{BB962C8B-B14F-4D97-AF65-F5344CB8AC3E}">
        <p14:creationId xmlns:p14="http://schemas.microsoft.com/office/powerpoint/2010/main" val="671697447"/>
      </p:ext>
    </p:extLst>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rtl="0">
              <a:spcBef>
                <a:spcPts val="0"/>
              </a:spcBef>
              <a:buNone/>
            </a:pPr>
            <a:r>
              <a:rPr lang="ka-GE" dirty="0"/>
              <a:t>აფილირების არსი</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1" name="TextBox 10"/>
          <p:cNvSpPr txBox="1"/>
          <p:nvPr/>
        </p:nvSpPr>
        <p:spPr>
          <a:xfrm>
            <a:off x="281111" y="1623387"/>
            <a:ext cx="8581778" cy="3139321"/>
          </a:xfrm>
          <a:prstGeom prst="rect">
            <a:avLst/>
          </a:prstGeom>
          <a:noFill/>
        </p:spPr>
        <p:txBody>
          <a:bodyPr wrap="square" rtlCol="0">
            <a:spAutoFit/>
          </a:bodyPr>
          <a:lstStyle/>
          <a:p>
            <a:pPr algn="just"/>
            <a:r>
              <a:rPr lang="en-US" sz="1800" dirty="0"/>
              <a:t>What factors create faculty members’</a:t>
            </a:r>
            <a:r>
              <a:rPr lang="ka-GE" sz="1800" dirty="0"/>
              <a:t> </a:t>
            </a:r>
            <a:r>
              <a:rPr lang="en-US" sz="1800" dirty="0"/>
              <a:t>perceptions that there is an effective “fit” between themselves and their</a:t>
            </a:r>
            <a:r>
              <a:rPr lang="ka-GE" sz="1800" dirty="0"/>
              <a:t> </a:t>
            </a:r>
            <a:r>
              <a:rPr lang="en-US" sz="1800" dirty="0"/>
              <a:t>institutional work environments?</a:t>
            </a:r>
            <a:r>
              <a:rPr lang="ka-GE" sz="1800" dirty="0"/>
              <a:t> </a:t>
            </a:r>
          </a:p>
          <a:p>
            <a:endParaRPr lang="ka-GE" sz="1800" dirty="0"/>
          </a:p>
          <a:p>
            <a:pPr algn="r"/>
            <a:r>
              <a:rPr lang="en-US" sz="1800" dirty="0"/>
              <a:t>Lindholm, J.A. (2003</a:t>
            </a:r>
            <a:r>
              <a:rPr lang="ka-GE" sz="1800" dirty="0"/>
              <a:t>, </a:t>
            </a:r>
            <a:r>
              <a:rPr lang="en-US" sz="1800" dirty="0"/>
              <a:t>p. 126)</a:t>
            </a:r>
            <a:endParaRPr lang="ka-GE" sz="1800" dirty="0"/>
          </a:p>
          <a:p>
            <a:endParaRPr lang="ka-GE" sz="1800" dirty="0"/>
          </a:p>
          <a:p>
            <a:pPr algn="just"/>
            <a:r>
              <a:rPr lang="en-US" sz="1800" dirty="0"/>
              <a:t>… the nature and quality of self-perceived institutional associations have implications not only for the professional vitality of faculty but also for the effectiveness of their academic units and the well-being of their colleges or universities as a whole.</a:t>
            </a:r>
          </a:p>
          <a:p>
            <a:pPr algn="r"/>
            <a:r>
              <a:rPr lang="en-US" sz="1800" dirty="0"/>
              <a:t>Lindholm, J.A. (2003</a:t>
            </a:r>
            <a:r>
              <a:rPr lang="ka-GE" sz="1800" dirty="0"/>
              <a:t>, </a:t>
            </a:r>
            <a:r>
              <a:rPr lang="en-US" sz="1800" dirty="0"/>
              <a:t>p. 126)</a:t>
            </a:r>
            <a:endParaRPr lang="ka-GE" sz="1800" dirty="0"/>
          </a:p>
          <a:p>
            <a:endParaRPr lang="en-US" sz="1800" dirty="0"/>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rtl="0">
              <a:spcBef>
                <a:spcPts val="0"/>
              </a:spcBef>
              <a:buNone/>
            </a:pPr>
            <a:r>
              <a:rPr lang="ka-GE" dirty="0"/>
              <a:t>აფილირების არსი</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1" name="TextBox 10"/>
          <p:cNvSpPr txBox="1"/>
          <p:nvPr/>
        </p:nvSpPr>
        <p:spPr>
          <a:xfrm>
            <a:off x="281111" y="1623387"/>
            <a:ext cx="8581778" cy="1754326"/>
          </a:xfrm>
          <a:prstGeom prst="rect">
            <a:avLst/>
          </a:prstGeom>
          <a:noFill/>
        </p:spPr>
        <p:txBody>
          <a:bodyPr wrap="square" rtlCol="0">
            <a:spAutoFit/>
          </a:bodyPr>
          <a:lstStyle/>
          <a:p>
            <a:pPr algn="just"/>
            <a:r>
              <a:rPr lang="ka-GE" sz="1800" dirty="0"/>
              <a:t>აფილირების არსი ასახულია:</a:t>
            </a:r>
          </a:p>
          <a:p>
            <a:pPr marL="285750" indent="-285750" algn="just">
              <a:buFont typeface="Arial" panose="020B0604020202020204" pitchFamily="34" charset="0"/>
              <a:buChar char="•"/>
            </a:pPr>
            <a:r>
              <a:rPr lang="ka-GE" sz="1800" dirty="0"/>
              <a:t>უმაღლესი საგანმანათელბლო პროგრამების განახლებულ სტანდარტებში (კლასტერული აკრედიტაცია)</a:t>
            </a:r>
          </a:p>
          <a:p>
            <a:pPr algn="just"/>
            <a:endParaRPr lang="ka-GE" sz="1800" dirty="0"/>
          </a:p>
          <a:p>
            <a:pPr marL="285750" indent="-285750" algn="just">
              <a:buFont typeface="Arial" panose="020B0604020202020204" pitchFamily="34" charset="0"/>
              <a:buChar char="•"/>
            </a:pPr>
            <a:r>
              <a:rPr lang="ka-GE" sz="1800" dirty="0"/>
              <a:t>უმაღლესი საგანმანათლებლო დაწესებულებების ავტორიზაციის სტანდარტებში</a:t>
            </a:r>
            <a:endParaRPr lang="en-US" sz="1800" dirty="0"/>
          </a:p>
        </p:txBody>
      </p:sp>
    </p:spTree>
    <p:extLst>
      <p:ext uri="{BB962C8B-B14F-4D97-AF65-F5344CB8AC3E}">
        <p14:creationId xmlns:p14="http://schemas.microsoft.com/office/powerpoint/2010/main" val="1889213999"/>
      </p:ext>
    </p:extLst>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rtl="0">
              <a:spcBef>
                <a:spcPts val="0"/>
              </a:spcBef>
              <a:buNone/>
            </a:pPr>
            <a:r>
              <a:rPr lang="ka-GE" dirty="0"/>
              <a:t>აფილირების არსი</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1" name="TextBox 10"/>
          <p:cNvSpPr txBox="1"/>
          <p:nvPr/>
        </p:nvSpPr>
        <p:spPr>
          <a:xfrm>
            <a:off x="281111" y="1623387"/>
            <a:ext cx="8581778" cy="2959336"/>
          </a:xfrm>
          <a:prstGeom prst="rect">
            <a:avLst/>
          </a:prstGeom>
          <a:noFill/>
        </p:spPr>
        <p:txBody>
          <a:bodyPr wrap="square" rtlCol="0">
            <a:spAutoFit/>
          </a:bodyPr>
          <a:lstStyle/>
          <a:p>
            <a:pPr algn="just">
              <a:lnSpc>
                <a:spcPct val="150000"/>
              </a:lnSpc>
            </a:pPr>
            <a:r>
              <a:rPr lang="ka-GE" sz="1800" dirty="0"/>
              <a:t>აფილირების არსი ავტორიზაციის სტანდარტების შესაბამისად:</a:t>
            </a:r>
          </a:p>
          <a:p>
            <a:pPr algn="just">
              <a:lnSpc>
                <a:spcPct val="150000"/>
              </a:lnSpc>
            </a:pPr>
            <a:endParaRPr lang="en-US" sz="1800" dirty="0"/>
          </a:p>
          <a:p>
            <a:pPr algn="just">
              <a:lnSpc>
                <a:spcPct val="150000"/>
              </a:lnSpc>
            </a:pPr>
            <a:r>
              <a:rPr lang="ka-GE" sz="1800" dirty="0"/>
              <a:t>აფილირება გულისხმობს, დაწესებულებასა და აკადემიური თანამდებობის მქონე პირს შორის წერილობით შეთანხმებას, რომლითაც თითოეული აკადემიური თანამდებობის მქონე პირი განსაზღვრავს თავის აფილირებას მხოლოდ ერთ უსდ-სთან, ამ უსდ-ის სახელით მონაწილეობს საზოგადოების განვითარებისა და ცოდნის გაზიარების პროცესებში და ამ უსდ-ში. </a:t>
            </a:r>
          </a:p>
        </p:txBody>
      </p:sp>
    </p:spTree>
    <p:extLst>
      <p:ext uri="{BB962C8B-B14F-4D97-AF65-F5344CB8AC3E}">
        <p14:creationId xmlns:p14="http://schemas.microsoft.com/office/powerpoint/2010/main" val="1532818199"/>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rtl="0">
              <a:spcBef>
                <a:spcPts val="0"/>
              </a:spcBef>
              <a:buNone/>
            </a:pPr>
            <a:r>
              <a:rPr lang="ka-GE" dirty="0"/>
              <a:t>პროგრამის თანმიმდევრული განვითარება (მდგრადობა)</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1" name="TextBox 10"/>
          <p:cNvSpPr txBox="1"/>
          <p:nvPr/>
        </p:nvSpPr>
        <p:spPr>
          <a:xfrm>
            <a:off x="281111" y="1623387"/>
            <a:ext cx="8581778" cy="3575594"/>
          </a:xfrm>
          <a:prstGeom prst="rect">
            <a:avLst/>
          </a:prstGeom>
          <a:noFill/>
        </p:spPr>
        <p:txBody>
          <a:bodyPr wrap="square" rtlCol="0">
            <a:spAutoFit/>
          </a:bodyPr>
          <a:lstStyle/>
          <a:p>
            <a:pPr algn="just">
              <a:lnSpc>
                <a:spcPct val="150000"/>
              </a:lnSpc>
            </a:pPr>
            <a:r>
              <a:rPr lang="en-US" sz="1700" dirty="0"/>
              <a:t>… the scientific and technical human capital approach generally views government centers programs – specifically their policies and characteristics requiring center faculty and projects to be collaborative and to integrate multiple scientific and engineering fields and disciplines – as fundamental to enhancing academic researchers’ capacities for engaging with industry in ways that were not available to them prior to center affiliation, and that generally are not available to academic researchers who do not count a government centers program among their professional network linkages and ties.</a:t>
            </a:r>
          </a:p>
          <a:p>
            <a:pPr algn="r">
              <a:lnSpc>
                <a:spcPct val="150000"/>
              </a:lnSpc>
            </a:pPr>
            <a:r>
              <a:rPr lang="en-US" sz="1700" dirty="0"/>
              <a:t>Boardman, (2009, p. 1506)</a:t>
            </a:r>
          </a:p>
        </p:txBody>
      </p:sp>
    </p:spTree>
    <p:extLst>
      <p:ext uri="{BB962C8B-B14F-4D97-AF65-F5344CB8AC3E}">
        <p14:creationId xmlns:p14="http://schemas.microsoft.com/office/powerpoint/2010/main" val="2388717964"/>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rtl="0">
              <a:spcBef>
                <a:spcPts val="0"/>
              </a:spcBef>
              <a:buNone/>
            </a:pPr>
            <a:r>
              <a:rPr lang="ka-GE" dirty="0"/>
              <a:t>უნივერსიტეტის არსი</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1" name="TextBox 10"/>
          <p:cNvSpPr txBox="1"/>
          <p:nvPr/>
        </p:nvSpPr>
        <p:spPr>
          <a:xfrm>
            <a:off x="281111" y="1463797"/>
            <a:ext cx="8581778" cy="3370666"/>
          </a:xfrm>
          <a:prstGeom prst="rect">
            <a:avLst/>
          </a:prstGeom>
          <a:noFill/>
        </p:spPr>
        <p:txBody>
          <a:bodyPr wrap="square" rtlCol="0">
            <a:spAutoFit/>
          </a:bodyPr>
          <a:lstStyle/>
          <a:p>
            <a:pPr algn="just">
              <a:lnSpc>
                <a:spcPct val="150000"/>
              </a:lnSpc>
            </a:pPr>
            <a:r>
              <a:rPr lang="en-US" sz="1600" dirty="0"/>
              <a:t>The Humboldtian “idea” of the university, among others, praises a close link between teaching and research. It is based on the beliefs that teaching is more creative and qualitatively more demanding, if the teachers are concurrently involved in research, and that research benefits if the scholars are involved in teaching. This idea formulated by Wilhelm von Humboldt was not only essential for the foundation of the University of Berlin in 1810, but, more importantly, it spread subsequently all over the world. For example, the European University Association only accepts higher education institutions as members which are </a:t>
            </a:r>
            <a:r>
              <a:rPr lang="en-US" sz="1600" dirty="0" err="1"/>
              <a:t>characterised</a:t>
            </a:r>
            <a:r>
              <a:rPr lang="en-US" sz="1600" dirty="0"/>
              <a:t> by a close link between teaching and research.</a:t>
            </a:r>
          </a:p>
          <a:p>
            <a:pPr algn="r">
              <a:lnSpc>
                <a:spcPct val="150000"/>
              </a:lnSpc>
            </a:pPr>
            <a:r>
              <a:rPr lang="en-US" sz="1600" dirty="0" err="1"/>
              <a:t>Teichler</a:t>
            </a:r>
            <a:r>
              <a:rPr lang="en-US" sz="1600" dirty="0"/>
              <a:t>, (2014, p.61).</a:t>
            </a:r>
          </a:p>
        </p:txBody>
      </p:sp>
    </p:spTree>
    <p:extLst>
      <p:ext uri="{BB962C8B-B14F-4D97-AF65-F5344CB8AC3E}">
        <p14:creationId xmlns:p14="http://schemas.microsoft.com/office/powerpoint/2010/main" val="1049511421"/>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a:r>
              <a:rPr lang="ka-GE" dirty="0"/>
              <a:t>აფილირებისთვის  სახელმძღვანელო პრინციპების შემუშავება</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1" name="TextBox 10"/>
          <p:cNvSpPr txBox="1"/>
          <p:nvPr/>
        </p:nvSpPr>
        <p:spPr>
          <a:xfrm>
            <a:off x="281111" y="1623387"/>
            <a:ext cx="8581778" cy="1287532"/>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ka-GE" sz="1800" dirty="0"/>
              <a:t>საკვალიფიკაციო მოთხოვნები</a:t>
            </a:r>
          </a:p>
          <a:p>
            <a:pPr marL="285750" indent="-285750" algn="just">
              <a:lnSpc>
                <a:spcPct val="150000"/>
              </a:lnSpc>
              <a:buFont typeface="Arial" panose="020B0604020202020204" pitchFamily="34" charset="0"/>
              <a:buChar char="•"/>
            </a:pPr>
            <a:r>
              <a:rPr lang="ka-GE" sz="1800" dirty="0"/>
              <a:t>დარგის სპეციფიკის გათვალისწინება </a:t>
            </a:r>
          </a:p>
          <a:p>
            <a:pPr marL="285750" indent="-285750" algn="just">
              <a:lnSpc>
                <a:spcPct val="150000"/>
              </a:lnSpc>
              <a:buFont typeface="Arial" panose="020B0604020202020204" pitchFamily="34" charset="0"/>
              <a:buChar char="•"/>
            </a:pPr>
            <a:r>
              <a:rPr lang="ka-GE" sz="1800" dirty="0"/>
              <a:t>უნივერსიტეტში კვლევისა და სწავლების ძლიერი სკოლის განვითარება</a:t>
            </a:r>
          </a:p>
        </p:txBody>
      </p:sp>
    </p:spTree>
    <p:extLst>
      <p:ext uri="{BB962C8B-B14F-4D97-AF65-F5344CB8AC3E}">
        <p14:creationId xmlns:p14="http://schemas.microsoft.com/office/powerpoint/2010/main" val="1586968608"/>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a:r>
              <a:rPr lang="ka-GE" dirty="0"/>
              <a:t>ძლიერი სკოლის განვითარება</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pic>
        <p:nvPicPr>
          <p:cNvPr id="3" name="Picture 2">
            <a:extLst>
              <a:ext uri="{FF2B5EF4-FFF2-40B4-BE49-F238E27FC236}">
                <a16:creationId xmlns:a16="http://schemas.microsoft.com/office/drawing/2014/main" id="{806F26DD-A4B3-48E9-B27B-592E1CD543DC}"/>
              </a:ext>
            </a:extLst>
          </p:cNvPr>
          <p:cNvPicPr>
            <a:picLocks noChangeAspect="1"/>
          </p:cNvPicPr>
          <p:nvPr/>
        </p:nvPicPr>
        <p:blipFill rotWithShape="1">
          <a:blip r:embed="rId3"/>
          <a:srcRect l="2500" t="5555" r="2500" b="12963"/>
          <a:stretch/>
        </p:blipFill>
        <p:spPr>
          <a:xfrm>
            <a:off x="500605" y="1373626"/>
            <a:ext cx="7853406" cy="3788924"/>
          </a:xfrm>
          <a:prstGeom prst="rect">
            <a:avLst/>
          </a:prstGeom>
        </p:spPr>
      </p:pic>
    </p:spTree>
    <p:extLst>
      <p:ext uri="{BB962C8B-B14F-4D97-AF65-F5344CB8AC3E}">
        <p14:creationId xmlns:p14="http://schemas.microsoft.com/office/powerpoint/2010/main" val="3443547310"/>
      </p:ext>
    </p:extLst>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a:r>
              <a:rPr lang="ka-GE" dirty="0"/>
              <a:t>ძლიერი სკოლის განვითარება</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pic>
        <p:nvPicPr>
          <p:cNvPr id="4" name="Picture 3">
            <a:extLst>
              <a:ext uri="{FF2B5EF4-FFF2-40B4-BE49-F238E27FC236}">
                <a16:creationId xmlns:a16="http://schemas.microsoft.com/office/drawing/2014/main" id="{43DC7325-1369-4712-9DAE-1F37A5207F9E}"/>
              </a:ext>
            </a:extLst>
          </p:cNvPr>
          <p:cNvPicPr>
            <a:picLocks noChangeAspect="1"/>
          </p:cNvPicPr>
          <p:nvPr/>
        </p:nvPicPr>
        <p:blipFill rotWithShape="1">
          <a:blip r:embed="rId3"/>
          <a:srcRect l="1666" t="5555" r="3649" b="4074"/>
          <a:stretch/>
        </p:blipFill>
        <p:spPr>
          <a:xfrm>
            <a:off x="228600" y="209550"/>
            <a:ext cx="8799912" cy="4724400"/>
          </a:xfrm>
          <a:prstGeom prst="rect">
            <a:avLst/>
          </a:prstGeom>
        </p:spPr>
      </p:pic>
    </p:spTree>
    <p:extLst>
      <p:ext uri="{BB962C8B-B14F-4D97-AF65-F5344CB8AC3E}">
        <p14:creationId xmlns:p14="http://schemas.microsoft.com/office/powerpoint/2010/main" val="4081428817"/>
      </p:ext>
    </p:extLst>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a:r>
              <a:rPr lang="ka-GE" dirty="0"/>
              <a:t>ძლიერი სკოლის განვითარება</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pic>
        <p:nvPicPr>
          <p:cNvPr id="3" name="Picture 2">
            <a:extLst>
              <a:ext uri="{FF2B5EF4-FFF2-40B4-BE49-F238E27FC236}">
                <a16:creationId xmlns:a16="http://schemas.microsoft.com/office/drawing/2014/main" id="{E474F339-3212-4E49-BB64-3FEBFF3AB4B8}"/>
              </a:ext>
            </a:extLst>
          </p:cNvPr>
          <p:cNvPicPr>
            <a:picLocks noChangeAspect="1"/>
          </p:cNvPicPr>
          <p:nvPr/>
        </p:nvPicPr>
        <p:blipFill rotWithShape="1">
          <a:blip r:embed="rId3"/>
          <a:srcRect t="5556" r="10832" b="20370"/>
          <a:stretch/>
        </p:blipFill>
        <p:spPr>
          <a:xfrm>
            <a:off x="228599" y="651699"/>
            <a:ext cx="8837881" cy="4129851"/>
          </a:xfrm>
          <a:prstGeom prst="rect">
            <a:avLst/>
          </a:prstGeom>
        </p:spPr>
      </p:pic>
    </p:spTree>
    <p:extLst>
      <p:ext uri="{BB962C8B-B14F-4D97-AF65-F5344CB8AC3E}">
        <p14:creationId xmlns:p14="http://schemas.microsoft.com/office/powerpoint/2010/main" val="1571097653"/>
      </p:ext>
    </p:extLst>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a:r>
              <a:rPr lang="ka-GE" dirty="0"/>
              <a:t>ძლიერი სკოლის განვითარება</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pic>
        <p:nvPicPr>
          <p:cNvPr id="4" name="Picture 3">
            <a:extLst>
              <a:ext uri="{FF2B5EF4-FFF2-40B4-BE49-F238E27FC236}">
                <a16:creationId xmlns:a16="http://schemas.microsoft.com/office/drawing/2014/main" id="{4E95F6BE-66AF-44FD-B3EE-8AD88F431DD0}"/>
              </a:ext>
            </a:extLst>
          </p:cNvPr>
          <p:cNvPicPr>
            <a:picLocks noChangeAspect="1"/>
          </p:cNvPicPr>
          <p:nvPr/>
        </p:nvPicPr>
        <p:blipFill rotWithShape="1">
          <a:blip r:embed="rId3"/>
          <a:srcRect l="1666" t="5555" r="5833" b="21881"/>
          <a:stretch/>
        </p:blipFill>
        <p:spPr>
          <a:xfrm>
            <a:off x="309734" y="827934"/>
            <a:ext cx="8763000" cy="3866838"/>
          </a:xfrm>
          <a:prstGeom prst="rect">
            <a:avLst/>
          </a:prstGeom>
        </p:spPr>
      </p:pic>
    </p:spTree>
    <p:extLst>
      <p:ext uri="{BB962C8B-B14F-4D97-AF65-F5344CB8AC3E}">
        <p14:creationId xmlns:p14="http://schemas.microsoft.com/office/powerpoint/2010/main" val="4042523345"/>
      </p:ext>
    </p:extLst>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a:r>
              <a:rPr lang="ka-GE" dirty="0"/>
              <a:t>ძლიერი სკოლის განვითარება</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pic>
        <p:nvPicPr>
          <p:cNvPr id="3" name="Picture 2">
            <a:extLst>
              <a:ext uri="{FF2B5EF4-FFF2-40B4-BE49-F238E27FC236}">
                <a16:creationId xmlns:a16="http://schemas.microsoft.com/office/drawing/2014/main" id="{842F7581-8150-4D09-A8B8-484DB5703949}"/>
              </a:ext>
            </a:extLst>
          </p:cNvPr>
          <p:cNvPicPr>
            <a:picLocks noChangeAspect="1"/>
          </p:cNvPicPr>
          <p:nvPr/>
        </p:nvPicPr>
        <p:blipFill rotWithShape="1">
          <a:blip r:embed="rId3"/>
          <a:srcRect l="1665" t="5555" r="5834" b="22975"/>
          <a:stretch/>
        </p:blipFill>
        <p:spPr>
          <a:xfrm>
            <a:off x="271301" y="627439"/>
            <a:ext cx="8856862" cy="3849311"/>
          </a:xfrm>
          <a:prstGeom prst="rect">
            <a:avLst/>
          </a:prstGeom>
        </p:spPr>
      </p:pic>
    </p:spTree>
    <p:extLst>
      <p:ext uri="{BB962C8B-B14F-4D97-AF65-F5344CB8AC3E}">
        <p14:creationId xmlns:p14="http://schemas.microsoft.com/office/powerpoint/2010/main" val="1814275192"/>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rtl="0">
              <a:spcBef>
                <a:spcPts val="0"/>
              </a:spcBef>
              <a:buNone/>
            </a:pPr>
            <a:r>
              <a:rPr lang="ka-GE" dirty="0"/>
              <a:t>გამოყენებული ლიტერატურის სია</a:t>
            </a:r>
            <a:endParaRPr lang="en" dirty="0"/>
          </a:p>
        </p:txBody>
      </p:sp>
      <p:grpSp>
        <p:nvGrpSpPr>
          <p:cNvPr id="2" name="Shape 108"/>
          <p:cNvGrpSpPr/>
          <p:nvPr/>
        </p:nvGrpSpPr>
        <p:grpSpPr>
          <a:xfrm>
            <a:off x="333622" y="861852"/>
            <a:ext cx="366457" cy="366436"/>
            <a:chOff x="1923675" y="1633650"/>
            <a:chExt cx="436000" cy="435975"/>
          </a:xfrm>
        </p:grpSpPr>
        <p:sp>
          <p:nvSpPr>
            <p:cNvPr id="109" name="Shape 10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1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1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 name="Shape 11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3" name="Shape 11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4" name="Shape 11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1" name="TextBox 10"/>
          <p:cNvSpPr txBox="1"/>
          <p:nvPr/>
        </p:nvSpPr>
        <p:spPr>
          <a:xfrm>
            <a:off x="281111" y="1603118"/>
            <a:ext cx="8581778" cy="3273781"/>
          </a:xfrm>
          <a:prstGeom prst="rect">
            <a:avLst/>
          </a:prstGeom>
          <a:noFill/>
        </p:spPr>
        <p:txBody>
          <a:bodyPr wrap="square" rtlCol="0">
            <a:spAutoFit/>
          </a:bodyPr>
          <a:lstStyle/>
          <a:p>
            <a:pPr>
              <a:lnSpc>
                <a:spcPct val="150000"/>
              </a:lnSpc>
              <a:spcBef>
                <a:spcPts val="600"/>
              </a:spcBef>
              <a:spcAft>
                <a:spcPts val="600"/>
              </a:spcAft>
            </a:pPr>
            <a:r>
              <a:rPr lang="en-US" dirty="0"/>
              <a:t>Boardman, P. C. (2009). </a:t>
            </a:r>
            <a:r>
              <a:rPr lang="en-US" i="1" dirty="0"/>
              <a:t>Government centrality to university–industry interactions: University research centers and the industry involvement of academic researchers. Research Policy, 38(10), 1505–1516.</a:t>
            </a:r>
            <a:r>
              <a:rPr lang="en-US" dirty="0"/>
              <a:t> doi:10.1016/j.respol.2009.09.008  </a:t>
            </a:r>
            <a:endParaRPr lang="en-US" b="1" dirty="0"/>
          </a:p>
          <a:p>
            <a:pPr>
              <a:lnSpc>
                <a:spcPct val="150000"/>
              </a:lnSpc>
              <a:spcBef>
                <a:spcPts val="600"/>
              </a:spcBef>
              <a:spcAft>
                <a:spcPts val="600"/>
              </a:spcAft>
            </a:pPr>
            <a:r>
              <a:rPr lang="en-US" dirty="0"/>
              <a:t>Lindholm, J.A. (2003). Perceived Organizational Fit: Nurturing the Minds, Hearts, and Personal Ambitions of University Faculty. </a:t>
            </a:r>
            <a:r>
              <a:rPr lang="en-US" i="1" dirty="0"/>
              <a:t>The Review of Higher Education</a:t>
            </a:r>
            <a:r>
              <a:rPr lang="en-US" dirty="0"/>
              <a:t> </a:t>
            </a:r>
            <a:r>
              <a:rPr lang="en-US" i="1" dirty="0"/>
              <a:t>27</a:t>
            </a:r>
            <a:r>
              <a:rPr lang="en-US" dirty="0"/>
              <a:t>(1), 125-149. </a:t>
            </a:r>
            <a:r>
              <a:rPr lang="en-US" dirty="0">
                <a:hlinkClick r:id="rId3"/>
              </a:rPr>
              <a:t>doi:10.1353/rhe.2003.0040</a:t>
            </a:r>
            <a:r>
              <a:rPr lang="en-US" dirty="0"/>
              <a:t>.</a:t>
            </a:r>
          </a:p>
          <a:p>
            <a:pPr>
              <a:lnSpc>
                <a:spcPct val="150000"/>
              </a:lnSpc>
              <a:spcBef>
                <a:spcPts val="600"/>
              </a:spcBef>
              <a:spcAft>
                <a:spcPts val="600"/>
              </a:spcAft>
            </a:pPr>
            <a:r>
              <a:rPr lang="en-US" dirty="0" err="1"/>
              <a:t>Teichler</a:t>
            </a:r>
            <a:r>
              <a:rPr lang="en-US" dirty="0"/>
              <a:t>, U. (2014). Teaching and Research in Germany: The Notions of University Professors. In: Shin, J., </a:t>
            </a:r>
            <a:r>
              <a:rPr lang="en-US" dirty="0" err="1"/>
              <a:t>Arimoto</a:t>
            </a:r>
            <a:r>
              <a:rPr lang="en-US" dirty="0"/>
              <a:t>, A., Cummings, W., </a:t>
            </a:r>
            <a:r>
              <a:rPr lang="en-US" dirty="0" err="1"/>
              <a:t>Teichler</a:t>
            </a:r>
            <a:r>
              <a:rPr lang="en-US" dirty="0"/>
              <a:t>, U. (eds) Teaching and Research in Contemporary Higher Education. The Changing Academy – The Changing Academic Profession in International Comparative Perspective, vol 9. Springer, Dordrecht. </a:t>
            </a:r>
            <a:r>
              <a:rPr lang="en-US" dirty="0">
                <a:hlinkClick r:id="rId4"/>
              </a:rPr>
              <a:t>https://doi.org/10.1007/978-94-007-6830-7_5</a:t>
            </a:r>
            <a:r>
              <a:rPr lang="en-US" dirty="0"/>
              <a:t> </a:t>
            </a:r>
            <a:endParaRPr lang="en-US" sz="2500" dirty="0"/>
          </a:p>
        </p:txBody>
      </p:sp>
    </p:spTree>
    <p:extLst>
      <p:ext uri="{BB962C8B-B14F-4D97-AF65-F5344CB8AC3E}">
        <p14:creationId xmlns:p14="http://schemas.microsoft.com/office/powerpoint/2010/main" val="2632600910"/>
      </p:ext>
    </p:extLst>
  </p:cSld>
  <p:clrMapOvr>
    <a:masterClrMapping/>
  </p:clrMapOvr>
  <p:transition spd="slow">
    <p:cut/>
  </p:transition>
</p:sld>
</file>

<file path=ppt/theme/theme1.xml><?xml version="1.0" encoding="utf-8"?>
<a:theme xmlns:a="http://schemas.openxmlformats.org/drawingml/2006/main" name="Warwick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761</TotalTime>
  <Words>479</Words>
  <Application>Microsoft Office PowerPoint</Application>
  <PresentationFormat>On-screen Show (16:9)</PresentationFormat>
  <Paragraphs>46</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Warwick template</vt:lpstr>
      <vt:lpstr>აკადემიური პერსონალის ინსტიტუციური აფილირება როგორც მდგრადი განვითარების საშუალება</vt:lpstr>
      <vt:lpstr>განსახილველი საკითხები:</vt:lpstr>
      <vt:lpstr>აფილირების არსი</vt:lpstr>
      <vt:lpstr>აფილირების არსი</vt:lpstr>
      <vt:lpstr>აფილირების არსი</vt:lpstr>
      <vt:lpstr>პროგრამის თანმიმდევრული განვითარება (მდგრადობა)</vt:lpstr>
      <vt:lpstr>უნივერსიტეტის არსი</vt:lpstr>
      <vt:lpstr>აფილირებისთვის  სახელმძღვანელო პრინციპების შემუშავება</vt:lpstr>
      <vt:lpstr>ძლიერი სკოლის განვითარება</vt:lpstr>
      <vt:lpstr>ძლიერი სკოლის განვითარება</vt:lpstr>
      <vt:lpstr>ძლიერი სკოლის განვითარება</vt:lpstr>
      <vt:lpstr>ძლიერი სკოლის განვითარება</vt:lpstr>
      <vt:lpstr>ძლიერი სკოლის განვითარება</vt:lpstr>
      <vt:lpstr>გამოყენებული ლიტერატურის სია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Nikoloz Parjanadze</cp:lastModifiedBy>
  <cp:revision>112</cp:revision>
  <dcterms:modified xsi:type="dcterms:W3CDTF">2023-04-25T06:14:14Z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dd2b3a5-926f-4111-8eea-9c5318b8762f_Enabled">
    <vt:lpwstr>true</vt:lpwstr>
  </property>
  <property fmtid="{D5CDD505-2E9C-101B-9397-08002B2CF9AE}" pid="3" name="MSIP_Label_cdd2b3a5-926f-4111-8eea-9c5318b8762f_SetDate">
    <vt:lpwstr>2023-04-25T06:14:13Z</vt:lpwstr>
  </property>
  <property fmtid="{D5CDD505-2E9C-101B-9397-08002B2CF9AE}" pid="4" name="MSIP_Label_cdd2b3a5-926f-4111-8eea-9c5318b8762f_Method">
    <vt:lpwstr>Standard</vt:lpwstr>
  </property>
  <property fmtid="{D5CDD505-2E9C-101B-9397-08002B2CF9AE}" pid="5" name="MSIP_Label_cdd2b3a5-926f-4111-8eea-9c5318b8762f_Name">
    <vt:lpwstr>defa4170-0d19-0005-0004-bc88714345d2</vt:lpwstr>
  </property>
  <property fmtid="{D5CDD505-2E9C-101B-9397-08002B2CF9AE}" pid="6" name="MSIP_Label_cdd2b3a5-926f-4111-8eea-9c5318b8762f_SiteId">
    <vt:lpwstr>61d2e93c-423d-43b4-8f23-1580c2341952</vt:lpwstr>
  </property>
  <property fmtid="{D5CDD505-2E9C-101B-9397-08002B2CF9AE}" pid="7" name="MSIP_Label_cdd2b3a5-926f-4111-8eea-9c5318b8762f_ActionId">
    <vt:lpwstr>e1ed59eb-37ea-4141-8c9e-923b28314924</vt:lpwstr>
  </property>
  <property fmtid="{D5CDD505-2E9C-101B-9397-08002B2CF9AE}" pid="8" name="MSIP_Label_cdd2b3a5-926f-4111-8eea-9c5318b8762f_ContentBits">
    <vt:lpwstr>0</vt:lpwstr>
  </property>
</Properties>
</file>